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2.xml" ContentType="application/vnd.openxmlformats-officedocument.themeOverr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04" r:id="rId4"/>
    <p:sldMasterId id="2147483816" r:id="rId5"/>
  </p:sldMasterIdLst>
  <p:notesMasterIdLst>
    <p:notesMasterId r:id="rId22"/>
  </p:notesMasterIdLst>
  <p:sldIdLst>
    <p:sldId id="294" r:id="rId6"/>
    <p:sldId id="464" r:id="rId7"/>
    <p:sldId id="417" r:id="rId8"/>
    <p:sldId id="457" r:id="rId9"/>
    <p:sldId id="459" r:id="rId10"/>
    <p:sldId id="323" r:id="rId11"/>
    <p:sldId id="458" r:id="rId12"/>
    <p:sldId id="454" r:id="rId13"/>
    <p:sldId id="465" r:id="rId14"/>
    <p:sldId id="433" r:id="rId15"/>
    <p:sldId id="441" r:id="rId16"/>
    <p:sldId id="444" r:id="rId17"/>
    <p:sldId id="462" r:id="rId18"/>
    <p:sldId id="408" r:id="rId19"/>
    <p:sldId id="463" r:id="rId20"/>
    <p:sldId id="351" r:id="rId2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E51D575-8D40-B7CB-D661-A184343AC1B6}" name="Kim Anderson" initials="KA" userId="S::01457239@wf.uct.ac.za::010e3d1a-927e-4520-a9f3-3bc8b3185e3a" providerId="AD"/>
  <p188:author id="{CB0F467C-EB24-0687-91D0-70D4B5224C84}" name="Paige Williams" initials="PW" userId="S-1-5-21-1564239104-2047618173-1163074499-1447" providerId="AD"/>
  <p188:author id="{075E0FCB-5527-0851-1A6B-9BC37D3A0C6C}" name="Guest User" initials="GU" userId="S::urn:spo:tenantanon#13f8fe7f-c680-4bee-a116-63591d6bee32::" providerId="AD"/>
  <p188:author id="{562094F2-5B91-769B-4298-48C699F6E816}" name="Kate Powis" initials="KP" userId="094b26029ce9b08c" providerId="Windows Live"/>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USER" initials="U" lastIdx="2" clrIdx="0">
    <p:extLst>
      <p:ext uri="{19B8F6BF-5375-455C-9EA6-DF929625EA0E}">
        <p15:presenceInfo xmlns:p15="http://schemas.microsoft.com/office/powerpoint/2012/main" userId="USER" providerId="None"/>
      </p:ext>
    </p:extLst>
  </p:cmAuthor>
  <p:cmAuthor id="2" name="Paige Williams" initials="PW" lastIdx="8" clrIdx="1">
    <p:extLst>
      <p:ext uri="{19B8F6BF-5375-455C-9EA6-DF929625EA0E}">
        <p15:presenceInfo xmlns:p15="http://schemas.microsoft.com/office/powerpoint/2012/main" userId="S-1-5-21-1564239104-2047618173-1163074499-144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3E9C1"/>
    <a:srgbClr val="A442EE"/>
    <a:srgbClr val="9EC2DA"/>
    <a:srgbClr val="D0CECE"/>
    <a:srgbClr val="148258"/>
    <a:srgbClr val="059F4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7994" autoAdjust="0"/>
    <p:restoredTop sz="81699" autoAdjust="0"/>
  </p:normalViewPr>
  <p:slideViewPr>
    <p:cSldViewPr snapToGrid="0">
      <p:cViewPr varScale="1">
        <p:scale>
          <a:sx n="87" d="100"/>
          <a:sy n="87" d="100"/>
        </p:scale>
        <p:origin x="1830"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commentAuthors" Target="commentAuthors.xml"/><Relationship Id="rId28" Type="http://schemas.microsoft.com/office/2018/10/relationships/authors" Target="author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notesMaster" Target="notesMasters/notesMaster1.xml"/><Relationship Id="rId27"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oleObject" Target="Book1" TargetMode="External"/></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oleObject" Target="Book1"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200" b="1" i="0" u="none" strike="noStrike" kern="1200" cap="all" spc="50" baseline="0">
                <a:solidFill>
                  <a:schemeClr val="tx1">
                    <a:lumMod val="65000"/>
                    <a:lumOff val="35000"/>
                  </a:schemeClr>
                </a:solidFill>
                <a:latin typeface="Verdana" panose="020B0604030504040204" pitchFamily="34" charset="0"/>
                <a:ea typeface="Verdana" panose="020B0604030504040204" pitchFamily="34" charset="0"/>
                <a:cs typeface="+mn-cs"/>
              </a:defRPr>
            </a:pPr>
            <a:r>
              <a:rPr lang="en-US" sz="1200" dirty="0">
                <a:latin typeface="Verdana" panose="020B0604030504040204" pitchFamily="34" charset="0"/>
                <a:ea typeface="Verdana" panose="020B0604030504040204" pitchFamily="34" charset="0"/>
              </a:rPr>
              <a:t>ART initiation relative to pregnancy</a:t>
            </a:r>
          </a:p>
        </c:rich>
      </c:tx>
      <c:overlay val="0"/>
      <c:spPr>
        <a:noFill/>
        <a:ln>
          <a:noFill/>
        </a:ln>
        <a:effectLst/>
      </c:spPr>
      <c:txPr>
        <a:bodyPr rot="0" spcFirstLastPara="1" vertOverflow="ellipsis" vert="horz" wrap="square" anchor="ctr" anchorCtr="1"/>
        <a:lstStyle/>
        <a:p>
          <a:pPr>
            <a:defRPr sz="1200" b="1" i="0" u="none" strike="noStrike" kern="1200" cap="all" spc="50" baseline="0">
              <a:solidFill>
                <a:schemeClr val="tx1">
                  <a:lumMod val="65000"/>
                  <a:lumOff val="35000"/>
                </a:schemeClr>
              </a:solidFill>
              <a:latin typeface="Verdana" panose="020B0604030504040204" pitchFamily="34" charset="0"/>
              <a:ea typeface="Verdana" panose="020B0604030504040204" pitchFamily="34" charset="0"/>
              <a:cs typeface="+mn-cs"/>
            </a:defRPr>
          </a:pPr>
          <a:endParaRPr lang="en-US"/>
        </a:p>
      </c:txPr>
    </c:title>
    <c:autoTitleDeleted val="0"/>
    <c:plotArea>
      <c:layout/>
      <c:doughnutChart>
        <c:varyColors val="1"/>
        <c:ser>
          <c:idx val="0"/>
          <c:order val="0"/>
          <c:dPt>
            <c:idx val="0"/>
            <c:bubble3D val="0"/>
            <c:spPr>
              <a:solidFill>
                <a:schemeClr val="accent1"/>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1-098B-4F86-BFC3-C49580D29302}"/>
              </c:ext>
            </c:extLst>
          </c:dPt>
          <c:dPt>
            <c:idx val="1"/>
            <c:bubble3D val="0"/>
            <c:spPr>
              <a:solidFill>
                <a:schemeClr val="accent2"/>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3-098B-4F86-BFC3-C49580D29302}"/>
              </c:ext>
            </c:extLst>
          </c:dPt>
          <c:dPt>
            <c:idx val="2"/>
            <c:bubble3D val="0"/>
            <c:spPr>
              <a:solidFill>
                <a:schemeClr val="accent3"/>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5-098B-4F86-BFC3-C49580D29302}"/>
              </c:ext>
            </c:extLst>
          </c:dPt>
          <c:dPt>
            <c:idx val="3"/>
            <c:bubble3D val="0"/>
            <c:spPr>
              <a:solidFill>
                <a:schemeClr val="accent4"/>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7-098B-4F86-BFC3-C49580D29302}"/>
              </c:ext>
            </c:extLst>
          </c:dPt>
          <c:dPt>
            <c:idx val="4"/>
            <c:bubble3D val="0"/>
            <c:spPr>
              <a:solidFill>
                <a:schemeClr val="accent5"/>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9-098B-4F86-BFC3-C49580D29302}"/>
              </c:ext>
            </c:extLst>
          </c:dPt>
          <c:dPt>
            <c:idx val="5"/>
            <c:bubble3D val="0"/>
            <c:spPr>
              <a:solidFill>
                <a:schemeClr val="accent6"/>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B-098B-4F86-BFC3-C49580D29302}"/>
              </c:ext>
            </c:extLst>
          </c:dPt>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n-US"/>
              </a:p>
            </c:txPr>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Sheet1!$A$1:$A$6</c:f>
              <c:strCache>
                <c:ptCount val="6"/>
                <c:pt idx="0">
                  <c:v>ART before pregnancy </c:v>
                </c:pt>
                <c:pt idx="1">
                  <c:v>ART restart during pregnancy*</c:v>
                </c:pt>
                <c:pt idx="2">
                  <c:v>ART initiation during pregnancy</c:v>
                </c:pt>
                <c:pt idx="3">
                  <c:v>No ART during pregnancy† </c:v>
                </c:pt>
                <c:pt idx="4">
                  <c:v>Unknown ART‡</c:v>
                </c:pt>
                <c:pt idx="5">
                  <c:v>No ART evidence ever</c:v>
                </c:pt>
              </c:strCache>
            </c:strRef>
          </c:cat>
          <c:val>
            <c:numRef>
              <c:f>Sheet1!$B$1:$B$6</c:f>
              <c:numCache>
                <c:formatCode>General</c:formatCode>
                <c:ptCount val="6"/>
                <c:pt idx="0">
                  <c:v>52750</c:v>
                </c:pt>
                <c:pt idx="1">
                  <c:v>13388</c:v>
                </c:pt>
                <c:pt idx="2">
                  <c:v>25170</c:v>
                </c:pt>
                <c:pt idx="3">
                  <c:v>3507</c:v>
                </c:pt>
                <c:pt idx="4">
                  <c:v>4132</c:v>
                </c:pt>
                <c:pt idx="5">
                  <c:v>1309</c:v>
                </c:pt>
              </c:numCache>
            </c:numRef>
          </c:val>
          <c:extLst>
            <c:ext xmlns:c16="http://schemas.microsoft.com/office/drawing/2014/chart" uri="{C3380CC4-5D6E-409C-BE32-E72D297353CC}">
              <c16:uniqueId val="{0000000C-098B-4F86-BFC3-C49580D29302}"/>
            </c:ext>
          </c:extLst>
        </c:ser>
        <c:dLbls>
          <c:showLegendKey val="0"/>
          <c:showVal val="0"/>
          <c:showCatName val="0"/>
          <c:showSerName val="0"/>
          <c:showPercent val="1"/>
          <c:showBubbleSize val="0"/>
          <c:showLeaderLines val="1"/>
        </c:dLbls>
        <c:firstSliceAng val="0"/>
        <c:holeSize val="50"/>
      </c:doughnutChart>
      <c:spPr>
        <a:noFill/>
        <a:ln>
          <a:noFill/>
        </a:ln>
        <a:effectLst/>
      </c:spPr>
    </c:plotArea>
    <c:legend>
      <c:legendPos val="r"/>
      <c:layout>
        <c:manualLayout>
          <c:xMode val="edge"/>
          <c:yMode val="edge"/>
          <c:x val="0.60300136425648021"/>
          <c:y val="0.27405074365704285"/>
          <c:w val="0.38966363240662555"/>
          <c:h val="0.51945732135595724"/>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Verdana" panose="020B0604030504040204" pitchFamily="34" charset="0"/>
              <a:ea typeface="Verdana" panose="020B0604030504040204" pitchFamily="34" charset="0"/>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400" b="1" i="0" u="none" strike="noStrike" kern="1200" cap="all" spc="50" baseline="0">
                <a:solidFill>
                  <a:sysClr val="windowText" lastClr="000000">
                    <a:lumMod val="65000"/>
                    <a:lumOff val="35000"/>
                  </a:sysClr>
                </a:solidFill>
                <a:latin typeface="+mn-lt"/>
                <a:ea typeface="+mn-ea"/>
                <a:cs typeface="+mn-cs"/>
              </a:defRPr>
            </a:pPr>
            <a:r>
              <a:rPr lang="en-ZA" sz="1200" b="1" dirty="0">
                <a:latin typeface="Verdana" panose="020B0604030504040204" pitchFamily="34" charset="0"/>
                <a:ea typeface="Verdana" panose="020B0604030504040204" pitchFamily="34" charset="0"/>
              </a:rPr>
              <a:t>ART regimen anchor drug at delivery</a:t>
            </a:r>
          </a:p>
        </c:rich>
      </c:tx>
      <c:overlay val="0"/>
      <c:spPr>
        <a:noFill/>
        <a:ln>
          <a:noFill/>
        </a:ln>
        <a:effectLst/>
      </c:spPr>
      <c:txPr>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400" b="1" i="0" u="none" strike="noStrike" kern="1200" cap="all" spc="50" baseline="0">
              <a:solidFill>
                <a:sysClr val="windowText" lastClr="000000">
                  <a:lumMod val="65000"/>
                  <a:lumOff val="35000"/>
                </a:sysClr>
              </a:solidFill>
              <a:latin typeface="+mn-lt"/>
              <a:ea typeface="+mn-ea"/>
              <a:cs typeface="+mn-cs"/>
            </a:defRPr>
          </a:pPr>
          <a:endParaRPr lang="en-US"/>
        </a:p>
      </c:txPr>
    </c:title>
    <c:autoTitleDeleted val="0"/>
    <c:plotArea>
      <c:layout/>
      <c:doughnutChart>
        <c:varyColors val="1"/>
        <c:ser>
          <c:idx val="0"/>
          <c:order val="0"/>
          <c:dPt>
            <c:idx val="0"/>
            <c:bubble3D val="0"/>
            <c:spPr>
              <a:solidFill>
                <a:schemeClr val="accent2"/>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1-2241-427D-A7CE-825190977B6B}"/>
              </c:ext>
            </c:extLst>
          </c:dPt>
          <c:dPt>
            <c:idx val="1"/>
            <c:bubble3D val="0"/>
            <c:spPr>
              <a:solidFill>
                <a:schemeClr val="accent4"/>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3-2241-427D-A7CE-825190977B6B}"/>
              </c:ext>
            </c:extLst>
          </c:dPt>
          <c:dPt>
            <c:idx val="2"/>
            <c:bubble3D val="0"/>
            <c:spPr>
              <a:solidFill>
                <a:schemeClr val="accent6"/>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5-2241-427D-A7CE-825190977B6B}"/>
              </c:ext>
            </c:extLst>
          </c:dPt>
          <c:dPt>
            <c:idx val="3"/>
            <c:bubble3D val="0"/>
            <c:spPr>
              <a:solidFill>
                <a:schemeClr val="accent2">
                  <a:lumMod val="60000"/>
                </a:schemeClr>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7-2241-427D-A7CE-825190977B6B}"/>
              </c:ext>
            </c:extLst>
          </c:dPt>
          <c:dPt>
            <c:idx val="4"/>
            <c:bubble3D val="0"/>
            <c:spPr>
              <a:solidFill>
                <a:schemeClr val="accent4">
                  <a:lumMod val="60000"/>
                </a:schemeClr>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9-2241-427D-A7CE-825190977B6B}"/>
              </c:ext>
            </c:extLst>
          </c:dPt>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n-US"/>
              </a:p>
            </c:txPr>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Sheet2!$A$1:$A$5</c:f>
              <c:strCache>
                <c:ptCount val="5"/>
                <c:pt idx="0">
                  <c:v>DTG</c:v>
                </c:pt>
                <c:pt idx="1">
                  <c:v>NNRTI</c:v>
                </c:pt>
                <c:pt idx="2">
                  <c:v>PI</c:v>
                </c:pt>
                <c:pt idx="3">
                  <c:v>Unknown</c:v>
                </c:pt>
                <c:pt idx="4">
                  <c:v>No evidence of ART at delivery</c:v>
                </c:pt>
              </c:strCache>
            </c:strRef>
          </c:cat>
          <c:val>
            <c:numRef>
              <c:f>Sheet2!$B$1:$B$5</c:f>
              <c:numCache>
                <c:formatCode>General</c:formatCode>
                <c:ptCount val="5"/>
                <c:pt idx="0">
                  <c:v>35887</c:v>
                </c:pt>
                <c:pt idx="1">
                  <c:v>45664</c:v>
                </c:pt>
                <c:pt idx="2">
                  <c:v>2775</c:v>
                </c:pt>
                <c:pt idx="3">
                  <c:v>394</c:v>
                </c:pt>
                <c:pt idx="4">
                  <c:v>15536</c:v>
                </c:pt>
              </c:numCache>
            </c:numRef>
          </c:val>
          <c:extLst>
            <c:ext xmlns:c16="http://schemas.microsoft.com/office/drawing/2014/chart" uri="{C3380CC4-5D6E-409C-BE32-E72D297353CC}">
              <c16:uniqueId val="{0000000A-2241-427D-A7CE-825190977B6B}"/>
            </c:ext>
          </c:extLst>
        </c:ser>
        <c:dLbls>
          <c:showLegendKey val="0"/>
          <c:showVal val="0"/>
          <c:showCatName val="0"/>
          <c:showSerName val="0"/>
          <c:showPercent val="1"/>
          <c:showBubbleSize val="0"/>
          <c:showLeaderLines val="1"/>
        </c:dLbls>
        <c:firstSliceAng val="0"/>
        <c:holeSize val="50"/>
      </c:doughnutChart>
      <c:spPr>
        <a:noFill/>
        <a:ln>
          <a:noFill/>
        </a:ln>
        <a:effectLst/>
      </c:spPr>
    </c:plotArea>
    <c:legend>
      <c:legendPos val="r"/>
      <c:layout>
        <c:manualLayout>
          <c:xMode val="edge"/>
          <c:yMode val="edge"/>
          <c:x val="0.62194446861269426"/>
          <c:y val="0.27168207916662745"/>
          <c:w val="0.37805553138730585"/>
          <c:h val="0.48487129073023577"/>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Verdana" panose="020B0604030504040204" pitchFamily="34" charset="0"/>
              <a:ea typeface="Verdana" panose="020B0604030504040204" pitchFamily="34" charset="0"/>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8">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lt1"/>
    </cs:fontRef>
    <cs:defRPr sz="900" b="1"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scene3d>
        <a:camera prst="orthographicFront"/>
        <a:lightRig rig="brightRoom" dir="t"/>
      </a:scene3d>
      <a:sp3d prstMaterial="flat">
        <a:bevelT w="50800" h="101600" prst="angle"/>
        <a:contourClr>
          <a:srgbClr val="000000"/>
        </a:contourClr>
      </a:sp3d>
    </cs:spPr>
  </cs:dataPoint>
  <cs:dataPoint3D>
    <cs:lnRef idx="0"/>
    <cs:fillRef idx="0">
      <cs:styleClr val="auto"/>
    </cs:fillRef>
    <cs:effectRef idx="0"/>
    <cs:fontRef idx="minor">
      <a:schemeClr val="tx1"/>
    </cs:fontRef>
    <cs:spPr>
      <a:solidFill>
        <a:schemeClr val="phClr"/>
      </a:solidFill>
      <a:ln w="1905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1" i="0" kern="1200" cap="all" spc="50"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8">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lt1"/>
    </cs:fontRef>
    <cs:defRPr sz="900" b="1"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scene3d>
        <a:camera prst="orthographicFront"/>
        <a:lightRig rig="brightRoom" dir="t"/>
      </a:scene3d>
      <a:sp3d prstMaterial="flat">
        <a:bevelT w="50800" h="101600" prst="angle"/>
        <a:contourClr>
          <a:srgbClr val="000000"/>
        </a:contourClr>
      </a:sp3d>
    </cs:spPr>
  </cs:dataPoint>
  <cs:dataPoint3D>
    <cs:lnRef idx="0"/>
    <cs:fillRef idx="0">
      <cs:styleClr val="auto"/>
    </cs:fillRef>
    <cs:effectRef idx="0"/>
    <cs:fontRef idx="minor">
      <a:schemeClr val="tx1"/>
    </cs:fontRef>
    <cs:spPr>
      <a:solidFill>
        <a:schemeClr val="phClr"/>
      </a:solidFill>
      <a:ln w="1905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1" i="0" kern="1200" cap="all" spc="50"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A63AE39-9D59-4850-A8A3-D28C3788B0AF}"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n-ZA"/>
        </a:p>
      </dgm:t>
    </dgm:pt>
    <dgm:pt modelId="{89CDA24E-E4DE-4B79-9F1E-08ACC83D3ACB}">
      <dgm:prSet phldrT="[Text]" phldr="0"/>
      <dgm:spPr>
        <a:solidFill>
          <a:schemeClr val="bg2">
            <a:lumMod val="25000"/>
          </a:schemeClr>
        </a:solidFill>
      </dgm:spPr>
      <dgm:t>
        <a:bodyPr/>
        <a:lstStyle/>
        <a:p>
          <a:r>
            <a:rPr lang="en-ZA" dirty="0"/>
            <a:t>Children born in the Western Cape: </a:t>
          </a:r>
        </a:p>
        <a:p>
          <a:r>
            <a:rPr lang="en-ZA" dirty="0"/>
            <a:t> 2018  - 2024</a:t>
          </a:r>
        </a:p>
      </dgm:t>
    </dgm:pt>
    <dgm:pt modelId="{22E812D7-CC07-401D-B939-F41553C8F696}" type="parTrans" cxnId="{F99C1465-58E1-4F67-982A-2A587E95C490}">
      <dgm:prSet/>
      <dgm:spPr/>
      <dgm:t>
        <a:bodyPr/>
        <a:lstStyle/>
        <a:p>
          <a:endParaRPr lang="en-ZA"/>
        </a:p>
      </dgm:t>
    </dgm:pt>
    <dgm:pt modelId="{7FE2A645-56C1-44F6-A83B-27EE21CFADAB}" type="sibTrans" cxnId="{F99C1465-58E1-4F67-982A-2A587E95C490}">
      <dgm:prSet/>
      <dgm:spPr/>
      <dgm:t>
        <a:bodyPr/>
        <a:lstStyle/>
        <a:p>
          <a:endParaRPr lang="en-ZA"/>
        </a:p>
      </dgm:t>
    </dgm:pt>
    <dgm:pt modelId="{0FE9999E-1E96-4247-B76D-E2462975329C}" type="asst">
      <dgm:prSet phldrT="[Text]" phldr="0"/>
      <dgm:spPr>
        <a:solidFill>
          <a:schemeClr val="accent2">
            <a:lumMod val="75000"/>
          </a:schemeClr>
        </a:solidFill>
      </dgm:spPr>
      <dgm:t>
        <a:bodyPr/>
        <a:lstStyle/>
        <a:p>
          <a:r>
            <a:rPr lang="en-ZA" dirty="0"/>
            <a:t>Child HIV diagnosis</a:t>
          </a:r>
        </a:p>
        <a:p>
          <a:r>
            <a:rPr lang="en-ZA" dirty="0"/>
            <a:t>Postpartum HIV  diagnosis</a:t>
          </a:r>
        </a:p>
        <a:p>
          <a:r>
            <a:rPr lang="en-ZA" dirty="0"/>
            <a:t>No Linkage</a:t>
          </a:r>
        </a:p>
      </dgm:t>
    </dgm:pt>
    <dgm:pt modelId="{476CE663-D66E-439B-BA0D-59E7058E1686}" type="parTrans" cxnId="{5643AD38-5ED3-4FCC-A1FC-B02CD0E0D4EC}">
      <dgm:prSet/>
      <dgm:spPr/>
      <dgm:t>
        <a:bodyPr/>
        <a:lstStyle/>
        <a:p>
          <a:endParaRPr lang="en-ZA"/>
        </a:p>
      </dgm:t>
    </dgm:pt>
    <dgm:pt modelId="{D228CA68-61C3-47DA-BD6E-A8D097378044}" type="sibTrans" cxnId="{5643AD38-5ED3-4FCC-A1FC-B02CD0E0D4EC}">
      <dgm:prSet/>
      <dgm:spPr/>
      <dgm:t>
        <a:bodyPr/>
        <a:lstStyle/>
        <a:p>
          <a:endParaRPr lang="en-ZA"/>
        </a:p>
      </dgm:t>
    </dgm:pt>
    <dgm:pt modelId="{FDD1429F-0DB0-4D83-9FBA-625D78E9DD47}">
      <dgm:prSet phldrT="[Text]" phldr="0"/>
      <dgm:spPr>
        <a:solidFill>
          <a:schemeClr val="accent6">
            <a:lumMod val="50000"/>
          </a:schemeClr>
        </a:solidFill>
      </dgm:spPr>
      <dgm:t>
        <a:bodyPr/>
        <a:lstStyle/>
        <a:p>
          <a:r>
            <a:rPr lang="en-ZA" dirty="0"/>
            <a:t>HIV-unexposed</a:t>
          </a:r>
        </a:p>
        <a:p>
          <a:r>
            <a:rPr lang="en-ZA" dirty="0"/>
            <a:t> (HU)</a:t>
          </a:r>
        </a:p>
      </dgm:t>
    </dgm:pt>
    <dgm:pt modelId="{6CA2B2C6-E77F-4010-BF3C-DB899F386672}" type="parTrans" cxnId="{198B5563-09D1-4B71-9734-66F876625D36}">
      <dgm:prSet/>
      <dgm:spPr/>
      <dgm:t>
        <a:bodyPr/>
        <a:lstStyle/>
        <a:p>
          <a:endParaRPr lang="en-ZA"/>
        </a:p>
      </dgm:t>
    </dgm:pt>
    <dgm:pt modelId="{6930ACC4-92B2-4199-8ACD-1DA7A802C515}" type="sibTrans" cxnId="{198B5563-09D1-4B71-9734-66F876625D36}">
      <dgm:prSet/>
      <dgm:spPr/>
      <dgm:t>
        <a:bodyPr/>
        <a:lstStyle/>
        <a:p>
          <a:endParaRPr lang="en-ZA"/>
        </a:p>
      </dgm:t>
    </dgm:pt>
    <dgm:pt modelId="{1EE387FE-C583-4DBB-ABE0-62612EFC2CE0}">
      <dgm:prSet phldrT="[Text]" phldr="0"/>
      <dgm:spPr>
        <a:solidFill>
          <a:schemeClr val="accent1">
            <a:lumMod val="75000"/>
          </a:schemeClr>
        </a:solidFill>
      </dgm:spPr>
      <dgm:t>
        <a:bodyPr/>
        <a:lstStyle/>
        <a:p>
          <a:r>
            <a:rPr lang="en-ZA" i="1" dirty="0"/>
            <a:t>In utero </a:t>
          </a:r>
          <a:r>
            <a:rPr lang="en-ZA" dirty="0"/>
            <a:t>HIV exposure</a:t>
          </a:r>
        </a:p>
        <a:p>
          <a:r>
            <a:rPr lang="en-ZA" dirty="0"/>
            <a:t> (HE)</a:t>
          </a:r>
        </a:p>
      </dgm:t>
    </dgm:pt>
    <dgm:pt modelId="{14EF1FCA-F509-4C06-9F73-71CF12690B09}" type="parTrans" cxnId="{FB38BB54-43AA-4814-9946-FACC1BC82E2C}">
      <dgm:prSet/>
      <dgm:spPr/>
      <dgm:t>
        <a:bodyPr/>
        <a:lstStyle/>
        <a:p>
          <a:endParaRPr lang="en-ZA"/>
        </a:p>
      </dgm:t>
    </dgm:pt>
    <dgm:pt modelId="{36269F5D-3172-46E1-82DA-5B60965B0DE0}" type="sibTrans" cxnId="{FB38BB54-43AA-4814-9946-FACC1BC82E2C}">
      <dgm:prSet/>
      <dgm:spPr/>
      <dgm:t>
        <a:bodyPr/>
        <a:lstStyle/>
        <a:p>
          <a:endParaRPr lang="en-ZA"/>
        </a:p>
      </dgm:t>
    </dgm:pt>
    <dgm:pt modelId="{E75E33F0-EB27-4B94-AE40-E30573FF95B3}" type="asst">
      <dgm:prSet/>
      <dgm:spPr>
        <a:solidFill>
          <a:schemeClr val="accent5">
            <a:lumMod val="75000"/>
          </a:schemeClr>
        </a:solidFill>
      </dgm:spPr>
      <dgm:t>
        <a:bodyPr/>
        <a:lstStyle/>
        <a:p>
          <a:pPr>
            <a:buFont typeface="Wingdings" panose="05000000000000000000" pitchFamily="2" charset="2"/>
            <a:buNone/>
          </a:pPr>
          <a:r>
            <a:rPr lang="en-ZA" dirty="0"/>
            <a:t>ART before pregnancy, start &lt;2016</a:t>
          </a:r>
        </a:p>
        <a:p>
          <a:pPr>
            <a:buFont typeface="Wingdings" panose="05000000000000000000" pitchFamily="2" charset="2"/>
            <a:buChar char="§"/>
          </a:pPr>
          <a:r>
            <a:rPr lang="en-ZA" dirty="0"/>
            <a:t>ART before pregnancy, start ≥2016</a:t>
          </a:r>
        </a:p>
        <a:p>
          <a:pPr>
            <a:buFont typeface="Wingdings" panose="05000000000000000000" pitchFamily="2" charset="2"/>
            <a:buChar char="§"/>
          </a:pPr>
          <a:r>
            <a:rPr lang="en-ZA" dirty="0"/>
            <a:t>ART restart during pregnancy</a:t>
          </a:r>
        </a:p>
        <a:p>
          <a:pPr>
            <a:buFont typeface="Wingdings" panose="05000000000000000000" pitchFamily="2" charset="2"/>
            <a:buChar char="§"/>
          </a:pPr>
          <a:r>
            <a:rPr lang="en-ZA" dirty="0"/>
            <a:t>ART start during pregnancy</a:t>
          </a:r>
        </a:p>
        <a:p>
          <a:pPr>
            <a:buFont typeface="Wingdings" panose="05000000000000000000" pitchFamily="2" charset="2"/>
            <a:buChar char="§"/>
          </a:pPr>
          <a:r>
            <a:rPr lang="en-ZA" dirty="0"/>
            <a:t>No ART during pregnancy</a:t>
          </a:r>
        </a:p>
        <a:p>
          <a:pPr>
            <a:buFont typeface="Wingdings" panose="05000000000000000000" pitchFamily="2" charset="2"/>
            <a:buChar char="§"/>
          </a:pPr>
          <a:r>
            <a:rPr lang="en-ZA" dirty="0"/>
            <a:t>No ART evidence ever</a:t>
          </a:r>
        </a:p>
        <a:p>
          <a:pPr>
            <a:buFont typeface="Wingdings" panose="05000000000000000000" pitchFamily="2" charset="2"/>
            <a:buChar char="§"/>
          </a:pPr>
          <a:r>
            <a:rPr lang="en-ZA" dirty="0"/>
            <a:t>Unknown ART</a:t>
          </a:r>
        </a:p>
      </dgm:t>
    </dgm:pt>
    <dgm:pt modelId="{5240508B-0867-44DE-BAF7-4A022C1B6C56}" type="parTrans" cxnId="{EBD461AF-E92E-48C4-9228-32E2A5E17725}">
      <dgm:prSet/>
      <dgm:spPr/>
      <dgm:t>
        <a:bodyPr/>
        <a:lstStyle/>
        <a:p>
          <a:endParaRPr lang="en-ZA"/>
        </a:p>
      </dgm:t>
    </dgm:pt>
    <dgm:pt modelId="{7DFB4A68-03E7-4009-8FF9-447A6FA6AE1C}" type="sibTrans" cxnId="{EBD461AF-E92E-48C4-9228-32E2A5E17725}">
      <dgm:prSet/>
      <dgm:spPr/>
      <dgm:t>
        <a:bodyPr/>
        <a:lstStyle/>
        <a:p>
          <a:endParaRPr lang="en-ZA"/>
        </a:p>
      </dgm:t>
    </dgm:pt>
    <dgm:pt modelId="{680DB016-F8D7-4142-A648-EF10F04512DA}" type="pres">
      <dgm:prSet presAssocID="{BA63AE39-9D59-4850-A8A3-D28C3788B0AF}" presName="hierChild1" presStyleCnt="0">
        <dgm:presLayoutVars>
          <dgm:orgChart val="1"/>
          <dgm:chPref val="1"/>
          <dgm:dir/>
          <dgm:animOne val="branch"/>
          <dgm:animLvl val="lvl"/>
          <dgm:resizeHandles/>
        </dgm:presLayoutVars>
      </dgm:prSet>
      <dgm:spPr/>
    </dgm:pt>
    <dgm:pt modelId="{8C299423-5F77-442F-A39B-3C77E23CFECF}" type="pres">
      <dgm:prSet presAssocID="{89CDA24E-E4DE-4B79-9F1E-08ACC83D3ACB}" presName="hierRoot1" presStyleCnt="0">
        <dgm:presLayoutVars>
          <dgm:hierBranch val="init"/>
        </dgm:presLayoutVars>
      </dgm:prSet>
      <dgm:spPr/>
    </dgm:pt>
    <dgm:pt modelId="{3556EAE0-557E-404A-8A2E-F53DCAC03CDD}" type="pres">
      <dgm:prSet presAssocID="{89CDA24E-E4DE-4B79-9F1E-08ACC83D3ACB}" presName="rootComposite1" presStyleCnt="0"/>
      <dgm:spPr/>
    </dgm:pt>
    <dgm:pt modelId="{3BCF66D5-E8A7-4980-8CAF-CA2D1C73BFBC}" type="pres">
      <dgm:prSet presAssocID="{89CDA24E-E4DE-4B79-9F1E-08ACC83D3ACB}" presName="rootText1" presStyleLbl="node0" presStyleIdx="0" presStyleCnt="1">
        <dgm:presLayoutVars>
          <dgm:chPref val="3"/>
        </dgm:presLayoutVars>
      </dgm:prSet>
      <dgm:spPr/>
    </dgm:pt>
    <dgm:pt modelId="{994AF3E7-C8AE-4607-A598-F4A10D4A7DDB}" type="pres">
      <dgm:prSet presAssocID="{89CDA24E-E4DE-4B79-9F1E-08ACC83D3ACB}" presName="rootConnector1" presStyleLbl="node1" presStyleIdx="0" presStyleCnt="0"/>
      <dgm:spPr/>
    </dgm:pt>
    <dgm:pt modelId="{3CF76970-5757-4CC5-9A15-633F307FEBA9}" type="pres">
      <dgm:prSet presAssocID="{89CDA24E-E4DE-4B79-9F1E-08ACC83D3ACB}" presName="hierChild2" presStyleCnt="0"/>
      <dgm:spPr/>
    </dgm:pt>
    <dgm:pt modelId="{4950D85D-6FCB-4F1B-BAE6-1F873E661ABB}" type="pres">
      <dgm:prSet presAssocID="{6CA2B2C6-E77F-4010-BF3C-DB899F386672}" presName="Name37" presStyleLbl="parChTrans1D2" presStyleIdx="0" presStyleCnt="3"/>
      <dgm:spPr/>
    </dgm:pt>
    <dgm:pt modelId="{D97E6222-4DAF-4A45-9657-C9C924F2706E}" type="pres">
      <dgm:prSet presAssocID="{FDD1429F-0DB0-4D83-9FBA-625D78E9DD47}" presName="hierRoot2" presStyleCnt="0">
        <dgm:presLayoutVars>
          <dgm:hierBranch val="init"/>
        </dgm:presLayoutVars>
      </dgm:prSet>
      <dgm:spPr/>
    </dgm:pt>
    <dgm:pt modelId="{5AEB4FFC-BF4E-45A9-AA82-91A920BBA97C}" type="pres">
      <dgm:prSet presAssocID="{FDD1429F-0DB0-4D83-9FBA-625D78E9DD47}" presName="rootComposite" presStyleCnt="0"/>
      <dgm:spPr/>
    </dgm:pt>
    <dgm:pt modelId="{3A23EF3D-3BD7-4071-B3F0-01E7DBCD220E}" type="pres">
      <dgm:prSet presAssocID="{FDD1429F-0DB0-4D83-9FBA-625D78E9DD47}" presName="rootText" presStyleLbl="node2" presStyleIdx="0" presStyleCnt="2">
        <dgm:presLayoutVars>
          <dgm:chPref val="3"/>
        </dgm:presLayoutVars>
      </dgm:prSet>
      <dgm:spPr/>
    </dgm:pt>
    <dgm:pt modelId="{84106BF2-8AAA-4459-A7FC-90D7657CF88A}" type="pres">
      <dgm:prSet presAssocID="{FDD1429F-0DB0-4D83-9FBA-625D78E9DD47}" presName="rootConnector" presStyleLbl="node2" presStyleIdx="0" presStyleCnt="2"/>
      <dgm:spPr/>
    </dgm:pt>
    <dgm:pt modelId="{73EB96C6-4C35-44F5-95AC-65556AF2F05B}" type="pres">
      <dgm:prSet presAssocID="{FDD1429F-0DB0-4D83-9FBA-625D78E9DD47}" presName="hierChild4" presStyleCnt="0"/>
      <dgm:spPr/>
    </dgm:pt>
    <dgm:pt modelId="{C4D2FF96-85D9-485A-8BFF-4170611C3F4B}" type="pres">
      <dgm:prSet presAssocID="{FDD1429F-0DB0-4D83-9FBA-625D78E9DD47}" presName="hierChild5" presStyleCnt="0"/>
      <dgm:spPr/>
    </dgm:pt>
    <dgm:pt modelId="{5549E046-5DC6-4818-B88A-C7FFB9E2830F}" type="pres">
      <dgm:prSet presAssocID="{14EF1FCA-F509-4C06-9F73-71CF12690B09}" presName="Name37" presStyleLbl="parChTrans1D2" presStyleIdx="1" presStyleCnt="3"/>
      <dgm:spPr/>
    </dgm:pt>
    <dgm:pt modelId="{CBAFF5EA-66DC-4C41-B073-24FFDA10D948}" type="pres">
      <dgm:prSet presAssocID="{1EE387FE-C583-4DBB-ABE0-62612EFC2CE0}" presName="hierRoot2" presStyleCnt="0">
        <dgm:presLayoutVars>
          <dgm:hierBranch val="init"/>
        </dgm:presLayoutVars>
      </dgm:prSet>
      <dgm:spPr/>
    </dgm:pt>
    <dgm:pt modelId="{E8F10D7F-B04F-48CB-899F-3823B100E516}" type="pres">
      <dgm:prSet presAssocID="{1EE387FE-C583-4DBB-ABE0-62612EFC2CE0}" presName="rootComposite" presStyleCnt="0"/>
      <dgm:spPr/>
    </dgm:pt>
    <dgm:pt modelId="{94C66EF2-D577-4149-A57C-54571E1FE3B0}" type="pres">
      <dgm:prSet presAssocID="{1EE387FE-C583-4DBB-ABE0-62612EFC2CE0}" presName="rootText" presStyleLbl="node2" presStyleIdx="1" presStyleCnt="2" custScaleX="117950">
        <dgm:presLayoutVars>
          <dgm:chPref val="3"/>
        </dgm:presLayoutVars>
      </dgm:prSet>
      <dgm:spPr/>
    </dgm:pt>
    <dgm:pt modelId="{F9193FAB-C60E-4B51-A659-8404A00E4517}" type="pres">
      <dgm:prSet presAssocID="{1EE387FE-C583-4DBB-ABE0-62612EFC2CE0}" presName="rootConnector" presStyleLbl="node2" presStyleIdx="1" presStyleCnt="2"/>
      <dgm:spPr/>
    </dgm:pt>
    <dgm:pt modelId="{D59316AF-4288-46FE-B173-94EB109D77A3}" type="pres">
      <dgm:prSet presAssocID="{1EE387FE-C583-4DBB-ABE0-62612EFC2CE0}" presName="hierChild4" presStyleCnt="0"/>
      <dgm:spPr/>
    </dgm:pt>
    <dgm:pt modelId="{7BBAA43E-AEED-4ECE-B26C-03B7A217551E}" type="pres">
      <dgm:prSet presAssocID="{1EE387FE-C583-4DBB-ABE0-62612EFC2CE0}" presName="hierChild5" presStyleCnt="0"/>
      <dgm:spPr/>
    </dgm:pt>
    <dgm:pt modelId="{98DEE449-F975-4BBF-8DED-A383FB9D7F90}" type="pres">
      <dgm:prSet presAssocID="{5240508B-0867-44DE-BAF7-4A022C1B6C56}" presName="Name111" presStyleLbl="parChTrans1D3" presStyleIdx="0" presStyleCnt="1"/>
      <dgm:spPr/>
    </dgm:pt>
    <dgm:pt modelId="{3D9C325C-16E2-43C0-97FF-055B9892123B}" type="pres">
      <dgm:prSet presAssocID="{E75E33F0-EB27-4B94-AE40-E30573FF95B3}" presName="hierRoot3" presStyleCnt="0">
        <dgm:presLayoutVars>
          <dgm:hierBranch val="init"/>
        </dgm:presLayoutVars>
      </dgm:prSet>
      <dgm:spPr/>
    </dgm:pt>
    <dgm:pt modelId="{315B7B78-66D5-4C33-90E4-8F2DA7141CB6}" type="pres">
      <dgm:prSet presAssocID="{E75E33F0-EB27-4B94-AE40-E30573FF95B3}" presName="rootComposite3" presStyleCnt="0"/>
      <dgm:spPr/>
    </dgm:pt>
    <dgm:pt modelId="{BBF8B4DF-F3BD-4299-BD1F-6E5C7453E3C2}" type="pres">
      <dgm:prSet presAssocID="{E75E33F0-EB27-4B94-AE40-E30573FF95B3}" presName="rootText3" presStyleLbl="asst2" presStyleIdx="0" presStyleCnt="1" custScaleX="172900" custScaleY="242905">
        <dgm:presLayoutVars>
          <dgm:chPref val="3"/>
        </dgm:presLayoutVars>
      </dgm:prSet>
      <dgm:spPr/>
    </dgm:pt>
    <dgm:pt modelId="{C778A1CA-3751-44E2-9491-69A491E63467}" type="pres">
      <dgm:prSet presAssocID="{E75E33F0-EB27-4B94-AE40-E30573FF95B3}" presName="rootConnector3" presStyleLbl="asst2" presStyleIdx="0" presStyleCnt="1"/>
      <dgm:spPr/>
    </dgm:pt>
    <dgm:pt modelId="{F8C037FE-E8A8-4CE1-B25A-A6BFC52132C0}" type="pres">
      <dgm:prSet presAssocID="{E75E33F0-EB27-4B94-AE40-E30573FF95B3}" presName="hierChild6" presStyleCnt="0"/>
      <dgm:spPr/>
    </dgm:pt>
    <dgm:pt modelId="{66ED1E4B-7A72-474E-8CB3-1680B017754F}" type="pres">
      <dgm:prSet presAssocID="{E75E33F0-EB27-4B94-AE40-E30573FF95B3}" presName="hierChild7" presStyleCnt="0"/>
      <dgm:spPr/>
    </dgm:pt>
    <dgm:pt modelId="{D78B5F09-672F-427B-923D-3A5C4ADE181E}" type="pres">
      <dgm:prSet presAssocID="{89CDA24E-E4DE-4B79-9F1E-08ACC83D3ACB}" presName="hierChild3" presStyleCnt="0"/>
      <dgm:spPr/>
    </dgm:pt>
    <dgm:pt modelId="{88D44F08-B120-4227-822C-EFA77125BF2C}" type="pres">
      <dgm:prSet presAssocID="{476CE663-D66E-439B-BA0D-59E7058E1686}" presName="Name111" presStyleLbl="parChTrans1D2" presStyleIdx="2" presStyleCnt="3"/>
      <dgm:spPr/>
    </dgm:pt>
    <dgm:pt modelId="{BCE34B1D-14FF-4F5D-9409-2AB6AF6F8374}" type="pres">
      <dgm:prSet presAssocID="{0FE9999E-1E96-4247-B76D-E2462975329C}" presName="hierRoot3" presStyleCnt="0">
        <dgm:presLayoutVars>
          <dgm:hierBranch val="init"/>
        </dgm:presLayoutVars>
      </dgm:prSet>
      <dgm:spPr/>
    </dgm:pt>
    <dgm:pt modelId="{A2CC7C76-1BFB-4F1E-AC03-01CBD9DDF1AD}" type="pres">
      <dgm:prSet presAssocID="{0FE9999E-1E96-4247-B76D-E2462975329C}" presName="rootComposite3" presStyleCnt="0"/>
      <dgm:spPr/>
    </dgm:pt>
    <dgm:pt modelId="{5082CCEF-A870-4CC1-8DDE-E2A6C0C5484D}" type="pres">
      <dgm:prSet presAssocID="{0FE9999E-1E96-4247-B76D-E2462975329C}" presName="rootText3" presStyleLbl="asst1" presStyleIdx="0" presStyleCnt="1" custScaleX="134579" custLinFactX="57783" custLinFactNeighborX="100000" custLinFactNeighborY="-821">
        <dgm:presLayoutVars>
          <dgm:chPref val="3"/>
        </dgm:presLayoutVars>
      </dgm:prSet>
      <dgm:spPr/>
    </dgm:pt>
    <dgm:pt modelId="{9CE32E9E-9F54-49CB-9566-04DB1DF060BF}" type="pres">
      <dgm:prSet presAssocID="{0FE9999E-1E96-4247-B76D-E2462975329C}" presName="rootConnector3" presStyleLbl="asst1" presStyleIdx="0" presStyleCnt="1"/>
      <dgm:spPr/>
    </dgm:pt>
    <dgm:pt modelId="{90B1DA98-57BA-4F97-B6FC-CBB4F5B625C8}" type="pres">
      <dgm:prSet presAssocID="{0FE9999E-1E96-4247-B76D-E2462975329C}" presName="hierChild6" presStyleCnt="0"/>
      <dgm:spPr/>
    </dgm:pt>
    <dgm:pt modelId="{FA06049E-57FB-45A0-BB4E-F46F61E34A65}" type="pres">
      <dgm:prSet presAssocID="{0FE9999E-1E96-4247-B76D-E2462975329C}" presName="hierChild7" presStyleCnt="0"/>
      <dgm:spPr/>
    </dgm:pt>
  </dgm:ptLst>
  <dgm:cxnLst>
    <dgm:cxn modelId="{3D645001-0976-45D9-8654-F11215832E35}" type="presOf" srcId="{FDD1429F-0DB0-4D83-9FBA-625D78E9DD47}" destId="{3A23EF3D-3BD7-4071-B3F0-01E7DBCD220E}" srcOrd="0" destOrd="0" presId="urn:microsoft.com/office/officeart/2005/8/layout/orgChart1"/>
    <dgm:cxn modelId="{67B0E007-55E7-4076-BEF5-000001AEA34C}" type="presOf" srcId="{1EE387FE-C583-4DBB-ABE0-62612EFC2CE0}" destId="{94C66EF2-D577-4149-A57C-54571E1FE3B0}" srcOrd="0" destOrd="0" presId="urn:microsoft.com/office/officeart/2005/8/layout/orgChart1"/>
    <dgm:cxn modelId="{77EC160B-397C-4D80-919F-9E6AF29445B4}" type="presOf" srcId="{89CDA24E-E4DE-4B79-9F1E-08ACC83D3ACB}" destId="{994AF3E7-C8AE-4607-A598-F4A10D4A7DDB}" srcOrd="1" destOrd="0" presId="urn:microsoft.com/office/officeart/2005/8/layout/orgChart1"/>
    <dgm:cxn modelId="{5643AD38-5ED3-4FCC-A1FC-B02CD0E0D4EC}" srcId="{89CDA24E-E4DE-4B79-9F1E-08ACC83D3ACB}" destId="{0FE9999E-1E96-4247-B76D-E2462975329C}" srcOrd="0" destOrd="0" parTransId="{476CE663-D66E-439B-BA0D-59E7058E1686}" sibTransId="{D228CA68-61C3-47DA-BD6E-A8D097378044}"/>
    <dgm:cxn modelId="{50315B3E-84D7-4C66-B97E-46B77216134B}" type="presOf" srcId="{476CE663-D66E-439B-BA0D-59E7058E1686}" destId="{88D44F08-B120-4227-822C-EFA77125BF2C}" srcOrd="0" destOrd="0" presId="urn:microsoft.com/office/officeart/2005/8/layout/orgChart1"/>
    <dgm:cxn modelId="{C73EA53F-0896-4A6A-B059-D98A9B642006}" type="presOf" srcId="{0FE9999E-1E96-4247-B76D-E2462975329C}" destId="{5082CCEF-A870-4CC1-8DDE-E2A6C0C5484D}" srcOrd="0" destOrd="0" presId="urn:microsoft.com/office/officeart/2005/8/layout/orgChart1"/>
    <dgm:cxn modelId="{198B5563-09D1-4B71-9734-66F876625D36}" srcId="{89CDA24E-E4DE-4B79-9F1E-08ACC83D3ACB}" destId="{FDD1429F-0DB0-4D83-9FBA-625D78E9DD47}" srcOrd="1" destOrd="0" parTransId="{6CA2B2C6-E77F-4010-BF3C-DB899F386672}" sibTransId="{6930ACC4-92B2-4199-8ACD-1DA7A802C515}"/>
    <dgm:cxn modelId="{8A0BDE44-29A3-4109-B567-B4C513E89702}" type="presOf" srcId="{E75E33F0-EB27-4B94-AE40-E30573FF95B3}" destId="{C778A1CA-3751-44E2-9491-69A491E63467}" srcOrd="1" destOrd="0" presId="urn:microsoft.com/office/officeart/2005/8/layout/orgChart1"/>
    <dgm:cxn modelId="{F99C1465-58E1-4F67-982A-2A587E95C490}" srcId="{BA63AE39-9D59-4850-A8A3-D28C3788B0AF}" destId="{89CDA24E-E4DE-4B79-9F1E-08ACC83D3ACB}" srcOrd="0" destOrd="0" parTransId="{22E812D7-CC07-401D-B939-F41553C8F696}" sibTransId="{7FE2A645-56C1-44F6-A83B-27EE21CFADAB}"/>
    <dgm:cxn modelId="{5FB64469-C515-4A06-8DD9-826A139D982C}" type="presOf" srcId="{14EF1FCA-F509-4C06-9F73-71CF12690B09}" destId="{5549E046-5DC6-4818-B88A-C7FFB9E2830F}" srcOrd="0" destOrd="0" presId="urn:microsoft.com/office/officeart/2005/8/layout/orgChart1"/>
    <dgm:cxn modelId="{FB38BB54-43AA-4814-9946-FACC1BC82E2C}" srcId="{89CDA24E-E4DE-4B79-9F1E-08ACC83D3ACB}" destId="{1EE387FE-C583-4DBB-ABE0-62612EFC2CE0}" srcOrd="2" destOrd="0" parTransId="{14EF1FCA-F509-4C06-9F73-71CF12690B09}" sibTransId="{36269F5D-3172-46E1-82DA-5B60965B0DE0}"/>
    <dgm:cxn modelId="{80DE3B75-481D-4652-AAF8-A3391226B2D5}" type="presOf" srcId="{89CDA24E-E4DE-4B79-9F1E-08ACC83D3ACB}" destId="{3BCF66D5-E8A7-4980-8CAF-CA2D1C73BFBC}" srcOrd="0" destOrd="0" presId="urn:microsoft.com/office/officeart/2005/8/layout/orgChart1"/>
    <dgm:cxn modelId="{9FC3C97B-A2E5-41AA-8BEC-DCB5E4B1AB20}" type="presOf" srcId="{1EE387FE-C583-4DBB-ABE0-62612EFC2CE0}" destId="{F9193FAB-C60E-4B51-A659-8404A00E4517}" srcOrd="1" destOrd="0" presId="urn:microsoft.com/office/officeart/2005/8/layout/orgChart1"/>
    <dgm:cxn modelId="{1882418C-171C-4B88-81B9-48A91EC69A19}" type="presOf" srcId="{5240508B-0867-44DE-BAF7-4A022C1B6C56}" destId="{98DEE449-F975-4BBF-8DED-A383FB9D7F90}" srcOrd="0" destOrd="0" presId="urn:microsoft.com/office/officeart/2005/8/layout/orgChart1"/>
    <dgm:cxn modelId="{B18B2C8D-4A10-495B-85EB-147E2A8A0C66}" type="presOf" srcId="{FDD1429F-0DB0-4D83-9FBA-625D78E9DD47}" destId="{84106BF2-8AAA-4459-A7FC-90D7657CF88A}" srcOrd="1" destOrd="0" presId="urn:microsoft.com/office/officeart/2005/8/layout/orgChart1"/>
    <dgm:cxn modelId="{AEF22AA0-6D82-4E92-9269-EC4C1997B06F}" type="presOf" srcId="{BA63AE39-9D59-4850-A8A3-D28C3788B0AF}" destId="{680DB016-F8D7-4142-A648-EF10F04512DA}" srcOrd="0" destOrd="0" presId="urn:microsoft.com/office/officeart/2005/8/layout/orgChart1"/>
    <dgm:cxn modelId="{E3F34CA8-83CF-4488-97CC-9FF4353C4DEC}" type="presOf" srcId="{0FE9999E-1E96-4247-B76D-E2462975329C}" destId="{9CE32E9E-9F54-49CB-9566-04DB1DF060BF}" srcOrd="1" destOrd="0" presId="urn:microsoft.com/office/officeart/2005/8/layout/orgChart1"/>
    <dgm:cxn modelId="{EBD461AF-E92E-48C4-9228-32E2A5E17725}" srcId="{1EE387FE-C583-4DBB-ABE0-62612EFC2CE0}" destId="{E75E33F0-EB27-4B94-AE40-E30573FF95B3}" srcOrd="0" destOrd="0" parTransId="{5240508B-0867-44DE-BAF7-4A022C1B6C56}" sibTransId="{7DFB4A68-03E7-4009-8FF9-447A6FA6AE1C}"/>
    <dgm:cxn modelId="{DF176EB5-6ACC-4C45-B21C-9745F9944545}" type="presOf" srcId="{E75E33F0-EB27-4B94-AE40-E30573FF95B3}" destId="{BBF8B4DF-F3BD-4299-BD1F-6E5C7453E3C2}" srcOrd="0" destOrd="0" presId="urn:microsoft.com/office/officeart/2005/8/layout/orgChart1"/>
    <dgm:cxn modelId="{CABF7ED5-D6AD-4D8E-9C91-1DB6C56A2CAA}" type="presOf" srcId="{6CA2B2C6-E77F-4010-BF3C-DB899F386672}" destId="{4950D85D-6FCB-4F1B-BAE6-1F873E661ABB}" srcOrd="0" destOrd="0" presId="urn:microsoft.com/office/officeart/2005/8/layout/orgChart1"/>
    <dgm:cxn modelId="{0090859B-CAB7-4D70-BF33-43E176979195}" type="presParOf" srcId="{680DB016-F8D7-4142-A648-EF10F04512DA}" destId="{8C299423-5F77-442F-A39B-3C77E23CFECF}" srcOrd="0" destOrd="0" presId="urn:microsoft.com/office/officeart/2005/8/layout/orgChart1"/>
    <dgm:cxn modelId="{48C73DD6-A8B9-4331-B3FD-128337CC2391}" type="presParOf" srcId="{8C299423-5F77-442F-A39B-3C77E23CFECF}" destId="{3556EAE0-557E-404A-8A2E-F53DCAC03CDD}" srcOrd="0" destOrd="0" presId="urn:microsoft.com/office/officeart/2005/8/layout/orgChart1"/>
    <dgm:cxn modelId="{09A62704-E6E2-47D9-96EA-99A3EE915092}" type="presParOf" srcId="{3556EAE0-557E-404A-8A2E-F53DCAC03CDD}" destId="{3BCF66D5-E8A7-4980-8CAF-CA2D1C73BFBC}" srcOrd="0" destOrd="0" presId="urn:microsoft.com/office/officeart/2005/8/layout/orgChart1"/>
    <dgm:cxn modelId="{BDE9C033-454F-451E-B292-0326B56B13F9}" type="presParOf" srcId="{3556EAE0-557E-404A-8A2E-F53DCAC03CDD}" destId="{994AF3E7-C8AE-4607-A598-F4A10D4A7DDB}" srcOrd="1" destOrd="0" presId="urn:microsoft.com/office/officeart/2005/8/layout/orgChart1"/>
    <dgm:cxn modelId="{49254CEE-435F-46EF-AD30-2EBEC3B50D9C}" type="presParOf" srcId="{8C299423-5F77-442F-A39B-3C77E23CFECF}" destId="{3CF76970-5757-4CC5-9A15-633F307FEBA9}" srcOrd="1" destOrd="0" presId="urn:microsoft.com/office/officeart/2005/8/layout/orgChart1"/>
    <dgm:cxn modelId="{7F966296-127D-4EE6-B797-686610A84F7B}" type="presParOf" srcId="{3CF76970-5757-4CC5-9A15-633F307FEBA9}" destId="{4950D85D-6FCB-4F1B-BAE6-1F873E661ABB}" srcOrd="0" destOrd="0" presId="urn:microsoft.com/office/officeart/2005/8/layout/orgChart1"/>
    <dgm:cxn modelId="{C4DB0616-5E42-4C09-ABFD-B3B192D2EE71}" type="presParOf" srcId="{3CF76970-5757-4CC5-9A15-633F307FEBA9}" destId="{D97E6222-4DAF-4A45-9657-C9C924F2706E}" srcOrd="1" destOrd="0" presId="urn:microsoft.com/office/officeart/2005/8/layout/orgChart1"/>
    <dgm:cxn modelId="{7E071F74-15C0-4003-847E-0018CB1F9622}" type="presParOf" srcId="{D97E6222-4DAF-4A45-9657-C9C924F2706E}" destId="{5AEB4FFC-BF4E-45A9-AA82-91A920BBA97C}" srcOrd="0" destOrd="0" presId="urn:microsoft.com/office/officeart/2005/8/layout/orgChart1"/>
    <dgm:cxn modelId="{E0FEDAEF-CFA4-4FA7-BDD3-849F211BE6A6}" type="presParOf" srcId="{5AEB4FFC-BF4E-45A9-AA82-91A920BBA97C}" destId="{3A23EF3D-3BD7-4071-B3F0-01E7DBCD220E}" srcOrd="0" destOrd="0" presId="urn:microsoft.com/office/officeart/2005/8/layout/orgChart1"/>
    <dgm:cxn modelId="{8F95F1ED-FBB4-4F62-B730-332B299C3469}" type="presParOf" srcId="{5AEB4FFC-BF4E-45A9-AA82-91A920BBA97C}" destId="{84106BF2-8AAA-4459-A7FC-90D7657CF88A}" srcOrd="1" destOrd="0" presId="urn:microsoft.com/office/officeart/2005/8/layout/orgChart1"/>
    <dgm:cxn modelId="{78DD9DBE-BC02-45C9-86F1-E5795FEF34FE}" type="presParOf" srcId="{D97E6222-4DAF-4A45-9657-C9C924F2706E}" destId="{73EB96C6-4C35-44F5-95AC-65556AF2F05B}" srcOrd="1" destOrd="0" presId="urn:microsoft.com/office/officeart/2005/8/layout/orgChart1"/>
    <dgm:cxn modelId="{65742083-0018-4DF5-8CC0-EB9B39CC9482}" type="presParOf" srcId="{D97E6222-4DAF-4A45-9657-C9C924F2706E}" destId="{C4D2FF96-85D9-485A-8BFF-4170611C3F4B}" srcOrd="2" destOrd="0" presId="urn:microsoft.com/office/officeart/2005/8/layout/orgChart1"/>
    <dgm:cxn modelId="{0C5EF786-2F83-44AA-AF4B-424F3D98AC21}" type="presParOf" srcId="{3CF76970-5757-4CC5-9A15-633F307FEBA9}" destId="{5549E046-5DC6-4818-B88A-C7FFB9E2830F}" srcOrd="2" destOrd="0" presId="urn:microsoft.com/office/officeart/2005/8/layout/orgChart1"/>
    <dgm:cxn modelId="{4CA8A77D-5E86-4B26-8D9E-8C7B48073758}" type="presParOf" srcId="{3CF76970-5757-4CC5-9A15-633F307FEBA9}" destId="{CBAFF5EA-66DC-4C41-B073-24FFDA10D948}" srcOrd="3" destOrd="0" presId="urn:microsoft.com/office/officeart/2005/8/layout/orgChart1"/>
    <dgm:cxn modelId="{A95AEF8B-5A38-472F-BA15-D3C55AD22A81}" type="presParOf" srcId="{CBAFF5EA-66DC-4C41-B073-24FFDA10D948}" destId="{E8F10D7F-B04F-48CB-899F-3823B100E516}" srcOrd="0" destOrd="0" presId="urn:microsoft.com/office/officeart/2005/8/layout/orgChart1"/>
    <dgm:cxn modelId="{E09D6A47-3ABF-469B-9666-C7C3B212C194}" type="presParOf" srcId="{E8F10D7F-B04F-48CB-899F-3823B100E516}" destId="{94C66EF2-D577-4149-A57C-54571E1FE3B0}" srcOrd="0" destOrd="0" presId="urn:microsoft.com/office/officeart/2005/8/layout/orgChart1"/>
    <dgm:cxn modelId="{E32D1297-BAC4-418C-9792-28EFA4900D70}" type="presParOf" srcId="{E8F10D7F-B04F-48CB-899F-3823B100E516}" destId="{F9193FAB-C60E-4B51-A659-8404A00E4517}" srcOrd="1" destOrd="0" presId="urn:microsoft.com/office/officeart/2005/8/layout/orgChart1"/>
    <dgm:cxn modelId="{E26B5927-F9D5-4BC8-8E07-E6BE24F9E6E2}" type="presParOf" srcId="{CBAFF5EA-66DC-4C41-B073-24FFDA10D948}" destId="{D59316AF-4288-46FE-B173-94EB109D77A3}" srcOrd="1" destOrd="0" presId="urn:microsoft.com/office/officeart/2005/8/layout/orgChart1"/>
    <dgm:cxn modelId="{5A05768C-EA7C-49B5-9072-087DB20BDD00}" type="presParOf" srcId="{CBAFF5EA-66DC-4C41-B073-24FFDA10D948}" destId="{7BBAA43E-AEED-4ECE-B26C-03B7A217551E}" srcOrd="2" destOrd="0" presId="urn:microsoft.com/office/officeart/2005/8/layout/orgChart1"/>
    <dgm:cxn modelId="{A69F3034-F29D-4FA0-B912-128B7E33B616}" type="presParOf" srcId="{7BBAA43E-AEED-4ECE-B26C-03B7A217551E}" destId="{98DEE449-F975-4BBF-8DED-A383FB9D7F90}" srcOrd="0" destOrd="0" presId="urn:microsoft.com/office/officeart/2005/8/layout/orgChart1"/>
    <dgm:cxn modelId="{66AB069B-C4E6-41C4-A8E8-549FFA1A86A2}" type="presParOf" srcId="{7BBAA43E-AEED-4ECE-B26C-03B7A217551E}" destId="{3D9C325C-16E2-43C0-97FF-055B9892123B}" srcOrd="1" destOrd="0" presId="urn:microsoft.com/office/officeart/2005/8/layout/orgChart1"/>
    <dgm:cxn modelId="{1C7AAFB5-CB2F-4BC6-8AF5-4F1A21BB4B0A}" type="presParOf" srcId="{3D9C325C-16E2-43C0-97FF-055B9892123B}" destId="{315B7B78-66D5-4C33-90E4-8F2DA7141CB6}" srcOrd="0" destOrd="0" presId="urn:microsoft.com/office/officeart/2005/8/layout/orgChart1"/>
    <dgm:cxn modelId="{5A52DA37-680F-4248-B944-D6E9B006982F}" type="presParOf" srcId="{315B7B78-66D5-4C33-90E4-8F2DA7141CB6}" destId="{BBF8B4DF-F3BD-4299-BD1F-6E5C7453E3C2}" srcOrd="0" destOrd="0" presId="urn:microsoft.com/office/officeart/2005/8/layout/orgChart1"/>
    <dgm:cxn modelId="{FCDD0AC1-9131-44F1-A037-1C9C73D43A2B}" type="presParOf" srcId="{315B7B78-66D5-4C33-90E4-8F2DA7141CB6}" destId="{C778A1CA-3751-44E2-9491-69A491E63467}" srcOrd="1" destOrd="0" presId="urn:microsoft.com/office/officeart/2005/8/layout/orgChart1"/>
    <dgm:cxn modelId="{FFF975C2-15DD-44C8-B514-C18375F9A0BA}" type="presParOf" srcId="{3D9C325C-16E2-43C0-97FF-055B9892123B}" destId="{F8C037FE-E8A8-4CE1-B25A-A6BFC52132C0}" srcOrd="1" destOrd="0" presId="urn:microsoft.com/office/officeart/2005/8/layout/orgChart1"/>
    <dgm:cxn modelId="{3CC8D976-0EC2-4FFF-850F-D2C8C1044F48}" type="presParOf" srcId="{3D9C325C-16E2-43C0-97FF-055B9892123B}" destId="{66ED1E4B-7A72-474E-8CB3-1680B017754F}" srcOrd="2" destOrd="0" presId="urn:microsoft.com/office/officeart/2005/8/layout/orgChart1"/>
    <dgm:cxn modelId="{4599F49A-C7E8-465E-B063-213B18F92863}" type="presParOf" srcId="{8C299423-5F77-442F-A39B-3C77E23CFECF}" destId="{D78B5F09-672F-427B-923D-3A5C4ADE181E}" srcOrd="2" destOrd="0" presId="urn:microsoft.com/office/officeart/2005/8/layout/orgChart1"/>
    <dgm:cxn modelId="{DDDA1C45-06FF-42D3-BEA7-4B18856E83AF}" type="presParOf" srcId="{D78B5F09-672F-427B-923D-3A5C4ADE181E}" destId="{88D44F08-B120-4227-822C-EFA77125BF2C}" srcOrd="0" destOrd="0" presId="urn:microsoft.com/office/officeart/2005/8/layout/orgChart1"/>
    <dgm:cxn modelId="{8D7AE83E-FD2C-494E-901A-EFEFB3C2B14E}" type="presParOf" srcId="{D78B5F09-672F-427B-923D-3A5C4ADE181E}" destId="{BCE34B1D-14FF-4F5D-9409-2AB6AF6F8374}" srcOrd="1" destOrd="0" presId="urn:microsoft.com/office/officeart/2005/8/layout/orgChart1"/>
    <dgm:cxn modelId="{85D03919-FE29-497E-B774-E15DB877C197}" type="presParOf" srcId="{BCE34B1D-14FF-4F5D-9409-2AB6AF6F8374}" destId="{A2CC7C76-1BFB-4F1E-AC03-01CBD9DDF1AD}" srcOrd="0" destOrd="0" presId="urn:microsoft.com/office/officeart/2005/8/layout/orgChart1"/>
    <dgm:cxn modelId="{86BFDBFB-77B3-4B21-BB80-8B226025E06E}" type="presParOf" srcId="{A2CC7C76-1BFB-4F1E-AC03-01CBD9DDF1AD}" destId="{5082CCEF-A870-4CC1-8DDE-E2A6C0C5484D}" srcOrd="0" destOrd="0" presId="urn:microsoft.com/office/officeart/2005/8/layout/orgChart1"/>
    <dgm:cxn modelId="{C6A767A0-3798-45A8-BC05-6C3D634F03E6}" type="presParOf" srcId="{A2CC7C76-1BFB-4F1E-AC03-01CBD9DDF1AD}" destId="{9CE32E9E-9F54-49CB-9566-04DB1DF060BF}" srcOrd="1" destOrd="0" presId="urn:microsoft.com/office/officeart/2005/8/layout/orgChart1"/>
    <dgm:cxn modelId="{FEE30A8F-83BA-43DD-861E-0CC315DF3068}" type="presParOf" srcId="{BCE34B1D-14FF-4F5D-9409-2AB6AF6F8374}" destId="{90B1DA98-57BA-4F97-B6FC-CBB4F5B625C8}" srcOrd="1" destOrd="0" presId="urn:microsoft.com/office/officeart/2005/8/layout/orgChart1"/>
    <dgm:cxn modelId="{CDB6AF38-F3CD-449C-9281-DAF968AD0C0C}" type="presParOf" srcId="{BCE34B1D-14FF-4F5D-9409-2AB6AF6F8374}" destId="{FA06049E-57FB-45A0-BB4E-F46F61E34A65}" srcOrd="2" destOrd="0" presId="urn:microsoft.com/office/officeart/2005/8/layout/orgChar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8D44F08-B120-4227-822C-EFA77125BF2C}">
      <dsp:nvSpPr>
        <dsp:cNvPr id="0" name=""/>
        <dsp:cNvSpPr/>
      </dsp:nvSpPr>
      <dsp:spPr>
        <a:xfrm>
          <a:off x="5471842" y="840141"/>
          <a:ext cx="212403" cy="762231"/>
        </a:xfrm>
        <a:custGeom>
          <a:avLst/>
          <a:gdLst/>
          <a:ahLst/>
          <a:cxnLst/>
          <a:rect l="0" t="0" r="0" b="0"/>
          <a:pathLst>
            <a:path>
              <a:moveTo>
                <a:pt x="0" y="0"/>
              </a:moveTo>
              <a:lnTo>
                <a:pt x="0" y="762231"/>
              </a:lnTo>
              <a:lnTo>
                <a:pt x="212403" y="762231"/>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8DEE449-F975-4BBF-8DED-A383FB9D7F90}">
      <dsp:nvSpPr>
        <dsp:cNvPr id="0" name=""/>
        <dsp:cNvSpPr/>
      </dsp:nvSpPr>
      <dsp:spPr>
        <a:xfrm>
          <a:off x="6307814" y="3214302"/>
          <a:ext cx="175554" cy="1366417"/>
        </a:xfrm>
        <a:custGeom>
          <a:avLst/>
          <a:gdLst/>
          <a:ahLst/>
          <a:cxnLst/>
          <a:rect l="0" t="0" r="0" b="0"/>
          <a:pathLst>
            <a:path>
              <a:moveTo>
                <a:pt x="175554" y="0"/>
              </a:moveTo>
              <a:lnTo>
                <a:pt x="175554" y="1366417"/>
              </a:lnTo>
              <a:lnTo>
                <a:pt x="0" y="1366417"/>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549E046-5DC6-4818-B88A-C7FFB9E2830F}">
      <dsp:nvSpPr>
        <dsp:cNvPr id="0" name=""/>
        <dsp:cNvSpPr/>
      </dsp:nvSpPr>
      <dsp:spPr>
        <a:xfrm>
          <a:off x="5471842" y="840141"/>
          <a:ext cx="1011526" cy="1538188"/>
        </a:xfrm>
        <a:custGeom>
          <a:avLst/>
          <a:gdLst/>
          <a:ahLst/>
          <a:cxnLst/>
          <a:rect l="0" t="0" r="0" b="0"/>
          <a:pathLst>
            <a:path>
              <a:moveTo>
                <a:pt x="0" y="0"/>
              </a:moveTo>
              <a:lnTo>
                <a:pt x="0" y="1362634"/>
              </a:lnTo>
              <a:lnTo>
                <a:pt x="1011526" y="1362634"/>
              </a:lnTo>
              <a:lnTo>
                <a:pt x="1011526" y="1538188"/>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950D85D-6FCB-4F1B-BAE6-1F873E661ABB}">
      <dsp:nvSpPr>
        <dsp:cNvPr id="0" name=""/>
        <dsp:cNvSpPr/>
      </dsp:nvSpPr>
      <dsp:spPr>
        <a:xfrm>
          <a:off x="4310258" y="840141"/>
          <a:ext cx="1161583" cy="1538188"/>
        </a:xfrm>
        <a:custGeom>
          <a:avLst/>
          <a:gdLst/>
          <a:ahLst/>
          <a:cxnLst/>
          <a:rect l="0" t="0" r="0" b="0"/>
          <a:pathLst>
            <a:path>
              <a:moveTo>
                <a:pt x="1161583" y="0"/>
              </a:moveTo>
              <a:lnTo>
                <a:pt x="1161583" y="1362634"/>
              </a:lnTo>
              <a:lnTo>
                <a:pt x="0" y="1362634"/>
              </a:lnTo>
              <a:lnTo>
                <a:pt x="0" y="1538188"/>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3BCF66D5-E8A7-4980-8CAF-CA2D1C73BFBC}">
      <dsp:nvSpPr>
        <dsp:cNvPr id="0" name=""/>
        <dsp:cNvSpPr/>
      </dsp:nvSpPr>
      <dsp:spPr>
        <a:xfrm>
          <a:off x="4635870" y="4168"/>
          <a:ext cx="1671944" cy="835972"/>
        </a:xfrm>
        <a:prstGeom prst="rect">
          <a:avLst/>
        </a:prstGeom>
        <a:solidFill>
          <a:schemeClr val="bg2">
            <a:lumMod val="2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en-ZA" sz="1500" kern="1200" dirty="0"/>
            <a:t>Children born in the Western Cape: </a:t>
          </a:r>
        </a:p>
        <a:p>
          <a:pPr marL="0" lvl="0" indent="0" algn="ctr" defTabSz="666750">
            <a:lnSpc>
              <a:spcPct val="90000"/>
            </a:lnSpc>
            <a:spcBef>
              <a:spcPct val="0"/>
            </a:spcBef>
            <a:spcAft>
              <a:spcPct val="35000"/>
            </a:spcAft>
            <a:buNone/>
          </a:pPr>
          <a:r>
            <a:rPr lang="en-ZA" sz="1500" kern="1200" dirty="0"/>
            <a:t> 2018  - 2024</a:t>
          </a:r>
        </a:p>
      </dsp:txBody>
      <dsp:txXfrm>
        <a:off x="4635870" y="4168"/>
        <a:ext cx="1671944" cy="835972"/>
      </dsp:txXfrm>
    </dsp:sp>
    <dsp:sp modelId="{3A23EF3D-3BD7-4071-B3F0-01E7DBCD220E}">
      <dsp:nvSpPr>
        <dsp:cNvPr id="0" name=""/>
        <dsp:cNvSpPr/>
      </dsp:nvSpPr>
      <dsp:spPr>
        <a:xfrm>
          <a:off x="3474286" y="2378330"/>
          <a:ext cx="1671944" cy="835972"/>
        </a:xfrm>
        <a:prstGeom prst="rect">
          <a:avLst/>
        </a:prstGeom>
        <a:solidFill>
          <a:schemeClr val="accent6">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en-ZA" sz="1500" kern="1200" dirty="0"/>
            <a:t>HIV-unexposed</a:t>
          </a:r>
        </a:p>
        <a:p>
          <a:pPr marL="0" lvl="0" indent="0" algn="ctr" defTabSz="666750">
            <a:lnSpc>
              <a:spcPct val="90000"/>
            </a:lnSpc>
            <a:spcBef>
              <a:spcPct val="0"/>
            </a:spcBef>
            <a:spcAft>
              <a:spcPct val="35000"/>
            </a:spcAft>
            <a:buNone/>
          </a:pPr>
          <a:r>
            <a:rPr lang="en-ZA" sz="1500" kern="1200" dirty="0"/>
            <a:t> (HU)</a:t>
          </a:r>
        </a:p>
      </dsp:txBody>
      <dsp:txXfrm>
        <a:off x="3474286" y="2378330"/>
        <a:ext cx="1671944" cy="835972"/>
      </dsp:txXfrm>
    </dsp:sp>
    <dsp:sp modelId="{94C66EF2-D577-4149-A57C-54571E1FE3B0}">
      <dsp:nvSpPr>
        <dsp:cNvPr id="0" name=""/>
        <dsp:cNvSpPr/>
      </dsp:nvSpPr>
      <dsp:spPr>
        <a:xfrm>
          <a:off x="5497339" y="2378330"/>
          <a:ext cx="1972058" cy="835972"/>
        </a:xfrm>
        <a:prstGeom prst="rect">
          <a:avLst/>
        </a:prstGeom>
        <a:solidFill>
          <a:schemeClr val="accent1">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en-ZA" sz="1500" i="1" kern="1200" dirty="0"/>
            <a:t>In utero </a:t>
          </a:r>
          <a:r>
            <a:rPr lang="en-ZA" sz="1500" kern="1200" dirty="0"/>
            <a:t>HIV exposure</a:t>
          </a:r>
        </a:p>
        <a:p>
          <a:pPr marL="0" lvl="0" indent="0" algn="ctr" defTabSz="666750">
            <a:lnSpc>
              <a:spcPct val="90000"/>
            </a:lnSpc>
            <a:spcBef>
              <a:spcPct val="0"/>
            </a:spcBef>
            <a:spcAft>
              <a:spcPct val="35000"/>
            </a:spcAft>
            <a:buNone/>
          </a:pPr>
          <a:r>
            <a:rPr lang="en-ZA" sz="1500" kern="1200" dirty="0"/>
            <a:t> (HE)</a:t>
          </a:r>
        </a:p>
      </dsp:txBody>
      <dsp:txXfrm>
        <a:off x="5497339" y="2378330"/>
        <a:ext cx="1972058" cy="835972"/>
      </dsp:txXfrm>
    </dsp:sp>
    <dsp:sp modelId="{BBF8B4DF-F3BD-4299-BD1F-6E5C7453E3C2}">
      <dsp:nvSpPr>
        <dsp:cNvPr id="0" name=""/>
        <dsp:cNvSpPr/>
      </dsp:nvSpPr>
      <dsp:spPr>
        <a:xfrm>
          <a:off x="3417022" y="3565410"/>
          <a:ext cx="2890791" cy="2030618"/>
        </a:xfrm>
        <a:prstGeom prst="rect">
          <a:avLst/>
        </a:prstGeom>
        <a:solidFill>
          <a:schemeClr val="accent5">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Font typeface="Wingdings" panose="05000000000000000000" pitchFamily="2" charset="2"/>
            <a:buNone/>
          </a:pPr>
          <a:r>
            <a:rPr lang="en-ZA" sz="1500" kern="1200" dirty="0"/>
            <a:t>ART before pregnancy, start &lt;2016</a:t>
          </a:r>
        </a:p>
        <a:p>
          <a:pPr marL="0" lvl="0" indent="0" algn="ctr" defTabSz="666750">
            <a:lnSpc>
              <a:spcPct val="90000"/>
            </a:lnSpc>
            <a:spcBef>
              <a:spcPct val="0"/>
            </a:spcBef>
            <a:spcAft>
              <a:spcPct val="35000"/>
            </a:spcAft>
            <a:buFont typeface="Wingdings" panose="05000000000000000000" pitchFamily="2" charset="2"/>
            <a:buNone/>
          </a:pPr>
          <a:r>
            <a:rPr lang="en-ZA" sz="1500" kern="1200" dirty="0"/>
            <a:t>ART before pregnancy, start ≥2016</a:t>
          </a:r>
        </a:p>
        <a:p>
          <a:pPr marL="0" lvl="0" indent="0" algn="ctr" defTabSz="666750">
            <a:lnSpc>
              <a:spcPct val="90000"/>
            </a:lnSpc>
            <a:spcBef>
              <a:spcPct val="0"/>
            </a:spcBef>
            <a:spcAft>
              <a:spcPct val="35000"/>
            </a:spcAft>
            <a:buFont typeface="Wingdings" panose="05000000000000000000" pitchFamily="2" charset="2"/>
            <a:buNone/>
          </a:pPr>
          <a:r>
            <a:rPr lang="en-ZA" sz="1500" kern="1200" dirty="0"/>
            <a:t>ART restart during pregnancy</a:t>
          </a:r>
        </a:p>
        <a:p>
          <a:pPr marL="0" lvl="0" indent="0" algn="ctr" defTabSz="666750">
            <a:lnSpc>
              <a:spcPct val="90000"/>
            </a:lnSpc>
            <a:spcBef>
              <a:spcPct val="0"/>
            </a:spcBef>
            <a:spcAft>
              <a:spcPct val="35000"/>
            </a:spcAft>
            <a:buFont typeface="Wingdings" panose="05000000000000000000" pitchFamily="2" charset="2"/>
            <a:buNone/>
          </a:pPr>
          <a:r>
            <a:rPr lang="en-ZA" sz="1500" kern="1200" dirty="0"/>
            <a:t>ART start during pregnancy</a:t>
          </a:r>
        </a:p>
        <a:p>
          <a:pPr marL="0" lvl="0" indent="0" algn="ctr" defTabSz="666750">
            <a:lnSpc>
              <a:spcPct val="90000"/>
            </a:lnSpc>
            <a:spcBef>
              <a:spcPct val="0"/>
            </a:spcBef>
            <a:spcAft>
              <a:spcPct val="35000"/>
            </a:spcAft>
            <a:buFont typeface="Wingdings" panose="05000000000000000000" pitchFamily="2" charset="2"/>
            <a:buNone/>
          </a:pPr>
          <a:r>
            <a:rPr lang="en-ZA" sz="1500" kern="1200" dirty="0"/>
            <a:t>No ART during pregnancy</a:t>
          </a:r>
        </a:p>
        <a:p>
          <a:pPr marL="0" lvl="0" indent="0" algn="ctr" defTabSz="666750">
            <a:lnSpc>
              <a:spcPct val="90000"/>
            </a:lnSpc>
            <a:spcBef>
              <a:spcPct val="0"/>
            </a:spcBef>
            <a:spcAft>
              <a:spcPct val="35000"/>
            </a:spcAft>
            <a:buFont typeface="Wingdings" panose="05000000000000000000" pitchFamily="2" charset="2"/>
            <a:buNone/>
          </a:pPr>
          <a:r>
            <a:rPr lang="en-ZA" sz="1500" kern="1200" dirty="0"/>
            <a:t>No ART evidence ever</a:t>
          </a:r>
        </a:p>
        <a:p>
          <a:pPr marL="0" lvl="0" indent="0" algn="ctr" defTabSz="666750">
            <a:lnSpc>
              <a:spcPct val="90000"/>
            </a:lnSpc>
            <a:spcBef>
              <a:spcPct val="0"/>
            </a:spcBef>
            <a:spcAft>
              <a:spcPct val="35000"/>
            </a:spcAft>
            <a:buFont typeface="Wingdings" panose="05000000000000000000" pitchFamily="2" charset="2"/>
            <a:buNone/>
          </a:pPr>
          <a:r>
            <a:rPr lang="en-ZA" sz="1500" kern="1200" dirty="0"/>
            <a:t>Unknown ART</a:t>
          </a:r>
        </a:p>
      </dsp:txBody>
      <dsp:txXfrm>
        <a:off x="3417022" y="3565410"/>
        <a:ext cx="2890791" cy="2030618"/>
      </dsp:txXfrm>
    </dsp:sp>
    <dsp:sp modelId="{5082CCEF-A870-4CC1-8DDE-E2A6C0C5484D}">
      <dsp:nvSpPr>
        <dsp:cNvPr id="0" name=""/>
        <dsp:cNvSpPr/>
      </dsp:nvSpPr>
      <dsp:spPr>
        <a:xfrm>
          <a:off x="5684246" y="1184386"/>
          <a:ext cx="2250086" cy="835972"/>
        </a:xfrm>
        <a:prstGeom prst="rect">
          <a:avLst/>
        </a:prstGeom>
        <a:solidFill>
          <a:schemeClr val="accent2">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en-ZA" sz="1500" kern="1200" dirty="0"/>
            <a:t>Child HIV diagnosis</a:t>
          </a:r>
        </a:p>
        <a:p>
          <a:pPr marL="0" lvl="0" indent="0" algn="ctr" defTabSz="666750">
            <a:lnSpc>
              <a:spcPct val="90000"/>
            </a:lnSpc>
            <a:spcBef>
              <a:spcPct val="0"/>
            </a:spcBef>
            <a:spcAft>
              <a:spcPct val="35000"/>
            </a:spcAft>
            <a:buNone/>
          </a:pPr>
          <a:r>
            <a:rPr lang="en-ZA" sz="1500" kern="1200" dirty="0"/>
            <a:t>Postpartum HIV  diagnosis</a:t>
          </a:r>
        </a:p>
        <a:p>
          <a:pPr marL="0" lvl="0" indent="0" algn="ctr" defTabSz="666750">
            <a:lnSpc>
              <a:spcPct val="90000"/>
            </a:lnSpc>
            <a:spcBef>
              <a:spcPct val="0"/>
            </a:spcBef>
            <a:spcAft>
              <a:spcPct val="35000"/>
            </a:spcAft>
            <a:buNone/>
          </a:pPr>
          <a:r>
            <a:rPr lang="en-ZA" sz="1500" kern="1200" dirty="0"/>
            <a:t>No Linkage</a:t>
          </a:r>
        </a:p>
      </dsp:txBody>
      <dsp:txXfrm>
        <a:off x="5684246" y="1184386"/>
        <a:ext cx="2250086" cy="835972"/>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16DDB57-9E66-4017-BD79-7FD36EAE803D}" type="datetimeFigureOut">
              <a:rPr lang="en-GB" smtClean="0"/>
              <a:t>16/07/2026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B73DA77-4F20-41EC-BA73-15086CECE736}" type="slidenum">
              <a:rPr lang="en-GB" smtClean="0"/>
              <a:t>‹#›</a:t>
            </a:fld>
            <a:endParaRPr lang="en-GB"/>
          </a:p>
        </p:txBody>
      </p:sp>
    </p:spTree>
    <p:extLst>
      <p:ext uri="{BB962C8B-B14F-4D97-AF65-F5344CB8AC3E}">
        <p14:creationId xmlns:p14="http://schemas.microsoft.com/office/powerpoint/2010/main" val="15961429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BB73DA77-4F20-41EC-BA73-15086CECE736}" type="slidenum">
              <a:rPr lang="en-GB" smtClean="0"/>
              <a:t>1</a:t>
            </a:fld>
            <a:endParaRPr lang="en-GB"/>
          </a:p>
        </p:txBody>
      </p:sp>
    </p:spTree>
    <p:extLst>
      <p:ext uri="{BB962C8B-B14F-4D97-AF65-F5344CB8AC3E}">
        <p14:creationId xmlns:p14="http://schemas.microsoft.com/office/powerpoint/2010/main" val="25370414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5A7A14-280C-C790-193C-B67412ACDEF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D255676-9708-FA1F-520C-F354D606835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B542F90-BFBC-C349-5604-85C68EA1EF48}"/>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Slide Number Placeholder 3">
            <a:extLst>
              <a:ext uri="{FF2B5EF4-FFF2-40B4-BE49-F238E27FC236}">
                <a16:creationId xmlns:a16="http://schemas.microsoft.com/office/drawing/2014/main" id="{4C587BB6-C5E8-DDE9-9446-2DA3063109B9}"/>
              </a:ext>
            </a:extLst>
          </p:cNvPr>
          <p:cNvSpPr>
            <a:spLocks noGrp="1"/>
          </p:cNvSpPr>
          <p:nvPr>
            <p:ph type="sldNum" sz="quarter" idx="5"/>
          </p:nvPr>
        </p:nvSpPr>
        <p:spPr/>
        <p:txBody>
          <a:bodyPr/>
          <a:lstStyle/>
          <a:p>
            <a:fld id="{BB73DA77-4F20-41EC-BA73-15086CECE736}" type="slidenum">
              <a:rPr lang="en-GB" smtClean="0"/>
              <a:t>2</a:t>
            </a:fld>
            <a:endParaRPr lang="en-GB"/>
          </a:p>
        </p:txBody>
      </p:sp>
    </p:spTree>
    <p:extLst>
      <p:ext uri="{BB962C8B-B14F-4D97-AF65-F5344CB8AC3E}">
        <p14:creationId xmlns:p14="http://schemas.microsoft.com/office/powerpoint/2010/main" val="22095484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12614C-CA07-DA4D-B8FD-62967968CB3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4D0479B-BEC9-532F-80F1-3D17DBA2238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8ADE859-5CC5-CDE4-A544-E3EEB6B15AFA}"/>
              </a:ext>
            </a:extLst>
          </p:cNvPr>
          <p:cNvSpPr>
            <a:spLocks noGrp="1"/>
          </p:cNvSpPr>
          <p:nvPr>
            <p:ph type="body" idx="1"/>
          </p:nvPr>
        </p:nvSpPr>
        <p:spPr/>
        <p:txBody>
          <a:bodyPr/>
          <a:lstStyle/>
          <a:p>
            <a:r>
              <a:rPr lang="en-GB" dirty="0"/>
              <a:t>Previous studies have reported that children with HIV exposure are at an increased risk for infectious cause hospitalisation compared to children HIV-unexposed (referred to as HU), particularly in the first year of life.</a:t>
            </a:r>
          </a:p>
        </p:txBody>
      </p:sp>
      <p:sp>
        <p:nvSpPr>
          <p:cNvPr id="4" name="Slide Number Placeholder 3">
            <a:extLst>
              <a:ext uri="{FF2B5EF4-FFF2-40B4-BE49-F238E27FC236}">
                <a16:creationId xmlns:a16="http://schemas.microsoft.com/office/drawing/2014/main" id="{3EC00551-F060-1052-A6CC-7718FE9FB704}"/>
              </a:ext>
            </a:extLst>
          </p:cNvPr>
          <p:cNvSpPr>
            <a:spLocks noGrp="1"/>
          </p:cNvSpPr>
          <p:nvPr>
            <p:ph type="sldNum" sz="quarter" idx="5"/>
          </p:nvPr>
        </p:nvSpPr>
        <p:spPr/>
        <p:txBody>
          <a:bodyPr/>
          <a:lstStyle/>
          <a:p>
            <a:fld id="{BB73DA77-4F20-41EC-BA73-15086CECE736}" type="slidenum">
              <a:rPr lang="en-GB" smtClean="0"/>
              <a:t>3</a:t>
            </a:fld>
            <a:endParaRPr lang="en-GB"/>
          </a:p>
        </p:txBody>
      </p:sp>
    </p:spTree>
    <p:extLst>
      <p:ext uri="{BB962C8B-B14F-4D97-AF65-F5344CB8AC3E}">
        <p14:creationId xmlns:p14="http://schemas.microsoft.com/office/powerpoint/2010/main" val="20013732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F36260-3B32-F198-85D3-E2FA0A89B74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0760D5B-6CD1-4B39-0495-C946199F60A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CE2EFD7-8938-2DB1-AF4B-D14B79F63688}"/>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p>
            <a:r>
              <a:rPr lang="en-GB" dirty="0"/>
              <a:t>Last year, we published a paper on a province-wide study showing that </a:t>
            </a:r>
            <a:r>
              <a:rPr lang="en-ZA" sz="1200" b="0" i="0" u="none" strike="noStrike" kern="1200" baseline="0" dirty="0">
                <a:solidFill>
                  <a:schemeClr val="tx1"/>
                </a:solidFill>
                <a:latin typeface="+mn-lt"/>
                <a:ea typeface="+mn-ea"/>
                <a:cs typeface="+mn-cs"/>
              </a:rPr>
              <a:t>despite greater access to maternal and pre-pregnancy ART, children HE vs. HU, born in the WC between 2013 and 2018 (pre dolutegravir rollout) had higher rates of infectious-cause hospitalisation during the first year of life. </a:t>
            </a:r>
            <a:endParaRPr lang="en-GB" dirty="0"/>
          </a:p>
        </p:txBody>
      </p:sp>
      <p:sp>
        <p:nvSpPr>
          <p:cNvPr id="4" name="Slide Number Placeholder 3">
            <a:extLst>
              <a:ext uri="{FF2B5EF4-FFF2-40B4-BE49-F238E27FC236}">
                <a16:creationId xmlns:a16="http://schemas.microsoft.com/office/drawing/2014/main" id="{ACFEDA06-43DB-1DAF-4364-B6756BAC3004}"/>
              </a:ext>
            </a:extLst>
          </p:cNvPr>
          <p:cNvSpPr>
            <a:spLocks noGrp="1"/>
          </p:cNvSpPr>
          <p:nvPr>
            <p:ph type="sldNum" sz="quarter" idx="5"/>
          </p:nvPr>
        </p:nvSpPr>
        <p:spPr/>
        <p:txBody>
          <a:bodyPr/>
          <a:lstStyle/>
          <a:p>
            <a:fld id="{BB73DA77-4F20-41EC-BA73-15086CECE736}" type="slidenum">
              <a:rPr lang="en-GB" smtClean="0"/>
              <a:t>4</a:t>
            </a:fld>
            <a:endParaRPr lang="en-GB"/>
          </a:p>
        </p:txBody>
      </p:sp>
    </p:spTree>
    <p:extLst>
      <p:ext uri="{BB962C8B-B14F-4D97-AF65-F5344CB8AC3E}">
        <p14:creationId xmlns:p14="http://schemas.microsoft.com/office/powerpoint/2010/main" val="35491887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C71A77-338C-5F21-8490-2525C2021A9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E4F7CE0-BFB9-137B-073A-CCF2DDB674B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5569EE2-08ED-8FA5-61FB-F981769BAFBE}"/>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effectLst/>
                <a:latin typeface="Calibri" panose="020F0502020204030204" pitchFamily="34" charset="0"/>
                <a:ea typeface="Calibri" panose="020F0502020204030204" pitchFamily="34" charset="0"/>
                <a:cs typeface="Times New Roman" panose="02020603050405020304" pitchFamily="18" charset="0"/>
              </a:rPr>
              <a:t>This lead us to the question…</a:t>
            </a:r>
          </a:p>
          <a:p>
            <a:endParaRPr lang="en-GB" dirty="0"/>
          </a:p>
        </p:txBody>
      </p:sp>
      <p:sp>
        <p:nvSpPr>
          <p:cNvPr id="4" name="Slide Number Placeholder 3">
            <a:extLst>
              <a:ext uri="{FF2B5EF4-FFF2-40B4-BE49-F238E27FC236}">
                <a16:creationId xmlns:a16="http://schemas.microsoft.com/office/drawing/2014/main" id="{C248C371-3718-EB32-8708-679B77FC369C}"/>
              </a:ext>
            </a:extLst>
          </p:cNvPr>
          <p:cNvSpPr>
            <a:spLocks noGrp="1"/>
          </p:cNvSpPr>
          <p:nvPr>
            <p:ph type="sldNum" sz="quarter" idx="5"/>
          </p:nvPr>
        </p:nvSpPr>
        <p:spPr/>
        <p:txBody>
          <a:bodyPr/>
          <a:lstStyle/>
          <a:p>
            <a:fld id="{BB73DA77-4F20-41EC-BA73-15086CECE736}" type="slidenum">
              <a:rPr lang="en-GB" smtClean="0"/>
              <a:t>5</a:t>
            </a:fld>
            <a:endParaRPr lang="en-GB"/>
          </a:p>
        </p:txBody>
      </p:sp>
    </p:spTree>
    <p:extLst>
      <p:ext uri="{BB962C8B-B14F-4D97-AF65-F5344CB8AC3E}">
        <p14:creationId xmlns:p14="http://schemas.microsoft.com/office/powerpoint/2010/main" val="32634261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ZA" sz="1200" b="0" i="0" u="none" strike="noStrike" kern="1200" cap="none" spc="0" normalizeH="0" baseline="0" noProof="0" dirty="0">
                <a:ln>
                  <a:noFill/>
                </a:ln>
                <a:solidFill>
                  <a:prstClr val="black"/>
                </a:solidFill>
                <a:effectLst/>
                <a:uLnTx/>
                <a:uFillTx/>
                <a:latin typeface="+mn-lt"/>
                <a:ea typeface="+mn-ea"/>
                <a:cs typeface="+mn-cs"/>
              </a:rPr>
              <a:t>We excluded children with an HIV diagnosis by age 10 weeks or an HIV diagnosis at any point with no prior negative HIV test result. Thereafter, </a:t>
            </a:r>
            <a:r>
              <a:rPr lang="en-ZA" sz="1200" dirty="0">
                <a:solidFill>
                  <a:prstClr val="black"/>
                </a:solidFill>
                <a:latin typeface="+mn-lt"/>
              </a:rPr>
              <a:t>c</a:t>
            </a:r>
            <a:r>
              <a:rPr kumimoji="0" lang="en-ZA" sz="1200" b="0" i="0" u="none" strike="noStrike" kern="1200" cap="none" spc="0" normalizeH="0" baseline="0" noProof="0" dirty="0" err="1">
                <a:ln>
                  <a:noFill/>
                </a:ln>
                <a:solidFill>
                  <a:prstClr val="black"/>
                </a:solidFill>
                <a:effectLst/>
                <a:uLnTx/>
                <a:uFillTx/>
                <a:latin typeface="+mn-lt"/>
                <a:ea typeface="+mn-ea"/>
                <a:cs typeface="+mn-cs"/>
              </a:rPr>
              <a:t>hildren</a:t>
            </a:r>
            <a:r>
              <a:rPr kumimoji="0" lang="en-ZA" sz="1200" b="0" i="0" u="none" strike="noStrike" kern="1200" cap="none" spc="0" normalizeH="0" baseline="0" noProof="0" dirty="0">
                <a:ln>
                  <a:noFill/>
                </a:ln>
                <a:solidFill>
                  <a:prstClr val="black"/>
                </a:solidFill>
                <a:effectLst/>
                <a:uLnTx/>
                <a:uFillTx/>
                <a:latin typeface="+mn-lt"/>
                <a:ea typeface="+mn-ea"/>
                <a:cs typeface="+mn-cs"/>
              </a:rPr>
              <a:t> diagnosed with HIV during follow-up were censored at their last negative test.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ZA" sz="1200" b="0" i="0" u="none" strike="noStrike" kern="1200" cap="none" spc="0" normalizeH="0" baseline="0" noProof="0" dirty="0">
                <a:ln>
                  <a:noFill/>
                </a:ln>
                <a:solidFill>
                  <a:prstClr val="black"/>
                </a:solidFill>
                <a:effectLst/>
                <a:uLnTx/>
                <a:uFillTx/>
                <a:latin typeface="+mn-lt"/>
                <a:ea typeface="+mn-ea"/>
                <a:cs typeface="+mn-cs"/>
              </a:rPr>
              <a:t>Other exclusion criteria were Maternal HIV diagnosis during the postpartum period and no maternal and child linkage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ZA" sz="1200" b="0" i="0" u="none" strike="noStrike" kern="1200" cap="none" spc="0" normalizeH="0" baseline="0" noProof="0" dirty="0">
                <a:ln>
                  <a:noFill/>
                </a:ln>
                <a:solidFill>
                  <a:prstClr val="black"/>
                </a:solidFill>
                <a:effectLst/>
                <a:uLnTx/>
                <a:uFillTx/>
                <a:latin typeface="+mn-lt"/>
                <a:ea typeface="+mn-ea"/>
                <a:cs typeface="+mn-cs"/>
              </a:rPr>
              <a:t> </a:t>
            </a:r>
            <a:r>
              <a:rPr lang="en-ZA" sz="1200" dirty="0">
                <a:solidFill>
                  <a:prstClr val="black"/>
                </a:solidFill>
                <a:latin typeface="+mn-lt"/>
              </a:rPr>
              <a:t>We used a simplified version of globally agreed DECIPHER Project definitions to classify children as with </a:t>
            </a:r>
            <a:r>
              <a:rPr lang="en-ZA" sz="1200" i="1" dirty="0">
                <a:solidFill>
                  <a:prstClr val="black"/>
                </a:solidFill>
                <a:latin typeface="+mn-lt"/>
              </a:rPr>
              <a:t>in utero </a:t>
            </a:r>
            <a:r>
              <a:rPr lang="en-ZA" sz="1200" dirty="0">
                <a:solidFill>
                  <a:prstClr val="black"/>
                </a:solidFill>
                <a:latin typeface="+mn-lt"/>
              </a:rPr>
              <a:t>HIV-exposure (HE) and HIV-unexposed (HU).</a:t>
            </a:r>
          </a:p>
          <a:p>
            <a:pPr algn="just" defTabSz="457200">
              <a:lnSpc>
                <a:spcPct val="100000"/>
              </a:lnSpc>
              <a:spcBef>
                <a:spcPts val="0"/>
              </a:spcBef>
              <a:defRPr/>
            </a:pPr>
            <a:r>
              <a:rPr lang="en-ZA" sz="1200" dirty="0">
                <a:solidFill>
                  <a:prstClr val="black"/>
                </a:solidFill>
                <a:latin typeface="+mn-lt"/>
              </a:rPr>
              <a:t>For regression models, we stratified children with HE by timing of maternal ART start relative to pregnancy start. </a:t>
            </a:r>
            <a:r>
              <a:rPr lang="en-GB" sz="1200" kern="1200" dirty="0">
                <a:solidFill>
                  <a:schemeClr val="tx1"/>
                </a:solidFill>
                <a:effectLst/>
                <a:latin typeface="+mn-lt"/>
                <a:ea typeface="+mn-ea"/>
                <a:cs typeface="+mn-cs"/>
              </a:rPr>
              <a:t>Mothers who started ART before pregnancy were further stratified by ART start before or after universal ART availability from 2016 onwards.</a:t>
            </a:r>
          </a:p>
          <a:p>
            <a:pPr algn="just" defTabSz="457200">
              <a:lnSpc>
                <a:spcPct val="100000"/>
              </a:lnSpc>
              <a:spcBef>
                <a:spcPts val="0"/>
              </a:spcBef>
              <a:defRPr/>
            </a:pPr>
            <a:endParaRPr lang="en-GB" sz="1200" b="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ZA" sz="1200" b="0" i="0" u="none" strike="noStrike" kern="1200" cap="none" spc="0" normalizeH="0" baseline="0" noProof="0" dirty="0">
              <a:ln>
                <a:noFill/>
              </a:ln>
              <a:solidFill>
                <a:prstClr val="black"/>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Slide Number Placeholder 3"/>
          <p:cNvSpPr>
            <a:spLocks noGrp="1"/>
          </p:cNvSpPr>
          <p:nvPr>
            <p:ph type="sldNum" sz="quarter" idx="5"/>
          </p:nvPr>
        </p:nvSpPr>
        <p:spPr/>
        <p:txBody>
          <a:bodyPr/>
          <a:lstStyle/>
          <a:p>
            <a:fld id="{BB73DA77-4F20-41EC-BA73-15086CECE736}" type="slidenum">
              <a:rPr lang="en-GB" smtClean="0"/>
              <a:t>6</a:t>
            </a:fld>
            <a:endParaRPr lang="en-GB"/>
          </a:p>
        </p:txBody>
      </p:sp>
    </p:spTree>
    <p:extLst>
      <p:ext uri="{BB962C8B-B14F-4D97-AF65-F5344CB8AC3E}">
        <p14:creationId xmlns:p14="http://schemas.microsoft.com/office/powerpoint/2010/main" val="25458348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6BD882-185E-BF7A-8621-7571009F511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03360FE-C660-B292-638B-1422E357E2C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AE25299-23BC-AECC-7F7A-28B221437411}"/>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Slide Number Placeholder 3">
            <a:extLst>
              <a:ext uri="{FF2B5EF4-FFF2-40B4-BE49-F238E27FC236}">
                <a16:creationId xmlns:a16="http://schemas.microsoft.com/office/drawing/2014/main" id="{9AF67DEF-8662-357E-AFE8-3A49D1972BFE}"/>
              </a:ext>
            </a:extLst>
          </p:cNvPr>
          <p:cNvSpPr>
            <a:spLocks noGrp="1"/>
          </p:cNvSpPr>
          <p:nvPr>
            <p:ph type="sldNum" sz="quarter" idx="5"/>
          </p:nvPr>
        </p:nvSpPr>
        <p:spPr/>
        <p:txBody>
          <a:bodyPr/>
          <a:lstStyle/>
          <a:p>
            <a:fld id="{BB73DA77-4F20-41EC-BA73-15086CECE736}" type="slidenum">
              <a:rPr lang="en-GB" smtClean="0"/>
              <a:t>7</a:t>
            </a:fld>
            <a:endParaRPr lang="en-GB"/>
          </a:p>
        </p:txBody>
      </p:sp>
    </p:spTree>
    <p:extLst>
      <p:ext uri="{BB962C8B-B14F-4D97-AF65-F5344CB8AC3E}">
        <p14:creationId xmlns:p14="http://schemas.microsoft.com/office/powerpoint/2010/main" val="302714225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A970CA-9360-C110-0DD8-E884C38C978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4A5E1DB-37D8-F6EF-9D70-744624F77E8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59AFCB2-6162-4427-1780-98559CD56B2C}"/>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Looking at the results of our analysis.  Table 1 shows……We included 647,000 children in our dataset, 16% of which had HIV exposure. The mean maternal age among children HE was 30 years, compared to 27 among children HU. 17% of children HE were born low birth weight compared to 14% of children HU.</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Slide Number Placeholder 3">
            <a:extLst>
              <a:ext uri="{FF2B5EF4-FFF2-40B4-BE49-F238E27FC236}">
                <a16:creationId xmlns:a16="http://schemas.microsoft.com/office/drawing/2014/main" id="{C5FFBFB9-BFD2-D808-9E4D-32339C3ACEC4}"/>
              </a:ext>
            </a:extLst>
          </p:cNvPr>
          <p:cNvSpPr>
            <a:spLocks noGrp="1"/>
          </p:cNvSpPr>
          <p:nvPr>
            <p:ph type="sldNum" sz="quarter" idx="5"/>
          </p:nvPr>
        </p:nvSpPr>
        <p:spPr/>
        <p:txBody>
          <a:bodyPr/>
          <a:lstStyle/>
          <a:p>
            <a:fld id="{BB73DA77-4F20-41EC-BA73-15086CECE736}" type="slidenum">
              <a:rPr lang="en-GB" smtClean="0"/>
              <a:t>8</a:t>
            </a:fld>
            <a:endParaRPr lang="en-GB"/>
          </a:p>
        </p:txBody>
      </p:sp>
    </p:spTree>
    <p:extLst>
      <p:ext uri="{BB962C8B-B14F-4D97-AF65-F5344CB8AC3E}">
        <p14:creationId xmlns:p14="http://schemas.microsoft.com/office/powerpoint/2010/main" val="345467801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77A367-3646-FAD6-F87C-990020604E5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207344E-4C91-0DE0-4D42-F2E61F5D569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29DE99E-1A4F-527D-5375-CCF61A195753}"/>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Here we have maternal HIV related characteristics among children HE. The donut chart on your left shows timing of ART initiation relative to pregnancy, and we see that 53% of mothers started ART before pregnancy, while another 13% had started ART before pregnancy, but interrupted and restarted during pregnancy.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The chart on the right shows the ART regimen anchor drug at delivery. Overall, 36% of mothers were on a DTG-based regimen at delivery and this proportion did increase progressively each year.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Slide Number Placeholder 3">
            <a:extLst>
              <a:ext uri="{FF2B5EF4-FFF2-40B4-BE49-F238E27FC236}">
                <a16:creationId xmlns:a16="http://schemas.microsoft.com/office/drawing/2014/main" id="{245F3EF1-433C-C3AF-5876-6970963E319B}"/>
              </a:ext>
            </a:extLst>
          </p:cNvPr>
          <p:cNvSpPr>
            <a:spLocks noGrp="1"/>
          </p:cNvSpPr>
          <p:nvPr>
            <p:ph type="sldNum" sz="quarter" idx="5"/>
          </p:nvPr>
        </p:nvSpPr>
        <p:spPr/>
        <p:txBody>
          <a:bodyPr/>
          <a:lstStyle/>
          <a:p>
            <a:fld id="{BB73DA77-4F20-41EC-BA73-15086CECE736}" type="slidenum">
              <a:rPr lang="en-GB" smtClean="0"/>
              <a:t>9</a:t>
            </a:fld>
            <a:endParaRPr lang="en-GB"/>
          </a:p>
        </p:txBody>
      </p:sp>
    </p:spTree>
    <p:extLst>
      <p:ext uri="{BB962C8B-B14F-4D97-AF65-F5344CB8AC3E}">
        <p14:creationId xmlns:p14="http://schemas.microsoft.com/office/powerpoint/2010/main" val="39768619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A1A877-D318-5152-7126-84C9C132C9B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EF53A43-53AD-FA61-5851-6DD2C48B25E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929CFC1-2708-D918-CE06-5124EBA14B05}"/>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This slide shows the outputs for regression models assessing the association between HIV-ART exposure and infectious-cause hospitalisation. The reference group is children HU. When stratifying HIV exposure status by timing of maternal ART as displayed on the y axis of this plot, children with HIV exposure had an increased risk of infectious-cause hospitalisation in the neonatal period compared to children HIV-unexposed, for all ART groups excepting those whose mothers had no ART evidence. </a:t>
            </a:r>
          </a:p>
        </p:txBody>
      </p:sp>
      <p:sp>
        <p:nvSpPr>
          <p:cNvPr id="4" name="Slide Number Placeholder 3">
            <a:extLst>
              <a:ext uri="{FF2B5EF4-FFF2-40B4-BE49-F238E27FC236}">
                <a16:creationId xmlns:a16="http://schemas.microsoft.com/office/drawing/2014/main" id="{9AE81ED2-87D9-C6F5-9FA0-5A606FB7C2C5}"/>
              </a:ext>
            </a:extLst>
          </p:cNvPr>
          <p:cNvSpPr>
            <a:spLocks noGrp="1"/>
          </p:cNvSpPr>
          <p:nvPr>
            <p:ph type="sldNum" sz="quarter" idx="5"/>
          </p:nvPr>
        </p:nvSpPr>
        <p:spPr/>
        <p:txBody>
          <a:bodyPr/>
          <a:lstStyle/>
          <a:p>
            <a:fld id="{BB73DA77-4F20-41EC-BA73-15086CECE736}" type="slidenum">
              <a:rPr lang="en-GB" smtClean="0"/>
              <a:t>10</a:t>
            </a:fld>
            <a:endParaRPr lang="en-GB"/>
          </a:p>
        </p:txBody>
      </p:sp>
    </p:spTree>
    <p:extLst>
      <p:ext uri="{BB962C8B-B14F-4D97-AF65-F5344CB8AC3E}">
        <p14:creationId xmlns:p14="http://schemas.microsoft.com/office/powerpoint/2010/main" val="377515987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87BCE1-5553-8927-A5F1-E9EDE4DAFAE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E0A0295-DFB1-14A9-D3BF-1A86B835BF2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E2D8F58-2B58-7C54-BEA5-E00C603C88C4}"/>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Similar associations were observed in the </a:t>
            </a:r>
            <a:r>
              <a:rPr lang="en-GB" dirty="0" err="1"/>
              <a:t>postneonatal</a:t>
            </a:r>
            <a:r>
              <a:rPr lang="en-GB" dirty="0"/>
              <a:t> period shown in orange.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ZA" dirty="0"/>
              <a:t>Notably, among children of mothers on ART, </a:t>
            </a:r>
            <a:r>
              <a:rPr lang="en-ZA" sz="1200" b="0" i="0" kern="1200" dirty="0">
                <a:solidFill>
                  <a:schemeClr val="tx1"/>
                </a:solidFill>
                <a:effectLst/>
                <a:latin typeface="+mn-lt"/>
                <a:ea typeface="+mn-ea"/>
                <a:cs typeface="+mn-cs"/>
              </a:rPr>
              <a:t>the highest incidence rate ratios across the neonatal and post-neonatal periods were observed in those whose mothers restarted ART during pregnancy relative to children HIV-unexposed.</a:t>
            </a: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Slide Number Placeholder 3">
            <a:extLst>
              <a:ext uri="{FF2B5EF4-FFF2-40B4-BE49-F238E27FC236}">
                <a16:creationId xmlns:a16="http://schemas.microsoft.com/office/drawing/2014/main" id="{505AC775-3A9F-51C3-36A5-4AA4AB211366}"/>
              </a:ext>
            </a:extLst>
          </p:cNvPr>
          <p:cNvSpPr>
            <a:spLocks noGrp="1"/>
          </p:cNvSpPr>
          <p:nvPr>
            <p:ph type="sldNum" sz="quarter" idx="5"/>
          </p:nvPr>
        </p:nvSpPr>
        <p:spPr/>
        <p:txBody>
          <a:bodyPr/>
          <a:lstStyle/>
          <a:p>
            <a:fld id="{BB73DA77-4F20-41EC-BA73-15086CECE736}" type="slidenum">
              <a:rPr lang="en-GB" smtClean="0"/>
              <a:t>11</a:t>
            </a:fld>
            <a:endParaRPr lang="en-GB"/>
          </a:p>
        </p:txBody>
      </p:sp>
    </p:spTree>
    <p:extLst>
      <p:ext uri="{BB962C8B-B14F-4D97-AF65-F5344CB8AC3E}">
        <p14:creationId xmlns:p14="http://schemas.microsoft.com/office/powerpoint/2010/main" val="36734907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9F0AE3-19A1-A955-6A8C-D05D819A5C0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00DAD34-B4F0-CBC0-5915-5C8A16604BA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C95D896-08CB-890C-4363-29F510E77F4C}"/>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In the 1 – 3 year age period shown in green, The only group that </a:t>
            </a:r>
            <a:r>
              <a:rPr lang="en-GB" b="1" dirty="0">
                <a:solidFill>
                  <a:srgbClr val="FF0000"/>
                </a:solidFill>
              </a:rPr>
              <a:t>had an increased risk of hospitalisation </a:t>
            </a:r>
            <a:r>
              <a:rPr lang="en-GB" dirty="0"/>
              <a:t>where children whose mothers started ART before pregnancy and before 2016. These mothers started ART before the period of universal access and may have a background of very poor illness.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While children whose mothers started ART during pregnancy had a reduced association with hospitalisation.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Slide Number Placeholder 3">
            <a:extLst>
              <a:ext uri="{FF2B5EF4-FFF2-40B4-BE49-F238E27FC236}">
                <a16:creationId xmlns:a16="http://schemas.microsoft.com/office/drawing/2014/main" id="{F513D2FA-ED70-C440-D112-10BE8CD0F14D}"/>
              </a:ext>
            </a:extLst>
          </p:cNvPr>
          <p:cNvSpPr>
            <a:spLocks noGrp="1"/>
          </p:cNvSpPr>
          <p:nvPr>
            <p:ph type="sldNum" sz="quarter" idx="5"/>
          </p:nvPr>
        </p:nvSpPr>
        <p:spPr/>
        <p:txBody>
          <a:bodyPr/>
          <a:lstStyle/>
          <a:p>
            <a:fld id="{BB73DA77-4F20-41EC-BA73-15086CECE736}" type="slidenum">
              <a:rPr lang="en-GB" smtClean="0"/>
              <a:t>12</a:t>
            </a:fld>
            <a:endParaRPr lang="en-GB"/>
          </a:p>
        </p:txBody>
      </p:sp>
    </p:spTree>
    <p:extLst>
      <p:ext uri="{BB962C8B-B14F-4D97-AF65-F5344CB8AC3E}">
        <p14:creationId xmlns:p14="http://schemas.microsoft.com/office/powerpoint/2010/main" val="90427794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A02334-E8D2-8EFF-DE53-3FDC9F4F957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344FDA3-42AC-9BB4-6F65-1438AC3E3FE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DB808CD-4FD0-881B-4BFC-27B6F549476B}"/>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This slide shows In a sensitivity analysis including only children born from 2021 onwards (after DTG implementation), (as shown in the figure on the right), we observed the same trends in the association between HIV-ART exposure and infectious cause hospitalisation across the three age periods.</a:t>
            </a:r>
          </a:p>
        </p:txBody>
      </p:sp>
      <p:sp>
        <p:nvSpPr>
          <p:cNvPr id="4" name="Slide Number Placeholder 3">
            <a:extLst>
              <a:ext uri="{FF2B5EF4-FFF2-40B4-BE49-F238E27FC236}">
                <a16:creationId xmlns:a16="http://schemas.microsoft.com/office/drawing/2014/main" id="{47D576FF-14A7-7522-7541-162ED0C7ECA6}"/>
              </a:ext>
            </a:extLst>
          </p:cNvPr>
          <p:cNvSpPr>
            <a:spLocks noGrp="1"/>
          </p:cNvSpPr>
          <p:nvPr>
            <p:ph type="sldNum" sz="quarter" idx="5"/>
          </p:nvPr>
        </p:nvSpPr>
        <p:spPr/>
        <p:txBody>
          <a:bodyPr/>
          <a:lstStyle/>
          <a:p>
            <a:fld id="{BB73DA77-4F20-41EC-BA73-15086CECE736}" type="slidenum">
              <a:rPr lang="en-GB" smtClean="0"/>
              <a:t>13</a:t>
            </a:fld>
            <a:endParaRPr lang="en-GB"/>
          </a:p>
        </p:txBody>
      </p:sp>
    </p:spTree>
    <p:extLst>
      <p:ext uri="{BB962C8B-B14F-4D97-AF65-F5344CB8AC3E}">
        <p14:creationId xmlns:p14="http://schemas.microsoft.com/office/powerpoint/2010/main" val="407713235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200000"/>
              </a:lnSpc>
              <a:spcAft>
                <a:spcPts val="800"/>
              </a:spcAft>
            </a:pPr>
            <a:r>
              <a:rPr lang="en-GB" dirty="0"/>
              <a:t>From models </a:t>
            </a:r>
            <a:r>
              <a:rPr lang="en-GB" sz="1200" kern="1200" dirty="0">
                <a:solidFill>
                  <a:schemeClr val="tx1"/>
                </a:solidFill>
                <a:effectLst/>
                <a:latin typeface="+mn-lt"/>
                <a:ea typeface="+mn-ea"/>
                <a:cs typeface="+mn-cs"/>
              </a:rPr>
              <a:t>exploring the association of other maternal, child and HIV-related factors with hospitalisation, I have chosen to highlight the results of a few factors. </a:t>
            </a:r>
            <a:endParaRPr lang="en-GB" dirty="0"/>
          </a:p>
        </p:txBody>
      </p:sp>
      <p:sp>
        <p:nvSpPr>
          <p:cNvPr id="4" name="Slide Number Placeholder 3"/>
          <p:cNvSpPr>
            <a:spLocks noGrp="1"/>
          </p:cNvSpPr>
          <p:nvPr>
            <p:ph type="sldNum" sz="quarter" idx="5"/>
          </p:nvPr>
        </p:nvSpPr>
        <p:spPr/>
        <p:txBody>
          <a:bodyPr/>
          <a:lstStyle/>
          <a:p>
            <a:fld id="{BB73DA77-4F20-41EC-BA73-15086CECE736}" type="slidenum">
              <a:rPr lang="en-GB" smtClean="0"/>
              <a:t>14</a:t>
            </a:fld>
            <a:endParaRPr lang="en-GB"/>
          </a:p>
        </p:txBody>
      </p:sp>
    </p:spTree>
    <p:extLst>
      <p:ext uri="{BB962C8B-B14F-4D97-AF65-F5344CB8AC3E}">
        <p14:creationId xmlns:p14="http://schemas.microsoft.com/office/powerpoint/2010/main" val="29049616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652FAC-A17E-EE37-B3A1-E5404B62F31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E188CE6-24B8-9D45-4C6D-36A55C3EE39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F9CAFAC-DE49-B4C2-CB40-CBA55F873235}"/>
              </a:ext>
            </a:extLst>
          </p:cNvPr>
          <p:cNvSpPr>
            <a:spLocks noGrp="1"/>
          </p:cNvSpPr>
          <p:nvPr>
            <p:ph type="body" idx="1"/>
          </p:nvPr>
        </p:nvSpPr>
        <p:spPr/>
        <p:txBody>
          <a:bodyPr/>
          <a:lstStyle/>
          <a:p>
            <a:pPr>
              <a:lnSpc>
                <a:spcPct val="200000"/>
              </a:lnSpc>
              <a:spcAft>
                <a:spcPts val="800"/>
              </a:spcAft>
            </a:pPr>
            <a:r>
              <a:rPr lang="en-GB" dirty="0"/>
              <a:t>Check if first point aligns with old slides or updated wording</a:t>
            </a:r>
          </a:p>
        </p:txBody>
      </p:sp>
      <p:sp>
        <p:nvSpPr>
          <p:cNvPr id="4" name="Slide Number Placeholder 3">
            <a:extLst>
              <a:ext uri="{FF2B5EF4-FFF2-40B4-BE49-F238E27FC236}">
                <a16:creationId xmlns:a16="http://schemas.microsoft.com/office/drawing/2014/main" id="{6F7379C9-0DF6-CC67-01BA-1D391C79AAD4}"/>
              </a:ext>
            </a:extLst>
          </p:cNvPr>
          <p:cNvSpPr>
            <a:spLocks noGrp="1"/>
          </p:cNvSpPr>
          <p:nvPr>
            <p:ph type="sldNum" sz="quarter" idx="5"/>
          </p:nvPr>
        </p:nvSpPr>
        <p:spPr/>
        <p:txBody>
          <a:bodyPr/>
          <a:lstStyle/>
          <a:p>
            <a:fld id="{BB73DA77-4F20-41EC-BA73-15086CECE736}" type="slidenum">
              <a:rPr lang="en-GB" smtClean="0"/>
              <a:t>15</a:t>
            </a:fld>
            <a:endParaRPr lang="en-GB"/>
          </a:p>
        </p:txBody>
      </p:sp>
    </p:spTree>
    <p:extLst>
      <p:ext uri="{BB962C8B-B14F-4D97-AF65-F5344CB8AC3E}">
        <p14:creationId xmlns:p14="http://schemas.microsoft.com/office/powerpoint/2010/main" val="384409289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200000"/>
              </a:lnSpc>
              <a:spcAft>
                <a:spcPts val="800"/>
              </a:spcAft>
            </a:pPr>
            <a:endParaRPr lang="en-GB" dirty="0"/>
          </a:p>
        </p:txBody>
      </p:sp>
      <p:sp>
        <p:nvSpPr>
          <p:cNvPr id="4" name="Slide Number Placeholder 3"/>
          <p:cNvSpPr>
            <a:spLocks noGrp="1"/>
          </p:cNvSpPr>
          <p:nvPr>
            <p:ph type="sldNum" sz="quarter" idx="5"/>
          </p:nvPr>
        </p:nvSpPr>
        <p:spPr/>
        <p:txBody>
          <a:bodyPr/>
          <a:lstStyle/>
          <a:p>
            <a:fld id="{BB73DA77-4F20-41EC-BA73-15086CECE736}" type="slidenum">
              <a:rPr lang="en-GB" smtClean="0"/>
              <a:t>16</a:t>
            </a:fld>
            <a:endParaRPr lang="en-GB"/>
          </a:p>
        </p:txBody>
      </p:sp>
    </p:spTree>
    <p:extLst>
      <p:ext uri="{BB962C8B-B14F-4D97-AF65-F5344CB8AC3E}">
        <p14:creationId xmlns:p14="http://schemas.microsoft.com/office/powerpoint/2010/main" val="22353475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smtClean="0"/>
              <a:t>7/16/2026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0016216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ED3324E-17D8-4B9E-B754-106DC2D1AB86}" type="datetimeFigureOut">
              <a:rPr lang="en-GB" smtClean="0"/>
              <a:t>16/07/2026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0CDA5B2-DD63-41C2-8B43-C53D3B98CD04}" type="slidenum">
              <a:rPr lang="en-GB" smtClean="0"/>
              <a:t>‹#›</a:t>
            </a:fld>
            <a:endParaRPr lang="en-GB"/>
          </a:p>
        </p:txBody>
      </p:sp>
    </p:spTree>
    <p:extLst>
      <p:ext uri="{BB962C8B-B14F-4D97-AF65-F5344CB8AC3E}">
        <p14:creationId xmlns:p14="http://schemas.microsoft.com/office/powerpoint/2010/main" val="7400115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ED3324E-17D8-4B9E-B754-106DC2D1AB86}" type="datetimeFigureOut">
              <a:rPr lang="en-GB" smtClean="0"/>
              <a:t>16/07/2026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0CDA5B2-DD63-41C2-8B43-C53D3B98CD04}" type="slidenum">
              <a:rPr lang="en-GB" smtClean="0"/>
              <a:t>‹#›</a:t>
            </a:fld>
            <a:endParaRPr lang="en-GB"/>
          </a:p>
        </p:txBody>
      </p:sp>
    </p:spTree>
    <p:extLst>
      <p:ext uri="{BB962C8B-B14F-4D97-AF65-F5344CB8AC3E}">
        <p14:creationId xmlns:p14="http://schemas.microsoft.com/office/powerpoint/2010/main" val="19947385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ED3324E-17D8-4B9E-B754-106DC2D1AB86}" type="datetimeFigureOut">
              <a:rPr lang="en-GB" smtClean="0"/>
              <a:t>16/07/2026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0CDA5B2-DD63-41C2-8B43-C53D3B98CD04}" type="slidenum">
              <a:rPr lang="en-GB" smtClean="0"/>
              <a:t>‹#›</a:t>
            </a:fld>
            <a:endParaRPr lang="en-GB"/>
          </a:p>
        </p:txBody>
      </p:sp>
    </p:spTree>
    <p:extLst>
      <p:ext uri="{BB962C8B-B14F-4D97-AF65-F5344CB8AC3E}">
        <p14:creationId xmlns:p14="http://schemas.microsoft.com/office/powerpoint/2010/main" val="10119327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ED3324E-17D8-4B9E-B754-106DC2D1AB86}" type="datetimeFigureOut">
              <a:rPr lang="en-GB" smtClean="0"/>
              <a:t>16/07/2026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90CDA5B2-DD63-41C2-8B43-C53D3B98CD04}" type="slidenum">
              <a:rPr lang="en-GB" smtClean="0"/>
              <a:t>‹#›</a:t>
            </a:fld>
            <a:endParaRPr lang="en-GB"/>
          </a:p>
        </p:txBody>
      </p:sp>
    </p:spTree>
    <p:extLst>
      <p:ext uri="{BB962C8B-B14F-4D97-AF65-F5344CB8AC3E}">
        <p14:creationId xmlns:p14="http://schemas.microsoft.com/office/powerpoint/2010/main" val="2237381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ED3324E-17D8-4B9E-B754-106DC2D1AB86}" type="datetimeFigureOut">
              <a:rPr lang="en-GB" smtClean="0"/>
              <a:t>16/07/2026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90CDA5B2-DD63-41C2-8B43-C53D3B98CD04}" type="slidenum">
              <a:rPr lang="en-GB" smtClean="0"/>
              <a:t>‹#›</a:t>
            </a:fld>
            <a:endParaRPr lang="en-GB"/>
          </a:p>
        </p:txBody>
      </p:sp>
    </p:spTree>
    <p:extLst>
      <p:ext uri="{BB962C8B-B14F-4D97-AF65-F5344CB8AC3E}">
        <p14:creationId xmlns:p14="http://schemas.microsoft.com/office/powerpoint/2010/main" val="15367226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ED3324E-17D8-4B9E-B754-106DC2D1AB86}" type="datetimeFigureOut">
              <a:rPr lang="en-GB" smtClean="0"/>
              <a:t>16/07/2026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90CDA5B2-DD63-41C2-8B43-C53D3B98CD04}" type="slidenum">
              <a:rPr lang="en-GB" smtClean="0"/>
              <a:t>‹#›</a:t>
            </a:fld>
            <a:endParaRPr lang="en-GB"/>
          </a:p>
        </p:txBody>
      </p:sp>
    </p:spTree>
    <p:extLst>
      <p:ext uri="{BB962C8B-B14F-4D97-AF65-F5344CB8AC3E}">
        <p14:creationId xmlns:p14="http://schemas.microsoft.com/office/powerpoint/2010/main" val="9387790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ED3324E-17D8-4B9E-B754-106DC2D1AB86}" type="datetimeFigureOut">
              <a:rPr lang="en-GB" smtClean="0"/>
              <a:t>16/07/2026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0CDA5B2-DD63-41C2-8B43-C53D3B98CD04}" type="slidenum">
              <a:rPr lang="en-GB" smtClean="0"/>
              <a:t>‹#›</a:t>
            </a:fld>
            <a:endParaRPr lang="en-GB"/>
          </a:p>
        </p:txBody>
      </p:sp>
    </p:spTree>
    <p:extLst>
      <p:ext uri="{BB962C8B-B14F-4D97-AF65-F5344CB8AC3E}">
        <p14:creationId xmlns:p14="http://schemas.microsoft.com/office/powerpoint/2010/main" val="31757855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ED3324E-17D8-4B9E-B754-106DC2D1AB86}" type="datetimeFigureOut">
              <a:rPr lang="en-GB" smtClean="0"/>
              <a:t>16/07/2026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0CDA5B2-DD63-41C2-8B43-C53D3B98CD04}" type="slidenum">
              <a:rPr lang="en-GB" smtClean="0"/>
              <a:t>‹#›</a:t>
            </a:fld>
            <a:endParaRPr lang="en-GB"/>
          </a:p>
        </p:txBody>
      </p:sp>
    </p:spTree>
    <p:extLst>
      <p:ext uri="{BB962C8B-B14F-4D97-AF65-F5344CB8AC3E}">
        <p14:creationId xmlns:p14="http://schemas.microsoft.com/office/powerpoint/2010/main" val="18206954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ED3324E-17D8-4B9E-B754-106DC2D1AB86}" type="datetimeFigureOut">
              <a:rPr lang="en-GB" smtClean="0"/>
              <a:t>16/07/2026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0CDA5B2-DD63-41C2-8B43-C53D3B98CD04}" type="slidenum">
              <a:rPr lang="en-GB" smtClean="0"/>
              <a:t>‹#›</a:t>
            </a:fld>
            <a:endParaRPr lang="en-GB"/>
          </a:p>
        </p:txBody>
      </p:sp>
    </p:spTree>
    <p:extLst>
      <p:ext uri="{BB962C8B-B14F-4D97-AF65-F5344CB8AC3E}">
        <p14:creationId xmlns:p14="http://schemas.microsoft.com/office/powerpoint/2010/main" val="1620900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ED3324E-17D8-4B9E-B754-106DC2D1AB86}" type="datetimeFigureOut">
              <a:rPr lang="en-GB" smtClean="0"/>
              <a:t>16/07/2026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0CDA5B2-DD63-41C2-8B43-C53D3B98CD04}" type="slidenum">
              <a:rPr lang="en-GB" smtClean="0"/>
              <a:t>‹#›</a:t>
            </a:fld>
            <a:endParaRPr lang="en-GB"/>
          </a:p>
        </p:txBody>
      </p:sp>
    </p:spTree>
    <p:extLst>
      <p:ext uri="{BB962C8B-B14F-4D97-AF65-F5344CB8AC3E}">
        <p14:creationId xmlns:p14="http://schemas.microsoft.com/office/powerpoint/2010/main" val="405669078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471013-024C-43B2-3B34-E3F88C0234D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EAA37CF6-58D3-8CD7-D975-DC9344A05BB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9BFDF5CD-7567-86C5-E2F4-4F02420B5D29}"/>
              </a:ext>
            </a:extLst>
          </p:cNvPr>
          <p:cNvSpPr>
            <a:spLocks noGrp="1"/>
          </p:cNvSpPr>
          <p:nvPr>
            <p:ph type="dt" sz="half" idx="10"/>
          </p:nvPr>
        </p:nvSpPr>
        <p:spPr/>
        <p:txBody>
          <a:bodyPr/>
          <a:lstStyle/>
          <a:p>
            <a:fld id="{C764DE79-268F-4C1A-8933-263129D2AF90}" type="datetimeFigureOut">
              <a:rPr lang="en-US" smtClean="0"/>
              <a:t>7/16/2026</a:t>
            </a:fld>
            <a:endParaRPr lang="en-US" dirty="0"/>
          </a:p>
        </p:txBody>
      </p:sp>
      <p:sp>
        <p:nvSpPr>
          <p:cNvPr id="5" name="Footer Placeholder 4">
            <a:extLst>
              <a:ext uri="{FF2B5EF4-FFF2-40B4-BE49-F238E27FC236}">
                <a16:creationId xmlns:a16="http://schemas.microsoft.com/office/drawing/2014/main" id="{4FE7F477-164C-10CE-849A-85857811533F}"/>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810D68A6-F525-71E4-F778-7A5AE20951B1}"/>
              </a:ext>
            </a:extLst>
          </p:cNvPr>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64315020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B0012F-C1E9-F7F7-1101-057E9B090398}"/>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54893E6-49EC-9BA9-E034-062FD49BEB8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D317AA7-364C-140B-0AC3-3EE42ACC6B44}"/>
              </a:ext>
            </a:extLst>
          </p:cNvPr>
          <p:cNvSpPr>
            <a:spLocks noGrp="1"/>
          </p:cNvSpPr>
          <p:nvPr>
            <p:ph type="dt" sz="half" idx="10"/>
          </p:nvPr>
        </p:nvSpPr>
        <p:spPr/>
        <p:txBody>
          <a:bodyPr/>
          <a:lstStyle/>
          <a:p>
            <a:fld id="{9ED3324E-17D8-4B9E-B754-106DC2D1AB86}" type="datetimeFigureOut">
              <a:rPr lang="en-GB" smtClean="0"/>
              <a:t>16/07/2026</a:t>
            </a:fld>
            <a:endParaRPr lang="en-GB"/>
          </a:p>
        </p:txBody>
      </p:sp>
      <p:sp>
        <p:nvSpPr>
          <p:cNvPr id="5" name="Footer Placeholder 4">
            <a:extLst>
              <a:ext uri="{FF2B5EF4-FFF2-40B4-BE49-F238E27FC236}">
                <a16:creationId xmlns:a16="http://schemas.microsoft.com/office/drawing/2014/main" id="{8F985DBF-ADB8-2C28-BA85-94FD76CFD9F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E503C65-F188-8836-545A-E5857C6C15D7}"/>
              </a:ext>
            </a:extLst>
          </p:cNvPr>
          <p:cNvSpPr>
            <a:spLocks noGrp="1"/>
          </p:cNvSpPr>
          <p:nvPr>
            <p:ph type="sldNum" sz="quarter" idx="12"/>
          </p:nvPr>
        </p:nvSpPr>
        <p:spPr/>
        <p:txBody>
          <a:bodyPr/>
          <a:lstStyle/>
          <a:p>
            <a:fld id="{90CDA5B2-DD63-41C2-8B43-C53D3B98CD04}" type="slidenum">
              <a:rPr lang="en-GB" smtClean="0"/>
              <a:t>‹#›</a:t>
            </a:fld>
            <a:endParaRPr lang="en-GB"/>
          </a:p>
        </p:txBody>
      </p:sp>
    </p:spTree>
    <p:extLst>
      <p:ext uri="{BB962C8B-B14F-4D97-AF65-F5344CB8AC3E}">
        <p14:creationId xmlns:p14="http://schemas.microsoft.com/office/powerpoint/2010/main" val="307473271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00D2A8-198E-9CA6-77A6-A6DECCFBCD8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FF456B59-4CD0-0F71-1627-E0D833102B3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F5A0E6F-F0D3-1F44-9810-28F6674F2413}"/>
              </a:ext>
            </a:extLst>
          </p:cNvPr>
          <p:cNvSpPr>
            <a:spLocks noGrp="1"/>
          </p:cNvSpPr>
          <p:nvPr>
            <p:ph type="dt" sz="half" idx="10"/>
          </p:nvPr>
        </p:nvSpPr>
        <p:spPr/>
        <p:txBody>
          <a:bodyPr/>
          <a:lstStyle/>
          <a:p>
            <a:fld id="{9ED3324E-17D8-4B9E-B754-106DC2D1AB86}" type="datetimeFigureOut">
              <a:rPr lang="en-GB" smtClean="0"/>
              <a:t>16/07/2026</a:t>
            </a:fld>
            <a:endParaRPr lang="en-GB"/>
          </a:p>
        </p:txBody>
      </p:sp>
      <p:sp>
        <p:nvSpPr>
          <p:cNvPr id="5" name="Footer Placeholder 4">
            <a:extLst>
              <a:ext uri="{FF2B5EF4-FFF2-40B4-BE49-F238E27FC236}">
                <a16:creationId xmlns:a16="http://schemas.microsoft.com/office/drawing/2014/main" id="{E3B6B63E-A0F8-C27B-732E-CFABCD9E8F4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728503A-A2AA-4194-77A2-267A17BE02C6}"/>
              </a:ext>
            </a:extLst>
          </p:cNvPr>
          <p:cNvSpPr>
            <a:spLocks noGrp="1"/>
          </p:cNvSpPr>
          <p:nvPr>
            <p:ph type="sldNum" sz="quarter" idx="12"/>
          </p:nvPr>
        </p:nvSpPr>
        <p:spPr/>
        <p:txBody>
          <a:bodyPr/>
          <a:lstStyle/>
          <a:p>
            <a:fld id="{90CDA5B2-DD63-41C2-8B43-C53D3B98CD04}" type="slidenum">
              <a:rPr lang="en-GB" smtClean="0"/>
              <a:t>‹#›</a:t>
            </a:fld>
            <a:endParaRPr lang="en-GB"/>
          </a:p>
        </p:txBody>
      </p:sp>
    </p:spTree>
    <p:extLst>
      <p:ext uri="{BB962C8B-B14F-4D97-AF65-F5344CB8AC3E}">
        <p14:creationId xmlns:p14="http://schemas.microsoft.com/office/powerpoint/2010/main" val="138757065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452BEC-BAEA-41D2-10D8-8360CC110789}"/>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E35B2DD8-354F-720E-493F-E000D1C60B5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F54DF611-7E4E-F9D6-3EBA-18B56AAB5E2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ED49520D-8D8B-D9EB-3CEA-9FCA92C6F62B}"/>
              </a:ext>
            </a:extLst>
          </p:cNvPr>
          <p:cNvSpPr>
            <a:spLocks noGrp="1"/>
          </p:cNvSpPr>
          <p:nvPr>
            <p:ph type="dt" sz="half" idx="10"/>
          </p:nvPr>
        </p:nvSpPr>
        <p:spPr/>
        <p:txBody>
          <a:bodyPr/>
          <a:lstStyle/>
          <a:p>
            <a:fld id="{9ED3324E-17D8-4B9E-B754-106DC2D1AB86}" type="datetimeFigureOut">
              <a:rPr lang="en-GB" smtClean="0"/>
              <a:t>16/07/2026</a:t>
            </a:fld>
            <a:endParaRPr lang="en-GB"/>
          </a:p>
        </p:txBody>
      </p:sp>
      <p:sp>
        <p:nvSpPr>
          <p:cNvPr id="6" name="Footer Placeholder 5">
            <a:extLst>
              <a:ext uri="{FF2B5EF4-FFF2-40B4-BE49-F238E27FC236}">
                <a16:creationId xmlns:a16="http://schemas.microsoft.com/office/drawing/2014/main" id="{AEBBA37E-6941-8171-094D-7301BB7BBD0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495572EB-3D01-829A-2F68-96517EA7511F}"/>
              </a:ext>
            </a:extLst>
          </p:cNvPr>
          <p:cNvSpPr>
            <a:spLocks noGrp="1"/>
          </p:cNvSpPr>
          <p:nvPr>
            <p:ph type="sldNum" sz="quarter" idx="12"/>
          </p:nvPr>
        </p:nvSpPr>
        <p:spPr/>
        <p:txBody>
          <a:bodyPr/>
          <a:lstStyle/>
          <a:p>
            <a:fld id="{90CDA5B2-DD63-41C2-8B43-C53D3B98CD04}" type="slidenum">
              <a:rPr lang="en-GB" smtClean="0"/>
              <a:t>‹#›</a:t>
            </a:fld>
            <a:endParaRPr lang="en-GB"/>
          </a:p>
        </p:txBody>
      </p:sp>
    </p:spTree>
    <p:extLst>
      <p:ext uri="{BB962C8B-B14F-4D97-AF65-F5344CB8AC3E}">
        <p14:creationId xmlns:p14="http://schemas.microsoft.com/office/powerpoint/2010/main" val="194755417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27FC88-00C4-C3F8-9DFB-BC96A2EAE0A0}"/>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264E9A2A-BBC3-B3C9-6727-F19C8865EED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083D0F1-93EE-9530-652D-77308FB18D5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419A3A24-1895-7B2C-52F8-C5A58A0782B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BA8C228-F9E3-71D1-FBCB-7170D729180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0F9FC134-EE5F-E695-7EA9-F6400DE8EF79}"/>
              </a:ext>
            </a:extLst>
          </p:cNvPr>
          <p:cNvSpPr>
            <a:spLocks noGrp="1"/>
          </p:cNvSpPr>
          <p:nvPr>
            <p:ph type="dt" sz="half" idx="10"/>
          </p:nvPr>
        </p:nvSpPr>
        <p:spPr/>
        <p:txBody>
          <a:bodyPr/>
          <a:lstStyle/>
          <a:p>
            <a:fld id="{9ED3324E-17D8-4B9E-B754-106DC2D1AB86}" type="datetimeFigureOut">
              <a:rPr lang="en-GB" smtClean="0"/>
              <a:t>16/07/2026</a:t>
            </a:fld>
            <a:endParaRPr lang="en-GB"/>
          </a:p>
        </p:txBody>
      </p:sp>
      <p:sp>
        <p:nvSpPr>
          <p:cNvPr id="8" name="Footer Placeholder 7">
            <a:extLst>
              <a:ext uri="{FF2B5EF4-FFF2-40B4-BE49-F238E27FC236}">
                <a16:creationId xmlns:a16="http://schemas.microsoft.com/office/drawing/2014/main" id="{1E0F34A2-EDDB-F3F0-F194-6B4281D0D921}"/>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32240916-DD7E-79A6-D417-63B813E889BE}"/>
              </a:ext>
            </a:extLst>
          </p:cNvPr>
          <p:cNvSpPr>
            <a:spLocks noGrp="1"/>
          </p:cNvSpPr>
          <p:nvPr>
            <p:ph type="sldNum" sz="quarter" idx="12"/>
          </p:nvPr>
        </p:nvSpPr>
        <p:spPr/>
        <p:txBody>
          <a:bodyPr/>
          <a:lstStyle/>
          <a:p>
            <a:fld id="{90CDA5B2-DD63-41C2-8B43-C53D3B98CD04}" type="slidenum">
              <a:rPr lang="en-GB" smtClean="0"/>
              <a:t>‹#›</a:t>
            </a:fld>
            <a:endParaRPr lang="en-GB"/>
          </a:p>
        </p:txBody>
      </p:sp>
    </p:spTree>
    <p:extLst>
      <p:ext uri="{BB962C8B-B14F-4D97-AF65-F5344CB8AC3E}">
        <p14:creationId xmlns:p14="http://schemas.microsoft.com/office/powerpoint/2010/main" val="216450593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3E4CC4-CB7A-A819-651F-9D4E4C1DCC01}"/>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7334BAC7-6689-F5E6-5A13-C73E01971ED8}"/>
              </a:ext>
            </a:extLst>
          </p:cNvPr>
          <p:cNvSpPr>
            <a:spLocks noGrp="1"/>
          </p:cNvSpPr>
          <p:nvPr>
            <p:ph type="dt" sz="half" idx="10"/>
          </p:nvPr>
        </p:nvSpPr>
        <p:spPr/>
        <p:txBody>
          <a:bodyPr/>
          <a:lstStyle/>
          <a:p>
            <a:fld id="{9ED3324E-17D8-4B9E-B754-106DC2D1AB86}" type="datetimeFigureOut">
              <a:rPr lang="en-GB" smtClean="0"/>
              <a:t>16/07/2026</a:t>
            </a:fld>
            <a:endParaRPr lang="en-GB"/>
          </a:p>
        </p:txBody>
      </p:sp>
      <p:sp>
        <p:nvSpPr>
          <p:cNvPr id="4" name="Footer Placeholder 3">
            <a:extLst>
              <a:ext uri="{FF2B5EF4-FFF2-40B4-BE49-F238E27FC236}">
                <a16:creationId xmlns:a16="http://schemas.microsoft.com/office/drawing/2014/main" id="{F8D60CEA-A524-961F-E030-741FF04360CB}"/>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BAA2D621-6821-85DA-56D6-6DEF2426B658}"/>
              </a:ext>
            </a:extLst>
          </p:cNvPr>
          <p:cNvSpPr>
            <a:spLocks noGrp="1"/>
          </p:cNvSpPr>
          <p:nvPr>
            <p:ph type="sldNum" sz="quarter" idx="12"/>
          </p:nvPr>
        </p:nvSpPr>
        <p:spPr/>
        <p:txBody>
          <a:bodyPr/>
          <a:lstStyle/>
          <a:p>
            <a:fld id="{90CDA5B2-DD63-41C2-8B43-C53D3B98CD04}" type="slidenum">
              <a:rPr lang="en-GB" smtClean="0"/>
              <a:t>‹#›</a:t>
            </a:fld>
            <a:endParaRPr lang="en-GB"/>
          </a:p>
        </p:txBody>
      </p:sp>
    </p:spTree>
    <p:extLst>
      <p:ext uri="{BB962C8B-B14F-4D97-AF65-F5344CB8AC3E}">
        <p14:creationId xmlns:p14="http://schemas.microsoft.com/office/powerpoint/2010/main" val="117001727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07C1D98-33D1-4FA3-6AFD-D3F2A3B36C63}"/>
              </a:ext>
            </a:extLst>
          </p:cNvPr>
          <p:cNvSpPr>
            <a:spLocks noGrp="1"/>
          </p:cNvSpPr>
          <p:nvPr>
            <p:ph type="dt" sz="half" idx="10"/>
          </p:nvPr>
        </p:nvSpPr>
        <p:spPr/>
        <p:txBody>
          <a:bodyPr/>
          <a:lstStyle/>
          <a:p>
            <a:fld id="{9ED3324E-17D8-4B9E-B754-106DC2D1AB86}" type="datetimeFigureOut">
              <a:rPr lang="en-GB" smtClean="0"/>
              <a:t>16/07/2026</a:t>
            </a:fld>
            <a:endParaRPr lang="en-GB"/>
          </a:p>
        </p:txBody>
      </p:sp>
      <p:sp>
        <p:nvSpPr>
          <p:cNvPr id="3" name="Footer Placeholder 2">
            <a:extLst>
              <a:ext uri="{FF2B5EF4-FFF2-40B4-BE49-F238E27FC236}">
                <a16:creationId xmlns:a16="http://schemas.microsoft.com/office/drawing/2014/main" id="{AE04AF66-5B32-E63A-83B9-5500CA534B14}"/>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E0F352BA-0024-2712-F48A-E8B69AE54F39}"/>
              </a:ext>
            </a:extLst>
          </p:cNvPr>
          <p:cNvSpPr>
            <a:spLocks noGrp="1"/>
          </p:cNvSpPr>
          <p:nvPr>
            <p:ph type="sldNum" sz="quarter" idx="12"/>
          </p:nvPr>
        </p:nvSpPr>
        <p:spPr/>
        <p:txBody>
          <a:bodyPr/>
          <a:lstStyle/>
          <a:p>
            <a:fld id="{90CDA5B2-DD63-41C2-8B43-C53D3B98CD04}" type="slidenum">
              <a:rPr lang="en-GB" smtClean="0"/>
              <a:t>‹#›</a:t>
            </a:fld>
            <a:endParaRPr lang="en-GB"/>
          </a:p>
        </p:txBody>
      </p:sp>
    </p:spTree>
    <p:extLst>
      <p:ext uri="{BB962C8B-B14F-4D97-AF65-F5344CB8AC3E}">
        <p14:creationId xmlns:p14="http://schemas.microsoft.com/office/powerpoint/2010/main" val="17726176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1BC047-B2DF-E01D-D3FF-84C377CB3DB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E8A06202-389C-2F6D-44BC-C8D6BE07EEB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47A7987A-29FA-0264-F9C3-E8D6514186F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4471E2C-F355-B1D1-81F8-6AFF67D75C2C}"/>
              </a:ext>
            </a:extLst>
          </p:cNvPr>
          <p:cNvSpPr>
            <a:spLocks noGrp="1"/>
          </p:cNvSpPr>
          <p:nvPr>
            <p:ph type="dt" sz="half" idx="10"/>
          </p:nvPr>
        </p:nvSpPr>
        <p:spPr/>
        <p:txBody>
          <a:bodyPr/>
          <a:lstStyle/>
          <a:p>
            <a:fld id="{9ED3324E-17D8-4B9E-B754-106DC2D1AB86}" type="datetimeFigureOut">
              <a:rPr lang="en-GB" smtClean="0"/>
              <a:t>16/07/2026</a:t>
            </a:fld>
            <a:endParaRPr lang="en-GB"/>
          </a:p>
        </p:txBody>
      </p:sp>
      <p:sp>
        <p:nvSpPr>
          <p:cNvPr id="6" name="Footer Placeholder 5">
            <a:extLst>
              <a:ext uri="{FF2B5EF4-FFF2-40B4-BE49-F238E27FC236}">
                <a16:creationId xmlns:a16="http://schemas.microsoft.com/office/drawing/2014/main" id="{E36028CB-E459-C68D-5E0E-238C4C94DD30}"/>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431F5795-C94E-94E1-3C6A-BC76E68C247D}"/>
              </a:ext>
            </a:extLst>
          </p:cNvPr>
          <p:cNvSpPr>
            <a:spLocks noGrp="1"/>
          </p:cNvSpPr>
          <p:nvPr>
            <p:ph type="sldNum" sz="quarter" idx="12"/>
          </p:nvPr>
        </p:nvSpPr>
        <p:spPr/>
        <p:txBody>
          <a:bodyPr/>
          <a:lstStyle/>
          <a:p>
            <a:fld id="{90CDA5B2-DD63-41C2-8B43-C53D3B98CD04}" type="slidenum">
              <a:rPr lang="en-GB" smtClean="0"/>
              <a:t>‹#›</a:t>
            </a:fld>
            <a:endParaRPr lang="en-GB"/>
          </a:p>
        </p:txBody>
      </p:sp>
    </p:spTree>
    <p:extLst>
      <p:ext uri="{BB962C8B-B14F-4D97-AF65-F5344CB8AC3E}">
        <p14:creationId xmlns:p14="http://schemas.microsoft.com/office/powerpoint/2010/main" val="387013794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57EEEC-C6C8-0B5D-2F57-D6AB090E371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77FA2038-9415-A32E-BF4E-DB32F04F9EB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59841C33-FB10-1ED6-855E-D5DD867E735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495C85B-E2F5-50A8-EE87-A3007655B99A}"/>
              </a:ext>
            </a:extLst>
          </p:cNvPr>
          <p:cNvSpPr>
            <a:spLocks noGrp="1"/>
          </p:cNvSpPr>
          <p:nvPr>
            <p:ph type="dt" sz="half" idx="10"/>
          </p:nvPr>
        </p:nvSpPr>
        <p:spPr/>
        <p:txBody>
          <a:bodyPr/>
          <a:lstStyle/>
          <a:p>
            <a:fld id="{9ED3324E-17D8-4B9E-B754-106DC2D1AB86}" type="datetimeFigureOut">
              <a:rPr lang="en-GB" smtClean="0"/>
              <a:t>16/07/2026</a:t>
            </a:fld>
            <a:endParaRPr lang="en-GB"/>
          </a:p>
        </p:txBody>
      </p:sp>
      <p:sp>
        <p:nvSpPr>
          <p:cNvPr id="6" name="Footer Placeholder 5">
            <a:extLst>
              <a:ext uri="{FF2B5EF4-FFF2-40B4-BE49-F238E27FC236}">
                <a16:creationId xmlns:a16="http://schemas.microsoft.com/office/drawing/2014/main" id="{AA3291B3-1873-837A-CEFB-3DA890E25EA6}"/>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658DB81-6BDC-2C38-6555-B0CDA8131969}"/>
              </a:ext>
            </a:extLst>
          </p:cNvPr>
          <p:cNvSpPr>
            <a:spLocks noGrp="1"/>
          </p:cNvSpPr>
          <p:nvPr>
            <p:ph type="sldNum" sz="quarter" idx="12"/>
          </p:nvPr>
        </p:nvSpPr>
        <p:spPr/>
        <p:txBody>
          <a:bodyPr/>
          <a:lstStyle/>
          <a:p>
            <a:fld id="{90CDA5B2-DD63-41C2-8B43-C53D3B98CD04}" type="slidenum">
              <a:rPr lang="en-GB" smtClean="0"/>
              <a:t>‹#›</a:t>
            </a:fld>
            <a:endParaRPr lang="en-GB"/>
          </a:p>
        </p:txBody>
      </p:sp>
    </p:spTree>
    <p:extLst>
      <p:ext uri="{BB962C8B-B14F-4D97-AF65-F5344CB8AC3E}">
        <p14:creationId xmlns:p14="http://schemas.microsoft.com/office/powerpoint/2010/main" val="34369375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8ED240-BD89-B71A-9E8B-BEC782026DDB}"/>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EABA8F0C-2874-B5B3-7D15-35D5B3DF298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05B4408-A47A-AAF9-B876-82C94FB8E5A9}"/>
              </a:ext>
            </a:extLst>
          </p:cNvPr>
          <p:cNvSpPr>
            <a:spLocks noGrp="1"/>
          </p:cNvSpPr>
          <p:nvPr>
            <p:ph type="dt" sz="half" idx="10"/>
          </p:nvPr>
        </p:nvSpPr>
        <p:spPr/>
        <p:txBody>
          <a:bodyPr/>
          <a:lstStyle/>
          <a:p>
            <a:fld id="{9ED3324E-17D8-4B9E-B754-106DC2D1AB86}" type="datetimeFigureOut">
              <a:rPr lang="en-GB" smtClean="0"/>
              <a:t>16/07/2026</a:t>
            </a:fld>
            <a:endParaRPr lang="en-GB"/>
          </a:p>
        </p:txBody>
      </p:sp>
      <p:sp>
        <p:nvSpPr>
          <p:cNvPr id="5" name="Footer Placeholder 4">
            <a:extLst>
              <a:ext uri="{FF2B5EF4-FFF2-40B4-BE49-F238E27FC236}">
                <a16:creationId xmlns:a16="http://schemas.microsoft.com/office/drawing/2014/main" id="{AB55247D-3DA6-DE53-94F4-B317F81FF30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A915E43-2CAA-5098-7D99-816F5DE0125D}"/>
              </a:ext>
            </a:extLst>
          </p:cNvPr>
          <p:cNvSpPr>
            <a:spLocks noGrp="1"/>
          </p:cNvSpPr>
          <p:nvPr>
            <p:ph type="sldNum" sz="quarter" idx="12"/>
          </p:nvPr>
        </p:nvSpPr>
        <p:spPr/>
        <p:txBody>
          <a:bodyPr/>
          <a:lstStyle/>
          <a:p>
            <a:fld id="{90CDA5B2-DD63-41C2-8B43-C53D3B98CD04}" type="slidenum">
              <a:rPr lang="en-GB" smtClean="0"/>
              <a:t>‹#›</a:t>
            </a:fld>
            <a:endParaRPr lang="en-GB"/>
          </a:p>
        </p:txBody>
      </p:sp>
    </p:spTree>
    <p:extLst>
      <p:ext uri="{BB962C8B-B14F-4D97-AF65-F5344CB8AC3E}">
        <p14:creationId xmlns:p14="http://schemas.microsoft.com/office/powerpoint/2010/main" val="117329907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8D09ED1-EC0E-BE2A-172D-C946346B511A}"/>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75401463-F6C3-3F11-5838-01331CB4F60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78AC198-9704-E375-C8DA-1BED59ABA090}"/>
              </a:ext>
            </a:extLst>
          </p:cNvPr>
          <p:cNvSpPr>
            <a:spLocks noGrp="1"/>
          </p:cNvSpPr>
          <p:nvPr>
            <p:ph type="dt" sz="half" idx="10"/>
          </p:nvPr>
        </p:nvSpPr>
        <p:spPr/>
        <p:txBody>
          <a:bodyPr/>
          <a:lstStyle/>
          <a:p>
            <a:fld id="{9ED3324E-17D8-4B9E-B754-106DC2D1AB86}" type="datetimeFigureOut">
              <a:rPr lang="en-GB" smtClean="0"/>
              <a:t>16/07/2026</a:t>
            </a:fld>
            <a:endParaRPr lang="en-GB"/>
          </a:p>
        </p:txBody>
      </p:sp>
      <p:sp>
        <p:nvSpPr>
          <p:cNvPr id="5" name="Footer Placeholder 4">
            <a:extLst>
              <a:ext uri="{FF2B5EF4-FFF2-40B4-BE49-F238E27FC236}">
                <a16:creationId xmlns:a16="http://schemas.microsoft.com/office/drawing/2014/main" id="{E9DBD611-DC3B-E0BB-2B6E-62FC7B254D6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9F20F26-90C3-89F4-FF05-9AF71E71CC0E}"/>
              </a:ext>
            </a:extLst>
          </p:cNvPr>
          <p:cNvSpPr>
            <a:spLocks noGrp="1"/>
          </p:cNvSpPr>
          <p:nvPr>
            <p:ph type="sldNum" sz="quarter" idx="12"/>
          </p:nvPr>
        </p:nvSpPr>
        <p:spPr/>
        <p:txBody>
          <a:bodyPr/>
          <a:lstStyle/>
          <a:p>
            <a:fld id="{90CDA5B2-DD63-41C2-8B43-C53D3B98CD04}" type="slidenum">
              <a:rPr lang="en-GB" smtClean="0"/>
              <a:t>‹#›</a:t>
            </a:fld>
            <a:endParaRPr lang="en-GB"/>
          </a:p>
        </p:txBody>
      </p:sp>
    </p:spTree>
    <p:extLst>
      <p:ext uri="{BB962C8B-B14F-4D97-AF65-F5344CB8AC3E}">
        <p14:creationId xmlns:p14="http://schemas.microsoft.com/office/powerpoint/2010/main" val="14940454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ED3324E-17D8-4B9E-B754-106DC2D1AB86}" type="datetimeFigureOut">
              <a:rPr lang="en-GB" smtClean="0"/>
              <a:t>16/07/2026</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0CDA5B2-DD63-41C2-8B43-C53D3B98CD04}" type="slidenum">
              <a:rPr lang="en-GB" smtClean="0"/>
              <a:t>‹#›</a:t>
            </a:fld>
            <a:endParaRPr lang="en-GB"/>
          </a:p>
        </p:txBody>
      </p:sp>
    </p:spTree>
    <p:extLst>
      <p:ext uri="{BB962C8B-B14F-4D97-AF65-F5344CB8AC3E}">
        <p14:creationId xmlns:p14="http://schemas.microsoft.com/office/powerpoint/2010/main" val="2345204914"/>
      </p:ext>
    </p:extLst>
  </p:cSld>
  <p:clrMap bg1="lt1" tx1="dk1" bg2="lt2" tx2="dk2" accent1="accent1" accent2="accent2" accent3="accent3" accent4="accent4" accent5="accent5" accent6="accent6" hlink="hlink" folHlink="folHlink"/>
  <p:sldLayoutIdLst>
    <p:sldLayoutId id="2147483805" r:id="rId1"/>
    <p:sldLayoutId id="2147483806" r:id="rId2"/>
    <p:sldLayoutId id="2147483807" r:id="rId3"/>
    <p:sldLayoutId id="2147483808" r:id="rId4"/>
    <p:sldLayoutId id="2147483809" r:id="rId5"/>
    <p:sldLayoutId id="2147483810" r:id="rId6"/>
    <p:sldLayoutId id="2147483811" r:id="rId7"/>
    <p:sldLayoutId id="2147483812" r:id="rId8"/>
    <p:sldLayoutId id="2147483813" r:id="rId9"/>
    <p:sldLayoutId id="2147483814" r:id="rId10"/>
    <p:sldLayoutId id="214748381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CECBBE9-79C5-3501-B2E0-BB82884A7FF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3F3007E5-95C8-9CF2-A3DB-3388B09E48E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CD250B4-D474-B580-9495-498B2448CE9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ED3324E-17D8-4B9E-B754-106DC2D1AB86}" type="datetimeFigureOut">
              <a:rPr lang="en-GB" smtClean="0"/>
              <a:t>16/07/2026</a:t>
            </a:fld>
            <a:endParaRPr lang="en-GB"/>
          </a:p>
        </p:txBody>
      </p:sp>
      <p:sp>
        <p:nvSpPr>
          <p:cNvPr id="5" name="Footer Placeholder 4">
            <a:extLst>
              <a:ext uri="{FF2B5EF4-FFF2-40B4-BE49-F238E27FC236}">
                <a16:creationId xmlns:a16="http://schemas.microsoft.com/office/drawing/2014/main" id="{4441600A-587D-0A98-3AF0-B2C83BFE41C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76A361F4-93C4-8F13-25C1-0EE335963CC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0CDA5B2-DD63-41C2-8B43-C53D3B98CD04}" type="slidenum">
              <a:rPr lang="en-GB" smtClean="0"/>
              <a:t>‹#›</a:t>
            </a:fld>
            <a:endParaRPr lang="en-GB"/>
          </a:p>
        </p:txBody>
      </p:sp>
    </p:spTree>
    <p:extLst>
      <p:ext uri="{BB962C8B-B14F-4D97-AF65-F5344CB8AC3E}">
        <p14:creationId xmlns:p14="http://schemas.microsoft.com/office/powerpoint/2010/main" val="237687021"/>
      </p:ext>
    </p:extLst>
  </p:cSld>
  <p:clrMap bg1="lt1" tx1="dk1" bg2="lt2" tx2="dk2" accent1="accent1" accent2="accent2" accent3="accent3" accent4="accent4" accent5="accent5" accent6="accent6" hlink="hlink" folHlink="folHlink"/>
  <p:sldLayoutIdLst>
    <p:sldLayoutId id="2147483817" r:id="rId1"/>
    <p:sldLayoutId id="2147483818" r:id="rId2"/>
    <p:sldLayoutId id="2147483819" r:id="rId3"/>
    <p:sldLayoutId id="2147483820" r:id="rId4"/>
    <p:sldLayoutId id="2147483821" r:id="rId5"/>
    <p:sldLayoutId id="2147483822" r:id="rId6"/>
    <p:sldLayoutId id="2147483823" r:id="rId7"/>
    <p:sldLayoutId id="2147483824" r:id="rId8"/>
    <p:sldLayoutId id="2147483825" r:id="rId9"/>
    <p:sldLayoutId id="2147483826" r:id="rId10"/>
    <p:sldLayoutId id="214748382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9.png"/><Relationship Id="rId7" Type="http://schemas.openxmlformats.org/officeDocument/2006/relationships/diagramColors" Target="../diagrams/colors1.xml"/><Relationship Id="rId2" Type="http://schemas.openxmlformats.org/officeDocument/2006/relationships/notesSlide" Target="../notesSlides/notesSlide6.xml"/><Relationship Id="rId1" Type="http://schemas.openxmlformats.org/officeDocument/2006/relationships/slideLayout" Target="../slideLayouts/slideLayout13.xml"/><Relationship Id="rId6" Type="http://schemas.openxmlformats.org/officeDocument/2006/relationships/diagramQuickStyle" Target="../diagrams/quickStyle1.xml"/><Relationship Id="rId5" Type="http://schemas.openxmlformats.org/officeDocument/2006/relationships/diagramLayout" Target="../diagrams/layout1.xml"/><Relationship Id="rId10" Type="http://schemas.openxmlformats.org/officeDocument/2006/relationships/image" Target="../media/image11.png"/><Relationship Id="rId4" Type="http://schemas.openxmlformats.org/officeDocument/2006/relationships/diagramData" Target="../diagrams/data1.xml"/><Relationship Id="rId9"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chart" Target="../charts/char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15.png"/></Relationships>
</file>

<file path=ppt/slides/_rels/slide14.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7.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8E0D7923-24C0-E46A-985E-818665B72980}"/>
              </a:ext>
            </a:extLst>
          </p:cNvPr>
          <p:cNvSpPr txBox="1">
            <a:spLocks/>
          </p:cNvSpPr>
          <p:nvPr/>
        </p:nvSpPr>
        <p:spPr>
          <a:xfrm>
            <a:off x="3525508" y="977797"/>
            <a:ext cx="8218473" cy="153781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n-ZA" sz="3600" dirty="0">
                <a:latin typeface="Calibri" panose="020F0502020204030204" pitchFamily="34" charset="0"/>
                <a:ea typeface="Calibri" panose="020F0502020204030204" pitchFamily="34" charset="0"/>
                <a:cs typeface="Times New Roman" panose="02020603050405020304" pitchFamily="18" charset="0"/>
              </a:rPr>
              <a:t>Infectious-cause hospitalisation in a province-wide cohort of children with and without HIV exposure during the dolutegravir era in the Western Cape, South Africa</a:t>
            </a:r>
            <a:endParaRPr lang="en-GB" sz="3600" dirty="0"/>
          </a:p>
        </p:txBody>
      </p:sp>
      <p:sp>
        <p:nvSpPr>
          <p:cNvPr id="2" name="TextBox 1">
            <a:extLst>
              <a:ext uri="{FF2B5EF4-FFF2-40B4-BE49-F238E27FC236}">
                <a16:creationId xmlns:a16="http://schemas.microsoft.com/office/drawing/2014/main" id="{E50F20BB-1569-2323-3740-ECD4B79ABEB2}"/>
              </a:ext>
            </a:extLst>
          </p:cNvPr>
          <p:cNvSpPr txBox="1"/>
          <p:nvPr/>
        </p:nvSpPr>
        <p:spPr>
          <a:xfrm>
            <a:off x="4208147" y="3197485"/>
            <a:ext cx="7535834" cy="1200329"/>
          </a:xfrm>
          <a:prstGeom prst="rect">
            <a:avLst/>
          </a:prstGeom>
          <a:noFill/>
        </p:spPr>
        <p:txBody>
          <a:bodyPr wrap="square" rtlCol="0">
            <a:spAutoFit/>
          </a:bodyPr>
          <a:lstStyle/>
          <a:p>
            <a:pPr algn="r"/>
            <a:r>
              <a:rPr lang="en-GB" sz="2400" u="sng" dirty="0"/>
              <a:t>S. de Beer</a:t>
            </a:r>
            <a:r>
              <a:rPr lang="en-GB" sz="2400" dirty="0"/>
              <a:t>, F. </a:t>
            </a:r>
            <a:r>
              <a:rPr lang="en-GB" sz="2400" dirty="0" err="1"/>
              <a:t>Phelanyane</a:t>
            </a:r>
            <a:r>
              <a:rPr lang="en-GB" sz="2400" dirty="0"/>
              <a:t>, K. Anderson, M. Tomlinson, </a:t>
            </a:r>
          </a:p>
          <a:p>
            <a:pPr algn="r"/>
            <a:r>
              <a:rPr lang="en-GB" sz="2400" dirty="0"/>
              <a:t>A. Bovu, A. Boulle, J. Euvrard, J-P Hynek, P. Dane, H. Rabie, J. Nuttall, K. Powis, P. Williams, M-A. Davies, E. Kalk</a:t>
            </a:r>
          </a:p>
        </p:txBody>
      </p:sp>
      <p:pic>
        <p:nvPicPr>
          <p:cNvPr id="9" name="Picture 8">
            <a:extLst>
              <a:ext uri="{FF2B5EF4-FFF2-40B4-BE49-F238E27FC236}">
                <a16:creationId xmlns:a16="http://schemas.microsoft.com/office/drawing/2014/main" id="{46DFA40E-A4F7-B684-6021-70A229E5038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40817" y="5162161"/>
            <a:ext cx="3562772" cy="1183552"/>
          </a:xfrm>
          <a:prstGeom prst="rect">
            <a:avLst/>
          </a:prstGeom>
        </p:spPr>
      </p:pic>
      <p:pic>
        <p:nvPicPr>
          <p:cNvPr id="11" name="Picture 10">
            <a:extLst>
              <a:ext uri="{FF2B5EF4-FFF2-40B4-BE49-F238E27FC236}">
                <a16:creationId xmlns:a16="http://schemas.microsoft.com/office/drawing/2014/main" id="{3EBAA417-1521-E39C-207D-2AD4C2FABAF0}"/>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888257" y="4913708"/>
            <a:ext cx="3471383" cy="1396458"/>
          </a:xfrm>
          <a:prstGeom prst="rect">
            <a:avLst/>
          </a:prstGeom>
        </p:spPr>
      </p:pic>
      <p:pic>
        <p:nvPicPr>
          <p:cNvPr id="3" name="Picture 2">
            <a:extLst>
              <a:ext uri="{FF2B5EF4-FFF2-40B4-BE49-F238E27FC236}">
                <a16:creationId xmlns:a16="http://schemas.microsoft.com/office/drawing/2014/main" id="{6C88E572-52E8-CD35-93C5-5290BFB5D903}"/>
              </a:ext>
            </a:extLst>
          </p:cNvPr>
          <p:cNvPicPr>
            <a:picLocks noChangeAspect="1"/>
          </p:cNvPicPr>
          <p:nvPr/>
        </p:nvPicPr>
        <p:blipFill>
          <a:blip r:embed="rId5"/>
          <a:stretch>
            <a:fillRect/>
          </a:stretch>
        </p:blipFill>
        <p:spPr>
          <a:xfrm>
            <a:off x="0" y="0"/>
            <a:ext cx="4059534" cy="3696086"/>
          </a:xfrm>
          <a:prstGeom prst="rect">
            <a:avLst/>
          </a:prstGeom>
        </p:spPr>
      </p:pic>
      <p:pic>
        <p:nvPicPr>
          <p:cNvPr id="6" name="Picture 5">
            <a:extLst>
              <a:ext uri="{FF2B5EF4-FFF2-40B4-BE49-F238E27FC236}">
                <a16:creationId xmlns:a16="http://schemas.microsoft.com/office/drawing/2014/main" id="{C810C7DE-5BB2-B329-1900-53ACE95367B8}"/>
              </a:ext>
            </a:extLst>
          </p:cNvPr>
          <p:cNvPicPr>
            <a:picLocks noChangeAspect="1"/>
          </p:cNvPicPr>
          <p:nvPr/>
        </p:nvPicPr>
        <p:blipFill>
          <a:blip r:embed="rId6"/>
          <a:srcRect/>
          <a:stretch/>
        </p:blipFill>
        <p:spPr>
          <a:xfrm>
            <a:off x="127306" y="4037048"/>
            <a:ext cx="3585484" cy="2308665"/>
          </a:xfrm>
          <a:prstGeom prst="rect">
            <a:avLst/>
          </a:prstGeom>
        </p:spPr>
      </p:pic>
      <p:sp>
        <p:nvSpPr>
          <p:cNvPr id="10" name="TextBox 9">
            <a:extLst>
              <a:ext uri="{FF2B5EF4-FFF2-40B4-BE49-F238E27FC236}">
                <a16:creationId xmlns:a16="http://schemas.microsoft.com/office/drawing/2014/main" id="{3B9B985A-AA96-79DF-10E6-62DC2D52531D}"/>
              </a:ext>
            </a:extLst>
          </p:cNvPr>
          <p:cNvSpPr txBox="1"/>
          <p:nvPr/>
        </p:nvSpPr>
        <p:spPr>
          <a:xfrm>
            <a:off x="442913"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26–31 July  •  Rio de Janeiro, Brazil</a:t>
            </a:r>
          </a:p>
        </p:txBody>
      </p:sp>
    </p:spTree>
    <p:extLst>
      <p:ext uri="{BB962C8B-B14F-4D97-AF65-F5344CB8AC3E}">
        <p14:creationId xmlns:p14="http://schemas.microsoft.com/office/powerpoint/2010/main" val="25002222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50751E4-3C0A-BB4B-346B-A141572FB0FA}"/>
            </a:ext>
          </a:extLst>
        </p:cNvPr>
        <p:cNvGrpSpPr/>
        <p:nvPr/>
      </p:nvGrpSpPr>
      <p:grpSpPr>
        <a:xfrm>
          <a:off x="0" y="0"/>
          <a:ext cx="0" cy="0"/>
          <a:chOff x="0" y="0"/>
          <a:chExt cx="0" cy="0"/>
        </a:xfrm>
      </p:grpSpPr>
      <p:sp>
        <p:nvSpPr>
          <p:cNvPr id="13" name="Rectangle 12">
            <a:extLst>
              <a:ext uri="{FF2B5EF4-FFF2-40B4-BE49-F238E27FC236}">
                <a16:creationId xmlns:a16="http://schemas.microsoft.com/office/drawing/2014/main" id="{429D6C59-DFCA-18B4-7EE3-89C6A59007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5" name="Group 14">
            <a:extLst>
              <a:ext uri="{FF2B5EF4-FFF2-40B4-BE49-F238E27FC236}">
                <a16:creationId xmlns:a16="http://schemas.microsoft.com/office/drawing/2014/main" id="{5A1F6FF9-962A-8A30-16B1-63C327F6F28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219290" y="1"/>
            <a:ext cx="972709" cy="1935307"/>
            <a:chOff x="10918968" y="713127"/>
            <a:chExt cx="1273032" cy="2532832"/>
          </a:xfrm>
        </p:grpSpPr>
        <p:sp>
          <p:nvSpPr>
            <p:cNvPr id="16" name="Rectangle 15">
              <a:extLst>
                <a:ext uri="{FF2B5EF4-FFF2-40B4-BE49-F238E27FC236}">
                  <a16:creationId xmlns:a16="http://schemas.microsoft.com/office/drawing/2014/main" id="{DD684957-ED66-BD50-99B8-A16A7A899C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Isosceles Triangle 16">
              <a:extLst>
                <a:ext uri="{FF2B5EF4-FFF2-40B4-BE49-F238E27FC236}">
                  <a16:creationId xmlns:a16="http://schemas.microsoft.com/office/drawing/2014/main" id="{9AA53B27-958A-A3A5-1C9B-56357D0B2D0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9" name="Group 18">
            <a:extLst>
              <a:ext uri="{FF2B5EF4-FFF2-40B4-BE49-F238E27FC236}">
                <a16:creationId xmlns:a16="http://schemas.microsoft.com/office/drawing/2014/main" id="{09972D0C-2014-5FFE-0D8E-4C3A49C117C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4601497"/>
            <a:ext cx="1014060" cy="2017580"/>
            <a:chOff x="0" y="4601497"/>
            <a:chExt cx="1014060" cy="2017580"/>
          </a:xfrm>
        </p:grpSpPr>
        <p:sp>
          <p:nvSpPr>
            <p:cNvPr id="20" name="Isosceles Triangle 19">
              <a:extLst>
                <a:ext uri="{FF2B5EF4-FFF2-40B4-BE49-F238E27FC236}">
                  <a16:creationId xmlns:a16="http://schemas.microsoft.com/office/drawing/2014/main" id="{CB3ADE3B-5B91-8955-367B-BC04CB1A910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411CB425-F3C9-8FBB-FBFE-C0AE12028E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Title 1">
            <a:extLst>
              <a:ext uri="{FF2B5EF4-FFF2-40B4-BE49-F238E27FC236}">
                <a16:creationId xmlns:a16="http://schemas.microsoft.com/office/drawing/2014/main" id="{2A6EAD82-BCAA-559A-291E-8D0CC4F75BE3}"/>
              </a:ext>
            </a:extLst>
          </p:cNvPr>
          <p:cNvSpPr>
            <a:spLocks noGrp="1"/>
          </p:cNvSpPr>
          <p:nvPr>
            <p:ph type="title"/>
          </p:nvPr>
        </p:nvSpPr>
        <p:spPr>
          <a:xfrm>
            <a:off x="1912654" y="363846"/>
            <a:ext cx="8942476" cy="904875"/>
          </a:xfrm>
        </p:spPr>
        <p:txBody>
          <a:bodyPr/>
          <a:lstStyle/>
          <a:p>
            <a:r>
              <a:rPr lang="en-GB" dirty="0"/>
              <a:t>Conflict of interest </a:t>
            </a:r>
          </a:p>
        </p:txBody>
      </p:sp>
      <p:cxnSp>
        <p:nvCxnSpPr>
          <p:cNvPr id="2" name="Straight Connector 1">
            <a:extLst>
              <a:ext uri="{FF2B5EF4-FFF2-40B4-BE49-F238E27FC236}">
                <a16:creationId xmlns:a16="http://schemas.microsoft.com/office/drawing/2014/main" id="{F6EE71B1-65F3-2C3A-26CA-F557456FEF37}"/>
              </a:ext>
            </a:extLst>
          </p:cNvPr>
          <p:cNvCxnSpPr>
            <a:cxnSpLocks/>
          </p:cNvCxnSpPr>
          <p:nvPr/>
        </p:nvCxnSpPr>
        <p:spPr>
          <a:xfrm>
            <a:off x="1883884" y="1270000"/>
            <a:ext cx="9000016"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4" name="Content Placeholder 3">
            <a:extLst>
              <a:ext uri="{FF2B5EF4-FFF2-40B4-BE49-F238E27FC236}">
                <a16:creationId xmlns:a16="http://schemas.microsoft.com/office/drawing/2014/main" id="{389BC706-8EAF-3FD8-A8AA-66EEACBAEB88}"/>
              </a:ext>
            </a:extLst>
          </p:cNvPr>
          <p:cNvSpPr>
            <a:spLocks noGrp="1"/>
          </p:cNvSpPr>
          <p:nvPr>
            <p:ph idx="1"/>
          </p:nvPr>
        </p:nvSpPr>
        <p:spPr>
          <a:xfrm>
            <a:off x="391886" y="2172316"/>
            <a:ext cx="11408228" cy="1053457"/>
          </a:xfrm>
        </p:spPr>
        <p:txBody>
          <a:bodyPr/>
          <a:lstStyle/>
          <a:p>
            <a:pPr marL="0" indent="0">
              <a:buNone/>
            </a:pPr>
            <a:r>
              <a:rPr lang="en-ZA" dirty="0"/>
              <a:t>K.A and M.A.D receive funding from ViiV Healthcare for an unrelated project.</a:t>
            </a:r>
          </a:p>
        </p:txBody>
      </p:sp>
      <p:pic>
        <p:nvPicPr>
          <p:cNvPr id="7" name="Picture 6">
            <a:extLst>
              <a:ext uri="{FF2B5EF4-FFF2-40B4-BE49-F238E27FC236}">
                <a16:creationId xmlns:a16="http://schemas.microsoft.com/office/drawing/2014/main" id="{A6A83246-3140-C17E-991E-831E4E454E13}"/>
              </a:ext>
            </a:extLst>
          </p:cNvPr>
          <p:cNvPicPr>
            <a:picLocks noChangeAspect="1"/>
          </p:cNvPicPr>
          <p:nvPr/>
        </p:nvPicPr>
        <p:blipFill>
          <a:blip r:embed="rId3"/>
          <a:srcRect/>
          <a:stretch/>
        </p:blipFill>
        <p:spPr>
          <a:xfrm>
            <a:off x="199575" y="91583"/>
            <a:ext cx="1801906" cy="1160233"/>
          </a:xfrm>
          <a:prstGeom prst="rect">
            <a:avLst/>
          </a:prstGeom>
        </p:spPr>
      </p:pic>
    </p:spTree>
    <p:extLst>
      <p:ext uri="{BB962C8B-B14F-4D97-AF65-F5344CB8AC3E}">
        <p14:creationId xmlns:p14="http://schemas.microsoft.com/office/powerpoint/2010/main" val="39324036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F742A72-509C-F737-38A5-30B2E739EDC9}"/>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D06E87E3-83A1-1A65-D418-2A49E2B325CA}"/>
              </a:ext>
            </a:extLst>
          </p:cNvPr>
          <p:cNvPicPr>
            <a:picLocks noChangeAspect="1"/>
          </p:cNvPicPr>
          <p:nvPr/>
        </p:nvPicPr>
        <p:blipFill>
          <a:blip r:embed="rId3"/>
          <a:srcRect t="15233"/>
          <a:stretch>
            <a:fillRect/>
          </a:stretch>
        </p:blipFill>
        <p:spPr>
          <a:xfrm>
            <a:off x="177735" y="1082661"/>
            <a:ext cx="5963985" cy="1061653"/>
          </a:xfrm>
          <a:prstGeom prst="rect">
            <a:avLst/>
          </a:prstGeom>
        </p:spPr>
      </p:pic>
      <p:pic>
        <p:nvPicPr>
          <p:cNvPr id="6" name="Picture 5">
            <a:extLst>
              <a:ext uri="{FF2B5EF4-FFF2-40B4-BE49-F238E27FC236}">
                <a16:creationId xmlns:a16="http://schemas.microsoft.com/office/drawing/2014/main" id="{7961AA97-D646-3E91-B971-6A224C2C88A7}"/>
              </a:ext>
            </a:extLst>
          </p:cNvPr>
          <p:cNvPicPr>
            <a:picLocks noChangeAspect="1"/>
          </p:cNvPicPr>
          <p:nvPr/>
        </p:nvPicPr>
        <p:blipFill>
          <a:blip r:embed="rId4"/>
          <a:stretch>
            <a:fillRect/>
          </a:stretch>
        </p:blipFill>
        <p:spPr>
          <a:xfrm>
            <a:off x="138302" y="4397339"/>
            <a:ext cx="5745663" cy="1163497"/>
          </a:xfrm>
          <a:prstGeom prst="rect">
            <a:avLst/>
          </a:prstGeom>
        </p:spPr>
      </p:pic>
      <p:sp>
        <p:nvSpPr>
          <p:cNvPr id="26" name="Rectangle 25">
            <a:extLst>
              <a:ext uri="{FF2B5EF4-FFF2-40B4-BE49-F238E27FC236}">
                <a16:creationId xmlns:a16="http://schemas.microsoft.com/office/drawing/2014/main" id="{799448F2-0E5B-42DA-B2D1-11A14E947B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50280" y="0"/>
            <a:ext cx="91440" cy="6858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4E8A7552-20E1-4F34-ADAB-C1DB6634D4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383280"/>
            <a:ext cx="6126480" cy="9144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C0C0E32D-E586-51EB-0C92-C2836A291A70}"/>
              </a:ext>
            </a:extLst>
          </p:cNvPr>
          <p:cNvPicPr>
            <a:picLocks noChangeAspect="1"/>
          </p:cNvPicPr>
          <p:nvPr/>
        </p:nvPicPr>
        <p:blipFill>
          <a:blip r:embed="rId5"/>
          <a:srcRect t="8122"/>
          <a:stretch>
            <a:fillRect/>
          </a:stretch>
        </p:blipFill>
        <p:spPr>
          <a:xfrm>
            <a:off x="6201405" y="2144314"/>
            <a:ext cx="5812860" cy="2056185"/>
          </a:xfrm>
          <a:prstGeom prst="rect">
            <a:avLst/>
          </a:prstGeom>
        </p:spPr>
      </p:pic>
      <p:sp>
        <p:nvSpPr>
          <p:cNvPr id="3" name="TextBox 2">
            <a:extLst>
              <a:ext uri="{FF2B5EF4-FFF2-40B4-BE49-F238E27FC236}">
                <a16:creationId xmlns:a16="http://schemas.microsoft.com/office/drawing/2014/main" id="{40385898-6730-A4EA-BA54-EC83D2CB8A69}"/>
              </a:ext>
            </a:extLst>
          </p:cNvPr>
          <p:cNvSpPr txBox="1"/>
          <p:nvPr/>
        </p:nvSpPr>
        <p:spPr>
          <a:xfrm>
            <a:off x="1525523" y="2526075"/>
            <a:ext cx="2345804" cy="646331"/>
          </a:xfrm>
          <a:prstGeom prst="rect">
            <a:avLst/>
          </a:prstGeom>
          <a:solidFill>
            <a:schemeClr val="accent2">
              <a:lumMod val="60000"/>
              <a:lumOff val="40000"/>
            </a:schemeClr>
          </a:solidFill>
          <a:ln>
            <a:noFill/>
          </a:ln>
        </p:spPr>
        <p:txBody>
          <a:bodyPr wrap="square" rtlCol="0">
            <a:spAutoFit/>
          </a:bodyPr>
          <a:lstStyle/>
          <a:p>
            <a:pPr marL="285750" indent="-285750">
              <a:buFont typeface="Arial" panose="020B0604020202020204" pitchFamily="34" charset="0"/>
              <a:buChar char="•"/>
            </a:pPr>
            <a:r>
              <a:rPr lang="en-ZA" dirty="0"/>
              <a:t>Years: 2012 – 2015</a:t>
            </a:r>
          </a:p>
          <a:p>
            <a:pPr marL="285750" indent="-285750">
              <a:buFont typeface="Arial" panose="020B0604020202020204" pitchFamily="34" charset="0"/>
              <a:buChar char="•"/>
            </a:pPr>
            <a:r>
              <a:rPr lang="en-ZA" dirty="0"/>
              <a:t>N = 1,136</a:t>
            </a:r>
          </a:p>
        </p:txBody>
      </p:sp>
      <p:sp>
        <p:nvSpPr>
          <p:cNvPr id="7" name="TextBox 6">
            <a:extLst>
              <a:ext uri="{FF2B5EF4-FFF2-40B4-BE49-F238E27FC236}">
                <a16:creationId xmlns:a16="http://schemas.microsoft.com/office/drawing/2014/main" id="{D0766E0D-5012-6669-02D5-1E27D100497B}"/>
              </a:ext>
            </a:extLst>
          </p:cNvPr>
          <p:cNvSpPr txBox="1"/>
          <p:nvPr/>
        </p:nvSpPr>
        <p:spPr>
          <a:xfrm>
            <a:off x="1525523" y="6038620"/>
            <a:ext cx="2345804" cy="646331"/>
          </a:xfrm>
          <a:prstGeom prst="rect">
            <a:avLst/>
          </a:prstGeom>
          <a:solidFill>
            <a:schemeClr val="accent2">
              <a:lumMod val="60000"/>
              <a:lumOff val="40000"/>
            </a:schemeClr>
          </a:solidFill>
          <a:ln>
            <a:noFill/>
          </a:ln>
        </p:spPr>
        <p:txBody>
          <a:bodyPr wrap="square" rtlCol="0">
            <a:spAutoFit/>
          </a:bodyPr>
          <a:lstStyle/>
          <a:p>
            <a:pPr marL="285750" indent="-285750">
              <a:buFont typeface="Arial" panose="020B0604020202020204" pitchFamily="34" charset="0"/>
              <a:buChar char="•"/>
            </a:pPr>
            <a:r>
              <a:rPr lang="en-ZA" dirty="0"/>
              <a:t>Years: 2013 – 2015</a:t>
            </a:r>
          </a:p>
          <a:p>
            <a:pPr marL="285750" indent="-285750">
              <a:buFont typeface="Arial" panose="020B0604020202020204" pitchFamily="34" charset="0"/>
              <a:buChar char="•"/>
            </a:pPr>
            <a:r>
              <a:rPr lang="en-ZA" dirty="0"/>
              <a:t>N = 869</a:t>
            </a:r>
          </a:p>
        </p:txBody>
      </p:sp>
      <p:sp>
        <p:nvSpPr>
          <p:cNvPr id="9" name="TextBox 8">
            <a:extLst>
              <a:ext uri="{FF2B5EF4-FFF2-40B4-BE49-F238E27FC236}">
                <a16:creationId xmlns:a16="http://schemas.microsoft.com/office/drawing/2014/main" id="{96935E57-FB06-DF16-AA98-6B8DF2396EFE}"/>
              </a:ext>
            </a:extLst>
          </p:cNvPr>
          <p:cNvSpPr txBox="1"/>
          <p:nvPr/>
        </p:nvSpPr>
        <p:spPr>
          <a:xfrm>
            <a:off x="6890016" y="4571541"/>
            <a:ext cx="2345804" cy="646331"/>
          </a:xfrm>
          <a:prstGeom prst="rect">
            <a:avLst/>
          </a:prstGeom>
          <a:solidFill>
            <a:schemeClr val="accent2">
              <a:lumMod val="60000"/>
              <a:lumOff val="40000"/>
            </a:schemeClr>
          </a:solidFill>
          <a:ln>
            <a:noFill/>
          </a:ln>
        </p:spPr>
        <p:txBody>
          <a:bodyPr wrap="square" rtlCol="0">
            <a:spAutoFit/>
          </a:bodyPr>
          <a:lstStyle/>
          <a:p>
            <a:pPr marL="285750" indent="-285750">
              <a:buFont typeface="Arial" panose="020B0604020202020204" pitchFamily="34" charset="0"/>
              <a:buChar char="•"/>
            </a:pPr>
            <a:r>
              <a:rPr lang="en-ZA" dirty="0"/>
              <a:t>Years: 2017 – 2018</a:t>
            </a:r>
          </a:p>
          <a:p>
            <a:pPr marL="285750" indent="-285750">
              <a:buFont typeface="Arial" panose="020B0604020202020204" pitchFamily="34" charset="0"/>
              <a:buChar char="•"/>
            </a:pPr>
            <a:r>
              <a:rPr lang="en-ZA" dirty="0"/>
              <a:t>N = 913</a:t>
            </a:r>
          </a:p>
        </p:txBody>
      </p:sp>
    </p:spTree>
    <p:extLst>
      <p:ext uri="{BB962C8B-B14F-4D97-AF65-F5344CB8AC3E}">
        <p14:creationId xmlns:p14="http://schemas.microsoft.com/office/powerpoint/2010/main" val="21590584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D381D14-5290-7FDB-7A11-04036844B961}"/>
            </a:ext>
          </a:extLst>
        </p:cNvPr>
        <p:cNvGrpSpPr/>
        <p:nvPr/>
      </p:nvGrpSpPr>
      <p:grpSpPr>
        <a:xfrm>
          <a:off x="0" y="0"/>
          <a:ext cx="0" cy="0"/>
          <a:chOff x="0" y="0"/>
          <a:chExt cx="0" cy="0"/>
        </a:xfrm>
      </p:grpSpPr>
      <p:sp>
        <p:nvSpPr>
          <p:cNvPr id="26" name="Rectangle 25">
            <a:extLst>
              <a:ext uri="{FF2B5EF4-FFF2-40B4-BE49-F238E27FC236}">
                <a16:creationId xmlns:a16="http://schemas.microsoft.com/office/drawing/2014/main" id="{86FF76B9-219D-4469-AF87-0236D29032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8" name="Group 27">
            <a:extLst>
              <a:ext uri="{FF2B5EF4-FFF2-40B4-BE49-F238E27FC236}">
                <a16:creationId xmlns:a16="http://schemas.microsoft.com/office/drawing/2014/main" id="{DB88BD78-87E1-424D-B479-C37D8E41B12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10964637" y="2358"/>
            <a:ext cx="1876653" cy="1766008"/>
            <a:chOff x="-648769" y="2358"/>
            <a:chExt cx="1876653" cy="1766008"/>
          </a:xfrm>
        </p:grpSpPr>
        <p:sp>
          <p:nvSpPr>
            <p:cNvPr id="29" name="Freeform: Shape 28">
              <a:extLst>
                <a:ext uri="{FF2B5EF4-FFF2-40B4-BE49-F238E27FC236}">
                  <a16:creationId xmlns:a16="http://schemas.microsoft.com/office/drawing/2014/main" id="{C05EB894-9410-4B20-95E4-7A25101AB89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a:off x="-415188" y="-231223"/>
              <a:ext cx="1409491" cy="1876653"/>
            </a:xfrm>
            <a:custGeom>
              <a:avLst/>
              <a:gdLst>
                <a:gd name="connsiteX0" fmla="*/ 0 w 1409491"/>
                <a:gd name="connsiteY0" fmla="*/ 643075 h 1876653"/>
                <a:gd name="connsiteX1" fmla="*/ 643075 w 1409491"/>
                <a:gd name="connsiteY1" fmla="*/ 0 h 1876653"/>
                <a:gd name="connsiteX2" fmla="*/ 1409491 w 1409491"/>
                <a:gd name="connsiteY2" fmla="*/ 0 h 1876653"/>
                <a:gd name="connsiteX3" fmla="*/ 1409491 w 1409491"/>
                <a:gd name="connsiteY3" fmla="*/ 1876653 h 1876653"/>
                <a:gd name="connsiteX4" fmla="*/ 1233578 w 1409491"/>
                <a:gd name="connsiteY4" fmla="*/ 1876653 h 18766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491" h="1876653">
                  <a:moveTo>
                    <a:pt x="0" y="643075"/>
                  </a:moveTo>
                  <a:lnTo>
                    <a:pt x="643075" y="0"/>
                  </a:lnTo>
                  <a:lnTo>
                    <a:pt x="1409491" y="0"/>
                  </a:lnTo>
                  <a:lnTo>
                    <a:pt x="1409491" y="1876653"/>
                  </a:lnTo>
                  <a:lnTo>
                    <a:pt x="1233578" y="1876653"/>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166E38B6-B050-4340-8E8F-3A971DADC0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a:off x="301285" y="128278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2" name="Rectangle 31">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2737196" y="6033666"/>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Isosceles Triangle 33">
            <a:extLst>
              <a:ext uri="{FF2B5EF4-FFF2-40B4-BE49-F238E27FC236}">
                <a16:creationId xmlns:a16="http://schemas.microsoft.com/office/drawing/2014/main" id="{633C5E46-DAC5-4661-9C87-22B08E2A51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343436" y="5721108"/>
            <a:ext cx="2261965" cy="1136891"/>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8BA80B01-3596-1F86-0458-7B7FDBEBE7E5}"/>
              </a:ext>
            </a:extLst>
          </p:cNvPr>
          <p:cNvPicPr>
            <a:picLocks noChangeAspect="1"/>
          </p:cNvPicPr>
          <p:nvPr/>
        </p:nvPicPr>
        <p:blipFill>
          <a:blip r:embed="rId3"/>
          <a:stretch>
            <a:fillRect/>
          </a:stretch>
        </p:blipFill>
        <p:spPr>
          <a:xfrm>
            <a:off x="643467" y="1251817"/>
            <a:ext cx="10905066" cy="3598670"/>
          </a:xfrm>
          <a:prstGeom prst="rect">
            <a:avLst/>
          </a:prstGeom>
          <a:ln>
            <a:noFill/>
          </a:ln>
        </p:spPr>
      </p:pic>
      <p:sp>
        <p:nvSpPr>
          <p:cNvPr id="23" name="TextBox 22">
            <a:extLst>
              <a:ext uri="{FF2B5EF4-FFF2-40B4-BE49-F238E27FC236}">
                <a16:creationId xmlns:a16="http://schemas.microsoft.com/office/drawing/2014/main" id="{856A3032-ADC4-EFD2-EED1-5277D247ECD4}"/>
              </a:ext>
            </a:extLst>
          </p:cNvPr>
          <p:cNvSpPr txBox="1"/>
          <p:nvPr/>
        </p:nvSpPr>
        <p:spPr>
          <a:xfrm>
            <a:off x="4643298" y="5305609"/>
            <a:ext cx="4192230" cy="1200329"/>
          </a:xfrm>
          <a:prstGeom prst="rect">
            <a:avLst/>
          </a:prstGeom>
          <a:solidFill>
            <a:schemeClr val="accent2">
              <a:lumMod val="60000"/>
              <a:lumOff val="40000"/>
            </a:schemeClr>
          </a:solidFill>
          <a:ln>
            <a:noFill/>
          </a:ln>
        </p:spPr>
        <p:txBody>
          <a:bodyPr wrap="square" rtlCol="0">
            <a:spAutoFit/>
          </a:bodyPr>
          <a:lstStyle/>
          <a:p>
            <a:pPr marL="285750" indent="-285750">
              <a:buFont typeface="Arial" panose="020B0604020202020204" pitchFamily="34" charset="0"/>
              <a:buChar char="•"/>
            </a:pPr>
            <a:r>
              <a:rPr lang="en-ZA" sz="2400" dirty="0"/>
              <a:t>Years: 2013 – 2018</a:t>
            </a:r>
          </a:p>
          <a:p>
            <a:pPr marL="285750" indent="-285750">
              <a:buFont typeface="Arial" panose="020B0604020202020204" pitchFamily="34" charset="0"/>
              <a:buChar char="•"/>
            </a:pPr>
            <a:r>
              <a:rPr lang="en-ZA" sz="2400" dirty="0"/>
              <a:t>Pre dolutegravir (DTG) rollout</a:t>
            </a:r>
          </a:p>
          <a:p>
            <a:pPr marL="285750" indent="-285750">
              <a:buFont typeface="Arial" panose="020B0604020202020204" pitchFamily="34" charset="0"/>
              <a:buChar char="•"/>
            </a:pPr>
            <a:r>
              <a:rPr lang="en-ZA" sz="2400" dirty="0"/>
              <a:t>N = 394,334</a:t>
            </a:r>
          </a:p>
        </p:txBody>
      </p:sp>
      <p:pic>
        <p:nvPicPr>
          <p:cNvPr id="3" name="Picture 2">
            <a:extLst>
              <a:ext uri="{FF2B5EF4-FFF2-40B4-BE49-F238E27FC236}">
                <a16:creationId xmlns:a16="http://schemas.microsoft.com/office/drawing/2014/main" id="{8FECB038-0319-18BA-B7DD-87BA9C16C1DA}"/>
              </a:ext>
            </a:extLst>
          </p:cNvPr>
          <p:cNvPicPr>
            <a:picLocks noChangeAspect="1"/>
          </p:cNvPicPr>
          <p:nvPr/>
        </p:nvPicPr>
        <p:blipFill>
          <a:blip r:embed="rId4"/>
          <a:srcRect/>
          <a:stretch/>
        </p:blipFill>
        <p:spPr>
          <a:xfrm>
            <a:off x="199575" y="91583"/>
            <a:ext cx="1801906" cy="1160233"/>
          </a:xfrm>
          <a:prstGeom prst="rect">
            <a:avLst/>
          </a:prstGeom>
        </p:spPr>
      </p:pic>
    </p:spTree>
    <p:extLst>
      <p:ext uri="{BB962C8B-B14F-4D97-AF65-F5344CB8AC3E}">
        <p14:creationId xmlns:p14="http://schemas.microsoft.com/office/powerpoint/2010/main" val="2449253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7F4051D-ADFE-AC09-AFBE-5F5D6A54D236}"/>
            </a:ext>
          </a:extLst>
        </p:cNvPr>
        <p:cNvGrpSpPr/>
        <p:nvPr/>
      </p:nvGrpSpPr>
      <p:grpSpPr>
        <a:xfrm>
          <a:off x="0" y="0"/>
          <a:ext cx="0" cy="0"/>
          <a:chOff x="0" y="0"/>
          <a:chExt cx="0" cy="0"/>
        </a:xfrm>
      </p:grpSpPr>
      <p:sp>
        <p:nvSpPr>
          <p:cNvPr id="13" name="Rectangle 12">
            <a:extLst>
              <a:ext uri="{FF2B5EF4-FFF2-40B4-BE49-F238E27FC236}">
                <a16:creationId xmlns:a16="http://schemas.microsoft.com/office/drawing/2014/main" id="{553807BD-4873-3AEF-DA7E-62FDAE7A38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5" name="Group 14">
            <a:extLst>
              <a:ext uri="{FF2B5EF4-FFF2-40B4-BE49-F238E27FC236}">
                <a16:creationId xmlns:a16="http://schemas.microsoft.com/office/drawing/2014/main" id="{19661C2E-F7CC-EDE3-EAF5-2BA5D77FB66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219290" y="1"/>
            <a:ext cx="972709" cy="1935307"/>
            <a:chOff x="10918968" y="713127"/>
            <a:chExt cx="1273032" cy="2532832"/>
          </a:xfrm>
        </p:grpSpPr>
        <p:sp>
          <p:nvSpPr>
            <p:cNvPr id="16" name="Rectangle 15">
              <a:extLst>
                <a:ext uri="{FF2B5EF4-FFF2-40B4-BE49-F238E27FC236}">
                  <a16:creationId xmlns:a16="http://schemas.microsoft.com/office/drawing/2014/main" id="{85DCA551-40BF-4AAB-DE4C-3460A86FE53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Isosceles Triangle 16">
              <a:extLst>
                <a:ext uri="{FF2B5EF4-FFF2-40B4-BE49-F238E27FC236}">
                  <a16:creationId xmlns:a16="http://schemas.microsoft.com/office/drawing/2014/main" id="{2E5B3D6D-D197-E982-3345-2799CFD3E5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9" name="Group 18">
            <a:extLst>
              <a:ext uri="{FF2B5EF4-FFF2-40B4-BE49-F238E27FC236}">
                <a16:creationId xmlns:a16="http://schemas.microsoft.com/office/drawing/2014/main" id="{FB21A040-8D09-42F5-9487-2D66C7E3A12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4601497"/>
            <a:ext cx="1014060" cy="2017580"/>
            <a:chOff x="0" y="4601497"/>
            <a:chExt cx="1014060" cy="2017580"/>
          </a:xfrm>
        </p:grpSpPr>
        <p:sp>
          <p:nvSpPr>
            <p:cNvPr id="20" name="Isosceles Triangle 19">
              <a:extLst>
                <a:ext uri="{FF2B5EF4-FFF2-40B4-BE49-F238E27FC236}">
                  <a16:creationId xmlns:a16="http://schemas.microsoft.com/office/drawing/2014/main" id="{E3ABAD9C-C01D-5EC0-604D-E028789211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744D0E53-DBA3-98C0-26C2-4D07F8285B1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Title 1">
            <a:extLst>
              <a:ext uri="{FF2B5EF4-FFF2-40B4-BE49-F238E27FC236}">
                <a16:creationId xmlns:a16="http://schemas.microsoft.com/office/drawing/2014/main" id="{2580F673-D847-7CD0-11BB-D05589C9444E}"/>
              </a:ext>
            </a:extLst>
          </p:cNvPr>
          <p:cNvSpPr>
            <a:spLocks noGrp="1"/>
          </p:cNvSpPr>
          <p:nvPr>
            <p:ph type="title"/>
          </p:nvPr>
        </p:nvSpPr>
        <p:spPr>
          <a:xfrm>
            <a:off x="2001480" y="365125"/>
            <a:ext cx="9352319" cy="904875"/>
          </a:xfrm>
        </p:spPr>
        <p:txBody>
          <a:bodyPr/>
          <a:lstStyle/>
          <a:p>
            <a:r>
              <a:rPr lang="en-GB" dirty="0"/>
              <a:t>Question </a:t>
            </a:r>
          </a:p>
        </p:txBody>
      </p:sp>
      <p:sp>
        <p:nvSpPr>
          <p:cNvPr id="3" name="Rectangle 2">
            <a:extLst>
              <a:ext uri="{FF2B5EF4-FFF2-40B4-BE49-F238E27FC236}">
                <a16:creationId xmlns:a16="http://schemas.microsoft.com/office/drawing/2014/main" id="{17D7052D-6018-9D0C-85D9-B89D431BAF4D}"/>
              </a:ext>
            </a:extLst>
          </p:cNvPr>
          <p:cNvSpPr/>
          <p:nvPr/>
        </p:nvSpPr>
        <p:spPr>
          <a:xfrm>
            <a:off x="619125" y="1670241"/>
            <a:ext cx="10944225" cy="2017579"/>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ZA"/>
          </a:p>
        </p:txBody>
      </p:sp>
      <p:sp>
        <p:nvSpPr>
          <p:cNvPr id="11" name="Content Placeholder 2">
            <a:extLst>
              <a:ext uri="{FF2B5EF4-FFF2-40B4-BE49-F238E27FC236}">
                <a16:creationId xmlns:a16="http://schemas.microsoft.com/office/drawing/2014/main" id="{DD9CDF82-A46C-342C-5546-EF28AB8CAAB4}"/>
              </a:ext>
            </a:extLst>
          </p:cNvPr>
          <p:cNvSpPr>
            <a:spLocks noGrp="1"/>
          </p:cNvSpPr>
          <p:nvPr>
            <p:ph idx="1"/>
          </p:nvPr>
        </p:nvSpPr>
        <p:spPr>
          <a:xfrm>
            <a:off x="628650" y="1825625"/>
            <a:ext cx="10925175" cy="4351338"/>
          </a:xfrm>
        </p:spPr>
        <p:txBody>
          <a:bodyPr>
            <a:normAutofit/>
          </a:bodyPr>
          <a:lstStyle/>
          <a:p>
            <a:pPr marL="0" indent="0" algn="just">
              <a:buNone/>
            </a:pPr>
            <a:r>
              <a:rPr lang="en-ZA" sz="3200" dirty="0"/>
              <a:t>Do we see the same increased risk in infectious-cause hospitalisation among children with </a:t>
            </a:r>
            <a:r>
              <a:rPr lang="en-ZA" sz="3200" i="1" dirty="0"/>
              <a:t>in utero </a:t>
            </a:r>
            <a:r>
              <a:rPr lang="en-ZA" sz="3200" dirty="0"/>
              <a:t>HIV exposure now that we have a more mature ART programme and mothers on dolutegravir-based regimens? </a:t>
            </a:r>
            <a:endParaRPr lang="en-US" sz="3200" dirty="0"/>
          </a:p>
        </p:txBody>
      </p:sp>
      <p:cxnSp>
        <p:nvCxnSpPr>
          <p:cNvPr id="2" name="Straight Connector 1">
            <a:extLst>
              <a:ext uri="{FF2B5EF4-FFF2-40B4-BE49-F238E27FC236}">
                <a16:creationId xmlns:a16="http://schemas.microsoft.com/office/drawing/2014/main" id="{FD3235DF-1B01-AB22-C1D6-87B2D69DDB27}"/>
              </a:ext>
            </a:extLst>
          </p:cNvPr>
          <p:cNvCxnSpPr>
            <a:cxnSpLocks/>
          </p:cNvCxnSpPr>
          <p:nvPr/>
        </p:nvCxnSpPr>
        <p:spPr>
          <a:xfrm>
            <a:off x="1883884" y="1270000"/>
            <a:ext cx="9000016"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1B72678E-7867-9B97-9568-0D6C313B6F71}"/>
              </a:ext>
            </a:extLst>
          </p:cNvPr>
          <p:cNvSpPr txBox="1"/>
          <p:nvPr/>
        </p:nvSpPr>
        <p:spPr>
          <a:xfrm>
            <a:off x="1014060" y="3915129"/>
            <a:ext cx="9987315" cy="2805063"/>
          </a:xfrm>
          <a:prstGeom prst="rect">
            <a:avLst/>
          </a:prstGeom>
          <a:noFill/>
        </p:spPr>
        <p:txBody>
          <a:bodyPr wrap="square" rtlCol="0">
            <a:spAutoFit/>
          </a:bodyPr>
          <a:lstStyle/>
          <a:p>
            <a:pPr>
              <a:lnSpc>
                <a:spcPct val="150000"/>
              </a:lnSpc>
            </a:pPr>
            <a:r>
              <a:rPr lang="en-ZA" sz="2400" dirty="0"/>
              <a:t>We evaluated rates of infectious-cause hospitalisation from 2018 to 2024:</a:t>
            </a:r>
          </a:p>
          <a:p>
            <a:pPr marL="285750" indent="-285750">
              <a:lnSpc>
                <a:spcPct val="150000"/>
              </a:lnSpc>
              <a:buFont typeface="Arial" panose="020B0604020202020204" pitchFamily="34" charset="0"/>
              <a:buChar char="•"/>
            </a:pPr>
            <a:r>
              <a:rPr lang="en-ZA" sz="2400" dirty="0"/>
              <a:t>By gestational HIV and ART exposure</a:t>
            </a:r>
          </a:p>
          <a:p>
            <a:pPr marL="285750" indent="-285750">
              <a:lnSpc>
                <a:spcPct val="150000"/>
              </a:lnSpc>
              <a:buFont typeface="Arial" panose="020B0604020202020204" pitchFamily="34" charset="0"/>
              <a:buChar char="•"/>
            </a:pPr>
            <a:r>
              <a:rPr lang="en-ZA" sz="2400" dirty="0"/>
              <a:t>Up to age three years</a:t>
            </a:r>
          </a:p>
          <a:p>
            <a:pPr marL="285750" indent="-285750">
              <a:lnSpc>
                <a:spcPct val="150000"/>
              </a:lnSpc>
              <a:buFont typeface="Arial" panose="020B0604020202020204" pitchFamily="34" charset="0"/>
              <a:buChar char="•"/>
            </a:pPr>
            <a:r>
              <a:rPr lang="en-ZA" sz="2400" dirty="0"/>
              <a:t>Factors associated with hospitalisation</a:t>
            </a:r>
          </a:p>
          <a:p>
            <a:pPr marL="285750" indent="-285750">
              <a:lnSpc>
                <a:spcPct val="150000"/>
              </a:lnSpc>
              <a:buFont typeface="Arial" panose="020B0604020202020204" pitchFamily="34" charset="0"/>
              <a:buChar char="•"/>
            </a:pPr>
            <a:r>
              <a:rPr lang="en-ZA" sz="2400" dirty="0"/>
              <a:t>Data from WCPHDC</a:t>
            </a:r>
          </a:p>
        </p:txBody>
      </p:sp>
      <p:pic>
        <p:nvPicPr>
          <p:cNvPr id="7" name="Picture 6">
            <a:extLst>
              <a:ext uri="{FF2B5EF4-FFF2-40B4-BE49-F238E27FC236}">
                <a16:creationId xmlns:a16="http://schemas.microsoft.com/office/drawing/2014/main" id="{846527C4-D1C9-A13D-E5A1-C974E9B2B60E}"/>
              </a:ext>
            </a:extLst>
          </p:cNvPr>
          <p:cNvPicPr>
            <a:picLocks noChangeAspect="1"/>
          </p:cNvPicPr>
          <p:nvPr/>
        </p:nvPicPr>
        <p:blipFill>
          <a:blip r:embed="rId3"/>
          <a:srcRect/>
          <a:stretch/>
        </p:blipFill>
        <p:spPr>
          <a:xfrm>
            <a:off x="199575" y="91583"/>
            <a:ext cx="1801906" cy="1160233"/>
          </a:xfrm>
          <a:prstGeom prst="rect">
            <a:avLst/>
          </a:prstGeom>
        </p:spPr>
      </p:pic>
    </p:spTree>
    <p:extLst>
      <p:ext uri="{BB962C8B-B14F-4D97-AF65-F5344CB8AC3E}">
        <p14:creationId xmlns:p14="http://schemas.microsoft.com/office/powerpoint/2010/main" val="30551684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F023AF2-479E-94C4-A20A-0D17D36EF06D}"/>
              </a:ext>
            </a:extLst>
          </p:cNvPr>
          <p:cNvPicPr>
            <a:picLocks noChangeAspect="1"/>
          </p:cNvPicPr>
          <p:nvPr/>
        </p:nvPicPr>
        <p:blipFill>
          <a:blip r:embed="rId3"/>
          <a:srcRect t="20661"/>
          <a:stretch>
            <a:fillRect/>
          </a:stretch>
        </p:blipFill>
        <p:spPr>
          <a:xfrm>
            <a:off x="7526869" y="6048005"/>
            <a:ext cx="4274605" cy="307637"/>
          </a:xfrm>
          <a:prstGeom prst="rect">
            <a:avLst/>
          </a:prstGeom>
        </p:spPr>
      </p:pic>
      <p:graphicFrame>
        <p:nvGraphicFramePr>
          <p:cNvPr id="5" name="Content Placeholder 4">
            <a:extLst>
              <a:ext uri="{FF2B5EF4-FFF2-40B4-BE49-F238E27FC236}">
                <a16:creationId xmlns:a16="http://schemas.microsoft.com/office/drawing/2014/main" id="{A44506A6-F2EF-1334-66A4-315901D0ACEA}"/>
              </a:ext>
            </a:extLst>
          </p:cNvPr>
          <p:cNvGraphicFramePr>
            <a:graphicFrameLocks noGrp="1"/>
          </p:cNvGraphicFramePr>
          <p:nvPr>
            <p:ph idx="1"/>
            <p:extLst>
              <p:ext uri="{D42A27DB-BD31-4B8C-83A1-F6EECF244321}">
                <p14:modId xmlns:p14="http://schemas.microsoft.com/office/powerpoint/2010/main" val="2733901727"/>
              </p:ext>
            </p:extLst>
          </p:nvPr>
        </p:nvGraphicFramePr>
        <p:xfrm>
          <a:off x="469019" y="1000125"/>
          <a:ext cx="10515600" cy="560019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4" name="Picture 3">
            <a:extLst>
              <a:ext uri="{FF2B5EF4-FFF2-40B4-BE49-F238E27FC236}">
                <a16:creationId xmlns:a16="http://schemas.microsoft.com/office/drawing/2014/main" id="{0591B407-33D2-5872-6CB3-040A0131E3EE}"/>
              </a:ext>
            </a:extLst>
          </p:cNvPr>
          <p:cNvPicPr>
            <a:picLocks noChangeAspect="1"/>
          </p:cNvPicPr>
          <p:nvPr/>
        </p:nvPicPr>
        <p:blipFill>
          <a:blip r:embed="rId9"/>
          <a:srcRect t="2290" r="33922" b="86548"/>
          <a:stretch>
            <a:fillRect/>
          </a:stretch>
        </p:blipFill>
        <p:spPr>
          <a:xfrm>
            <a:off x="7526869" y="6397450"/>
            <a:ext cx="3822192" cy="202873"/>
          </a:xfrm>
          <a:prstGeom prst="rect">
            <a:avLst/>
          </a:prstGeom>
        </p:spPr>
      </p:pic>
      <p:sp>
        <p:nvSpPr>
          <p:cNvPr id="7" name="TextBox 6">
            <a:extLst>
              <a:ext uri="{FF2B5EF4-FFF2-40B4-BE49-F238E27FC236}">
                <a16:creationId xmlns:a16="http://schemas.microsoft.com/office/drawing/2014/main" id="{9F765B59-FF73-81FF-E31E-A890F520A14B}"/>
              </a:ext>
            </a:extLst>
          </p:cNvPr>
          <p:cNvSpPr txBox="1"/>
          <p:nvPr/>
        </p:nvSpPr>
        <p:spPr>
          <a:xfrm>
            <a:off x="1362074" y="1114927"/>
            <a:ext cx="1476375" cy="369332"/>
          </a:xfrm>
          <a:prstGeom prst="rect">
            <a:avLst/>
          </a:prstGeom>
          <a:solidFill>
            <a:schemeClr val="bg2">
              <a:lumMod val="90000"/>
            </a:schemeClr>
          </a:solidFill>
        </p:spPr>
        <p:txBody>
          <a:bodyPr wrap="square" rtlCol="0">
            <a:spAutoFit/>
          </a:bodyPr>
          <a:lstStyle/>
          <a:p>
            <a:r>
              <a:rPr lang="en-ZA" dirty="0"/>
              <a:t>Participants</a:t>
            </a:r>
          </a:p>
        </p:txBody>
      </p:sp>
      <p:sp>
        <p:nvSpPr>
          <p:cNvPr id="9" name="TextBox 8">
            <a:extLst>
              <a:ext uri="{FF2B5EF4-FFF2-40B4-BE49-F238E27FC236}">
                <a16:creationId xmlns:a16="http://schemas.microsoft.com/office/drawing/2014/main" id="{C59CD72E-2F29-D9E9-C561-D84BE2D7E1E2}"/>
              </a:ext>
            </a:extLst>
          </p:cNvPr>
          <p:cNvSpPr txBox="1"/>
          <p:nvPr/>
        </p:nvSpPr>
        <p:spPr>
          <a:xfrm>
            <a:off x="1362074" y="2300194"/>
            <a:ext cx="1790701" cy="369332"/>
          </a:xfrm>
          <a:prstGeom prst="rect">
            <a:avLst/>
          </a:prstGeom>
          <a:solidFill>
            <a:schemeClr val="bg2">
              <a:lumMod val="90000"/>
            </a:schemeClr>
          </a:solidFill>
        </p:spPr>
        <p:txBody>
          <a:bodyPr wrap="square" rtlCol="0">
            <a:spAutoFit/>
          </a:bodyPr>
          <a:lstStyle/>
          <a:p>
            <a:r>
              <a:rPr lang="en-ZA" dirty="0"/>
              <a:t>Exclusion criteria</a:t>
            </a:r>
          </a:p>
        </p:txBody>
      </p:sp>
      <p:sp>
        <p:nvSpPr>
          <p:cNvPr id="13" name="TextBox 12">
            <a:extLst>
              <a:ext uri="{FF2B5EF4-FFF2-40B4-BE49-F238E27FC236}">
                <a16:creationId xmlns:a16="http://schemas.microsoft.com/office/drawing/2014/main" id="{B64B6FF3-64F8-86AD-0C41-949851789305}"/>
              </a:ext>
            </a:extLst>
          </p:cNvPr>
          <p:cNvSpPr txBox="1"/>
          <p:nvPr/>
        </p:nvSpPr>
        <p:spPr>
          <a:xfrm>
            <a:off x="1362073" y="3509677"/>
            <a:ext cx="1790701" cy="369332"/>
          </a:xfrm>
          <a:prstGeom prst="rect">
            <a:avLst/>
          </a:prstGeom>
          <a:solidFill>
            <a:schemeClr val="bg2">
              <a:lumMod val="90000"/>
            </a:schemeClr>
          </a:solidFill>
        </p:spPr>
        <p:txBody>
          <a:bodyPr wrap="square" rtlCol="0">
            <a:spAutoFit/>
          </a:bodyPr>
          <a:lstStyle/>
          <a:p>
            <a:r>
              <a:rPr lang="en-ZA" dirty="0"/>
              <a:t>Exposure groups</a:t>
            </a:r>
          </a:p>
        </p:txBody>
      </p:sp>
      <p:sp>
        <p:nvSpPr>
          <p:cNvPr id="14" name="TextBox 13">
            <a:extLst>
              <a:ext uri="{FF2B5EF4-FFF2-40B4-BE49-F238E27FC236}">
                <a16:creationId xmlns:a16="http://schemas.microsoft.com/office/drawing/2014/main" id="{EC96A3A4-08A7-1BCD-EBE1-DEDB7590FC9E}"/>
              </a:ext>
            </a:extLst>
          </p:cNvPr>
          <p:cNvSpPr txBox="1"/>
          <p:nvPr/>
        </p:nvSpPr>
        <p:spPr>
          <a:xfrm>
            <a:off x="1362073" y="5124450"/>
            <a:ext cx="2143126" cy="369332"/>
          </a:xfrm>
          <a:prstGeom prst="rect">
            <a:avLst/>
          </a:prstGeom>
          <a:solidFill>
            <a:schemeClr val="bg2">
              <a:lumMod val="90000"/>
            </a:schemeClr>
          </a:solidFill>
        </p:spPr>
        <p:txBody>
          <a:bodyPr wrap="square" rtlCol="0">
            <a:spAutoFit/>
          </a:bodyPr>
          <a:lstStyle/>
          <a:p>
            <a:r>
              <a:rPr lang="en-ZA" dirty="0"/>
              <a:t>Further stratification</a:t>
            </a:r>
          </a:p>
        </p:txBody>
      </p:sp>
      <p:sp>
        <p:nvSpPr>
          <p:cNvPr id="17" name="Title 1">
            <a:extLst>
              <a:ext uri="{FF2B5EF4-FFF2-40B4-BE49-F238E27FC236}">
                <a16:creationId xmlns:a16="http://schemas.microsoft.com/office/drawing/2014/main" id="{287476BE-1DAD-DACD-A114-E5FE9EA06115}"/>
              </a:ext>
            </a:extLst>
          </p:cNvPr>
          <p:cNvSpPr>
            <a:spLocks noGrp="1"/>
          </p:cNvSpPr>
          <p:nvPr>
            <p:ph type="title"/>
          </p:nvPr>
        </p:nvSpPr>
        <p:spPr>
          <a:xfrm>
            <a:off x="504826" y="11635"/>
            <a:ext cx="10515600" cy="904875"/>
          </a:xfrm>
        </p:spPr>
        <p:txBody>
          <a:bodyPr/>
          <a:lstStyle/>
          <a:p>
            <a:r>
              <a:rPr lang="en-GB" sz="3800" dirty="0"/>
              <a:t>Methods</a:t>
            </a:r>
            <a:r>
              <a:rPr lang="en-GB" dirty="0"/>
              <a:t> </a:t>
            </a:r>
          </a:p>
        </p:txBody>
      </p:sp>
      <p:cxnSp>
        <p:nvCxnSpPr>
          <p:cNvPr id="21" name="Straight Connector 20">
            <a:extLst>
              <a:ext uri="{FF2B5EF4-FFF2-40B4-BE49-F238E27FC236}">
                <a16:creationId xmlns:a16="http://schemas.microsoft.com/office/drawing/2014/main" id="{4773B75F-C854-0EFD-AFC1-499FC7D9E8B8}"/>
              </a:ext>
            </a:extLst>
          </p:cNvPr>
          <p:cNvCxnSpPr>
            <a:cxnSpLocks/>
          </p:cNvCxnSpPr>
          <p:nvPr/>
        </p:nvCxnSpPr>
        <p:spPr>
          <a:xfrm>
            <a:off x="600076" y="784225"/>
            <a:ext cx="10540800" cy="0"/>
          </a:xfrm>
          <a:prstGeom prst="line">
            <a:avLst/>
          </a:prstGeom>
          <a:noFill/>
          <a:ln w="28575" cap="flat" cmpd="sng" algn="ctr">
            <a:solidFill>
              <a:srgbClr val="1D9A78"/>
            </a:solidFill>
            <a:prstDash val="solid"/>
            <a:miter lim="800000"/>
          </a:ln>
          <a:effectLst/>
        </p:spPr>
      </p:cxnSp>
      <p:sp>
        <p:nvSpPr>
          <p:cNvPr id="24" name="TextBox 23">
            <a:extLst>
              <a:ext uri="{FF2B5EF4-FFF2-40B4-BE49-F238E27FC236}">
                <a16:creationId xmlns:a16="http://schemas.microsoft.com/office/drawing/2014/main" id="{97592723-BBD0-4EF2-181C-B4AB93F21FB4}"/>
              </a:ext>
            </a:extLst>
          </p:cNvPr>
          <p:cNvSpPr txBox="1"/>
          <p:nvPr/>
        </p:nvSpPr>
        <p:spPr>
          <a:xfrm>
            <a:off x="8667752" y="3429000"/>
            <a:ext cx="2581273" cy="738664"/>
          </a:xfrm>
          <a:prstGeom prst="rect">
            <a:avLst/>
          </a:prstGeom>
          <a:noFill/>
          <a:ln>
            <a:solidFill>
              <a:schemeClr val="tx1"/>
            </a:solidFill>
          </a:ln>
        </p:spPr>
        <p:txBody>
          <a:bodyPr wrap="square" rtlCol="0">
            <a:spAutoFit/>
          </a:bodyPr>
          <a:lstStyle/>
          <a:p>
            <a:r>
              <a:rPr lang="en-ZA" sz="1400" dirty="0"/>
              <a:t>*Children diagnosed with HIV during follow-up were censored at their last negative test</a:t>
            </a:r>
          </a:p>
        </p:txBody>
      </p:sp>
      <p:pic>
        <p:nvPicPr>
          <p:cNvPr id="3" name="Picture 2">
            <a:extLst>
              <a:ext uri="{FF2B5EF4-FFF2-40B4-BE49-F238E27FC236}">
                <a16:creationId xmlns:a16="http://schemas.microsoft.com/office/drawing/2014/main" id="{92B9837E-8902-8841-6719-A2281ABACEA5}"/>
              </a:ext>
            </a:extLst>
          </p:cNvPr>
          <p:cNvPicPr>
            <a:picLocks noChangeAspect="1"/>
          </p:cNvPicPr>
          <p:nvPr/>
        </p:nvPicPr>
        <p:blipFill>
          <a:blip r:embed="rId10"/>
          <a:stretch>
            <a:fillRect/>
          </a:stretch>
        </p:blipFill>
        <p:spPr>
          <a:xfrm>
            <a:off x="8756333" y="958318"/>
            <a:ext cx="2404109" cy="2161834"/>
          </a:xfrm>
          <a:prstGeom prst="rect">
            <a:avLst/>
          </a:prstGeom>
        </p:spPr>
      </p:pic>
    </p:spTree>
    <p:extLst>
      <p:ext uri="{BB962C8B-B14F-4D97-AF65-F5344CB8AC3E}">
        <p14:creationId xmlns:p14="http://schemas.microsoft.com/office/powerpoint/2010/main" val="37424045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D846C5A-4289-08C9-DB0F-F5A1C49D558C}"/>
            </a:ext>
          </a:extLst>
        </p:cNvPr>
        <p:cNvGrpSpPr/>
        <p:nvPr/>
      </p:nvGrpSpPr>
      <p:grpSpPr>
        <a:xfrm>
          <a:off x="0" y="0"/>
          <a:ext cx="0" cy="0"/>
          <a:chOff x="0" y="0"/>
          <a:chExt cx="0" cy="0"/>
        </a:xfrm>
      </p:grpSpPr>
      <p:sp>
        <p:nvSpPr>
          <p:cNvPr id="10" name="Title 1">
            <a:extLst>
              <a:ext uri="{FF2B5EF4-FFF2-40B4-BE49-F238E27FC236}">
                <a16:creationId xmlns:a16="http://schemas.microsoft.com/office/drawing/2014/main" id="{D1829B2D-AB39-D37F-1A78-3E33C789824D}"/>
              </a:ext>
            </a:extLst>
          </p:cNvPr>
          <p:cNvSpPr>
            <a:spLocks noGrp="1"/>
          </p:cNvSpPr>
          <p:nvPr>
            <p:ph type="title"/>
          </p:nvPr>
        </p:nvSpPr>
        <p:spPr>
          <a:xfrm>
            <a:off x="2089379" y="365125"/>
            <a:ext cx="9264420" cy="904875"/>
          </a:xfrm>
        </p:spPr>
        <p:txBody>
          <a:bodyPr/>
          <a:lstStyle/>
          <a:p>
            <a:r>
              <a:rPr lang="en-GB" dirty="0"/>
              <a:t>Methods </a:t>
            </a:r>
          </a:p>
        </p:txBody>
      </p:sp>
      <p:sp>
        <p:nvSpPr>
          <p:cNvPr id="11" name="Content Placeholder 2">
            <a:extLst>
              <a:ext uri="{FF2B5EF4-FFF2-40B4-BE49-F238E27FC236}">
                <a16:creationId xmlns:a16="http://schemas.microsoft.com/office/drawing/2014/main" id="{36895300-C20A-F3DE-E549-BF315CE773CE}"/>
              </a:ext>
            </a:extLst>
          </p:cNvPr>
          <p:cNvSpPr>
            <a:spLocks noGrp="1"/>
          </p:cNvSpPr>
          <p:nvPr>
            <p:ph idx="1"/>
          </p:nvPr>
        </p:nvSpPr>
        <p:spPr>
          <a:xfrm>
            <a:off x="838200" y="1334840"/>
            <a:ext cx="10515600" cy="5158033"/>
          </a:xfrm>
        </p:spPr>
        <p:txBody>
          <a:bodyPr>
            <a:noAutofit/>
          </a:bodyPr>
          <a:lstStyle/>
          <a:p>
            <a:pPr marL="0" indent="0" algn="just" defTabSz="457200">
              <a:lnSpc>
                <a:spcPct val="150000"/>
              </a:lnSpc>
              <a:spcBef>
                <a:spcPts val="0"/>
              </a:spcBef>
              <a:buNone/>
              <a:defRPr/>
            </a:pPr>
            <a:r>
              <a:rPr lang="en-ZA" sz="2000" b="1" dirty="0">
                <a:solidFill>
                  <a:prstClr val="black"/>
                </a:solidFill>
                <a:latin typeface="Calibri" panose="020F0502020204030204"/>
              </a:rPr>
              <a:t>Outcome:</a:t>
            </a:r>
          </a:p>
          <a:p>
            <a:pPr algn="just" defTabSz="457200">
              <a:lnSpc>
                <a:spcPct val="150000"/>
              </a:lnSpc>
              <a:spcBef>
                <a:spcPts val="0"/>
              </a:spcBef>
              <a:defRPr/>
            </a:pPr>
            <a:r>
              <a:rPr lang="en-ZA" sz="2000" dirty="0">
                <a:solidFill>
                  <a:prstClr val="black"/>
                </a:solidFill>
                <a:latin typeface="Calibri" panose="020F0502020204030204"/>
              </a:rPr>
              <a:t>Infectious-cause hospitalisations: </a:t>
            </a:r>
            <a:r>
              <a:rPr lang="en-US" sz="2000" dirty="0">
                <a:solidFill>
                  <a:prstClr val="black"/>
                </a:solidFill>
              </a:rPr>
              <a:t>lower respiratory tract infections, </a:t>
            </a:r>
            <a:r>
              <a:rPr lang="en-US" sz="2000" dirty="0" err="1">
                <a:solidFill>
                  <a:prstClr val="black"/>
                </a:solidFill>
              </a:rPr>
              <a:t>diarrhoea</a:t>
            </a:r>
            <a:r>
              <a:rPr lang="en-US" sz="2000" dirty="0">
                <a:solidFill>
                  <a:prstClr val="black"/>
                </a:solidFill>
              </a:rPr>
              <a:t>, and meningitis</a:t>
            </a:r>
          </a:p>
          <a:p>
            <a:pPr algn="just" defTabSz="457200">
              <a:lnSpc>
                <a:spcPct val="150000"/>
              </a:lnSpc>
              <a:spcBef>
                <a:spcPts val="0"/>
              </a:spcBef>
              <a:defRPr/>
            </a:pPr>
            <a:r>
              <a:rPr lang="en-GB" sz="2000" dirty="0"/>
              <a:t>Classified using ICD10 codes</a:t>
            </a:r>
          </a:p>
          <a:p>
            <a:pPr marL="0" indent="0" algn="just" defTabSz="457200">
              <a:lnSpc>
                <a:spcPct val="150000"/>
              </a:lnSpc>
              <a:spcBef>
                <a:spcPts val="0"/>
              </a:spcBef>
              <a:buNone/>
              <a:defRPr/>
            </a:pPr>
            <a:endParaRPr lang="en-GB" sz="2000" b="1" dirty="0">
              <a:solidFill>
                <a:prstClr val="black"/>
              </a:solidFill>
              <a:latin typeface="Calibri" panose="020F0502020204030204"/>
            </a:endParaRPr>
          </a:p>
          <a:p>
            <a:pPr marL="0" marR="0" lvl="0" indent="0" algn="just" defTabSz="457200" rtl="0" eaLnBrk="1" fontAlgn="auto" latinLnBrk="0" hangingPunct="1">
              <a:lnSpc>
                <a:spcPct val="150000"/>
              </a:lnSpc>
              <a:spcBef>
                <a:spcPts val="0"/>
              </a:spcBef>
              <a:buClrTx/>
              <a:buSzTx/>
              <a:buFontTx/>
              <a:buNone/>
              <a:tabLst/>
              <a:defRPr/>
            </a:pPr>
            <a:r>
              <a:rPr lang="en-GB" sz="2000" b="1" dirty="0">
                <a:solidFill>
                  <a:prstClr val="black"/>
                </a:solidFill>
                <a:latin typeface="Calibri" panose="020F0502020204030204"/>
              </a:rPr>
              <a:t>Statistical analyses: </a:t>
            </a:r>
          </a:p>
          <a:p>
            <a:pPr algn="just" defTabSz="457200">
              <a:lnSpc>
                <a:spcPct val="150000"/>
              </a:lnSpc>
              <a:spcBef>
                <a:spcPts val="0"/>
              </a:spcBef>
              <a:defRPr/>
            </a:pPr>
            <a:r>
              <a:rPr lang="en-ZA" sz="2000" dirty="0">
                <a:solidFill>
                  <a:prstClr val="black"/>
                </a:solidFill>
                <a:latin typeface="Calibri" panose="020F0502020204030204"/>
              </a:rPr>
              <a:t>Mixed-effects Poisson regression to assess rates of hospitalisation, and factors associated with hospitalisation, by gestational HIV-ART exposure status separately </a:t>
            </a:r>
            <a:r>
              <a:rPr lang="en-ZA" sz="2000" dirty="0">
                <a:latin typeface="Calibri" panose="020F0502020204030204"/>
              </a:rPr>
              <a:t>for three different periods</a:t>
            </a:r>
            <a:r>
              <a:rPr lang="en-ZA" sz="2000" dirty="0">
                <a:solidFill>
                  <a:prstClr val="black"/>
                </a:solidFill>
                <a:latin typeface="Calibri" panose="020F0502020204030204"/>
              </a:rPr>
              <a:t>:</a:t>
            </a:r>
          </a:p>
          <a:p>
            <a:pPr lvl="1" algn="just" defTabSz="457200">
              <a:lnSpc>
                <a:spcPct val="150000"/>
              </a:lnSpc>
              <a:spcBef>
                <a:spcPts val="0"/>
              </a:spcBef>
              <a:buFont typeface="Wingdings" panose="05000000000000000000" pitchFamily="2" charset="2"/>
              <a:buChar char="ü"/>
              <a:defRPr/>
            </a:pPr>
            <a:r>
              <a:rPr lang="en-ZA" sz="2000" dirty="0">
                <a:solidFill>
                  <a:prstClr val="black"/>
                </a:solidFill>
                <a:latin typeface="Calibri" panose="020F0502020204030204"/>
              </a:rPr>
              <a:t>neonatal (0–28 days)</a:t>
            </a:r>
          </a:p>
          <a:p>
            <a:pPr lvl="1" algn="just" defTabSz="457200">
              <a:lnSpc>
                <a:spcPct val="150000"/>
              </a:lnSpc>
              <a:spcBef>
                <a:spcPts val="0"/>
              </a:spcBef>
              <a:buFont typeface="Wingdings" panose="05000000000000000000" pitchFamily="2" charset="2"/>
              <a:buChar char="ü"/>
              <a:defRPr/>
            </a:pPr>
            <a:r>
              <a:rPr lang="en-ZA" sz="2000" dirty="0">
                <a:solidFill>
                  <a:prstClr val="black"/>
                </a:solidFill>
                <a:latin typeface="Calibri" panose="020F0502020204030204"/>
              </a:rPr>
              <a:t>post-neonatal (&gt;28 days–≤12 months)</a:t>
            </a:r>
          </a:p>
          <a:p>
            <a:pPr lvl="1" algn="just" defTabSz="457200">
              <a:lnSpc>
                <a:spcPct val="150000"/>
              </a:lnSpc>
              <a:spcBef>
                <a:spcPts val="0"/>
              </a:spcBef>
              <a:buFont typeface="Wingdings" panose="05000000000000000000" pitchFamily="2" charset="2"/>
              <a:buChar char="ü"/>
              <a:defRPr/>
            </a:pPr>
            <a:r>
              <a:rPr lang="en-ZA" sz="2000" dirty="0">
                <a:solidFill>
                  <a:prstClr val="black"/>
                </a:solidFill>
                <a:latin typeface="Calibri" panose="020F0502020204030204"/>
              </a:rPr>
              <a:t>1–3-year age periods</a:t>
            </a:r>
          </a:p>
          <a:p>
            <a:pPr marL="0" marR="0" lvl="0" indent="0" algn="just" defTabSz="457200" rtl="0" eaLnBrk="1" fontAlgn="auto" latinLnBrk="0" hangingPunct="1">
              <a:lnSpc>
                <a:spcPct val="120000"/>
              </a:lnSpc>
              <a:spcBef>
                <a:spcPts val="0"/>
              </a:spcBef>
              <a:buClrTx/>
              <a:buSzTx/>
              <a:buFontTx/>
              <a:buNone/>
              <a:tabLst/>
              <a:defRPr/>
            </a:pPr>
            <a:endParaRPr kumimoji="0" lang="en-ZA" sz="160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8" name="Straight Connector 7">
            <a:extLst>
              <a:ext uri="{FF2B5EF4-FFF2-40B4-BE49-F238E27FC236}">
                <a16:creationId xmlns:a16="http://schemas.microsoft.com/office/drawing/2014/main" id="{9B442310-ACBB-0A87-6B7C-4F0E995CED3D}"/>
              </a:ext>
            </a:extLst>
          </p:cNvPr>
          <p:cNvCxnSpPr>
            <a:cxnSpLocks/>
          </p:cNvCxnSpPr>
          <p:nvPr/>
        </p:nvCxnSpPr>
        <p:spPr>
          <a:xfrm>
            <a:off x="2089379" y="1270000"/>
            <a:ext cx="8794521" cy="0"/>
          </a:xfrm>
          <a:prstGeom prst="line">
            <a:avLst/>
          </a:prstGeom>
          <a:noFill/>
          <a:ln w="28575" cap="flat" cmpd="sng" algn="ctr">
            <a:solidFill>
              <a:srgbClr val="1D9A78"/>
            </a:solidFill>
            <a:prstDash val="solid"/>
            <a:miter lim="800000"/>
          </a:ln>
          <a:effectLst/>
        </p:spPr>
      </p:cxnSp>
      <p:pic>
        <p:nvPicPr>
          <p:cNvPr id="5" name="Picture 4">
            <a:extLst>
              <a:ext uri="{FF2B5EF4-FFF2-40B4-BE49-F238E27FC236}">
                <a16:creationId xmlns:a16="http://schemas.microsoft.com/office/drawing/2014/main" id="{CD830743-FD98-2E2E-1A54-81AD420BA68D}"/>
              </a:ext>
            </a:extLst>
          </p:cNvPr>
          <p:cNvPicPr>
            <a:picLocks noChangeAspect="1"/>
          </p:cNvPicPr>
          <p:nvPr/>
        </p:nvPicPr>
        <p:blipFill>
          <a:blip r:embed="rId3"/>
          <a:srcRect/>
          <a:stretch/>
        </p:blipFill>
        <p:spPr>
          <a:xfrm>
            <a:off x="199575" y="91583"/>
            <a:ext cx="1801906" cy="1160233"/>
          </a:xfrm>
          <a:prstGeom prst="rect">
            <a:avLst/>
          </a:prstGeom>
        </p:spPr>
      </p:pic>
    </p:spTree>
    <p:extLst>
      <p:ext uri="{BB962C8B-B14F-4D97-AF65-F5344CB8AC3E}">
        <p14:creationId xmlns:p14="http://schemas.microsoft.com/office/powerpoint/2010/main" val="15519115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E74A833-91FB-FFAF-7474-EE8E0CAE1628}"/>
            </a:ext>
          </a:extLst>
        </p:cNvPr>
        <p:cNvGrpSpPr/>
        <p:nvPr/>
      </p:nvGrpSpPr>
      <p:grpSpPr>
        <a:xfrm>
          <a:off x="0" y="0"/>
          <a:ext cx="0" cy="0"/>
          <a:chOff x="0" y="0"/>
          <a:chExt cx="0" cy="0"/>
        </a:xfrm>
      </p:grpSpPr>
      <p:sp>
        <p:nvSpPr>
          <p:cNvPr id="13" name="Rectangle 12">
            <a:extLst>
              <a:ext uri="{FF2B5EF4-FFF2-40B4-BE49-F238E27FC236}">
                <a16:creationId xmlns:a16="http://schemas.microsoft.com/office/drawing/2014/main" id="{7EDEBEED-8C48-3BE3-F253-FEC5CF59E6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5" name="Group 14">
            <a:extLst>
              <a:ext uri="{FF2B5EF4-FFF2-40B4-BE49-F238E27FC236}">
                <a16:creationId xmlns:a16="http://schemas.microsoft.com/office/drawing/2014/main" id="{D829141B-5F95-3665-75D5-A26336ADBC8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219290" y="1"/>
            <a:ext cx="972709" cy="1935307"/>
            <a:chOff x="10918968" y="713127"/>
            <a:chExt cx="1273032" cy="2532832"/>
          </a:xfrm>
        </p:grpSpPr>
        <p:sp>
          <p:nvSpPr>
            <p:cNvPr id="16" name="Rectangle 15">
              <a:extLst>
                <a:ext uri="{FF2B5EF4-FFF2-40B4-BE49-F238E27FC236}">
                  <a16:creationId xmlns:a16="http://schemas.microsoft.com/office/drawing/2014/main" id="{7D3D719E-D0B2-EBC7-7B5D-ED59231114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Isosceles Triangle 16">
              <a:extLst>
                <a:ext uri="{FF2B5EF4-FFF2-40B4-BE49-F238E27FC236}">
                  <a16:creationId xmlns:a16="http://schemas.microsoft.com/office/drawing/2014/main" id="{0C96AF2B-DDDF-0046-2BDA-7B162A9C39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9" name="Group 18">
            <a:extLst>
              <a:ext uri="{FF2B5EF4-FFF2-40B4-BE49-F238E27FC236}">
                <a16:creationId xmlns:a16="http://schemas.microsoft.com/office/drawing/2014/main" id="{523B2C70-9030-ED34-B48D-D852815C3F4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4601497"/>
            <a:ext cx="1014060" cy="2017580"/>
            <a:chOff x="0" y="4601497"/>
            <a:chExt cx="1014060" cy="2017580"/>
          </a:xfrm>
        </p:grpSpPr>
        <p:sp>
          <p:nvSpPr>
            <p:cNvPr id="20" name="Isosceles Triangle 19">
              <a:extLst>
                <a:ext uri="{FF2B5EF4-FFF2-40B4-BE49-F238E27FC236}">
                  <a16:creationId xmlns:a16="http://schemas.microsoft.com/office/drawing/2014/main" id="{B946C3F2-3E09-800C-186D-638B494B5D7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BAE105F3-25E9-F3A8-644B-71ECDB7562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Title 1">
            <a:extLst>
              <a:ext uri="{FF2B5EF4-FFF2-40B4-BE49-F238E27FC236}">
                <a16:creationId xmlns:a16="http://schemas.microsoft.com/office/drawing/2014/main" id="{042F6C4A-76B9-37DF-87CE-2F9F71FEA71C}"/>
              </a:ext>
            </a:extLst>
          </p:cNvPr>
          <p:cNvSpPr>
            <a:spLocks noGrp="1"/>
          </p:cNvSpPr>
          <p:nvPr>
            <p:ph type="title"/>
          </p:nvPr>
        </p:nvSpPr>
        <p:spPr>
          <a:xfrm>
            <a:off x="2001481" y="365125"/>
            <a:ext cx="9352318" cy="904875"/>
          </a:xfrm>
        </p:spPr>
        <p:txBody>
          <a:bodyPr/>
          <a:lstStyle/>
          <a:p>
            <a:r>
              <a:rPr lang="en-GB" dirty="0"/>
              <a:t>Results </a:t>
            </a:r>
          </a:p>
        </p:txBody>
      </p:sp>
      <p:graphicFrame>
        <p:nvGraphicFramePr>
          <p:cNvPr id="11" name="Table 11">
            <a:extLst>
              <a:ext uri="{FF2B5EF4-FFF2-40B4-BE49-F238E27FC236}">
                <a16:creationId xmlns:a16="http://schemas.microsoft.com/office/drawing/2014/main" id="{3DE6976C-FB5A-5A48-EA96-04AEB09A5DF5}"/>
              </a:ext>
            </a:extLst>
          </p:cNvPr>
          <p:cNvGraphicFramePr>
            <a:graphicFrameLocks noGrp="1"/>
          </p:cNvGraphicFramePr>
          <p:nvPr>
            <p:ph idx="1"/>
            <p:extLst>
              <p:ext uri="{D42A27DB-BD31-4B8C-83A1-F6EECF244321}">
                <p14:modId xmlns:p14="http://schemas.microsoft.com/office/powerpoint/2010/main" val="47369243"/>
              </p:ext>
            </p:extLst>
          </p:nvPr>
        </p:nvGraphicFramePr>
        <p:xfrm>
          <a:off x="1397764" y="2417751"/>
          <a:ext cx="9281117" cy="3185130"/>
        </p:xfrm>
        <a:graphic>
          <a:graphicData uri="http://schemas.openxmlformats.org/drawingml/2006/table">
            <a:tbl>
              <a:tblPr firstRow="1" bandRow="1">
                <a:tableStyleId>{17292A2E-F333-43FB-9621-5CBBE7FDCDCB}</a:tableStyleId>
              </a:tblPr>
              <a:tblGrid>
                <a:gridCol w="3791120">
                  <a:extLst>
                    <a:ext uri="{9D8B030D-6E8A-4147-A177-3AD203B41FA5}">
                      <a16:colId xmlns:a16="http://schemas.microsoft.com/office/drawing/2014/main" val="2889013088"/>
                    </a:ext>
                  </a:extLst>
                </a:gridCol>
                <a:gridCol w="1806331">
                  <a:extLst>
                    <a:ext uri="{9D8B030D-6E8A-4147-A177-3AD203B41FA5}">
                      <a16:colId xmlns:a16="http://schemas.microsoft.com/office/drawing/2014/main" val="1231756241"/>
                    </a:ext>
                  </a:extLst>
                </a:gridCol>
                <a:gridCol w="1830364">
                  <a:extLst>
                    <a:ext uri="{9D8B030D-6E8A-4147-A177-3AD203B41FA5}">
                      <a16:colId xmlns:a16="http://schemas.microsoft.com/office/drawing/2014/main" val="2861847910"/>
                    </a:ext>
                  </a:extLst>
                </a:gridCol>
                <a:gridCol w="1853302">
                  <a:extLst>
                    <a:ext uri="{9D8B030D-6E8A-4147-A177-3AD203B41FA5}">
                      <a16:colId xmlns:a16="http://schemas.microsoft.com/office/drawing/2014/main" val="4260675278"/>
                    </a:ext>
                  </a:extLst>
                </a:gridCol>
              </a:tblGrid>
              <a:tr h="370840">
                <a:tc>
                  <a:txBody>
                    <a:bodyPr/>
                    <a:lstStyle/>
                    <a:p>
                      <a:r>
                        <a:rPr lang="en-US" sz="1600" b="1" dirty="0">
                          <a:effectLst/>
                        </a:rPr>
                        <a:t>Variable </a:t>
                      </a:r>
                      <a:endParaRPr lang="en-GB" sz="1600" dirty="0"/>
                    </a:p>
                  </a:txBody>
                  <a:tcPr/>
                </a:tc>
                <a:tc>
                  <a:txBody>
                    <a:bodyPr/>
                    <a:lstStyle/>
                    <a:p>
                      <a:r>
                        <a:rPr lang="en-GB" sz="1600" b="1" dirty="0"/>
                        <a:t>Total</a:t>
                      </a:r>
                    </a:p>
                    <a:p>
                      <a:r>
                        <a:rPr lang="en-GB" sz="1600" b="1" dirty="0"/>
                        <a:t>N=647,005 (100%)</a:t>
                      </a:r>
                    </a:p>
                  </a:txBody>
                  <a:tcPr/>
                </a:tc>
                <a:tc>
                  <a:txBody>
                    <a:bodyPr/>
                    <a:lstStyle/>
                    <a:p>
                      <a:r>
                        <a:rPr lang="en-GB" sz="1600" b="1" dirty="0"/>
                        <a:t>Children HE</a:t>
                      </a:r>
                    </a:p>
                    <a:p>
                      <a:r>
                        <a:rPr lang="en-GB" sz="1600" b="1" dirty="0"/>
                        <a:t>N=100,256 (15.5%)</a:t>
                      </a:r>
                    </a:p>
                  </a:txBody>
                  <a:tcPr/>
                </a:tc>
                <a:tc>
                  <a:txBody>
                    <a:bodyPr/>
                    <a:lstStyle/>
                    <a:p>
                      <a:r>
                        <a:rPr lang="en-US" sz="1600" b="1" dirty="0"/>
                        <a:t>Children HU</a:t>
                      </a:r>
                    </a:p>
                    <a:p>
                      <a:r>
                        <a:rPr lang="en-US" sz="1600" b="1" dirty="0"/>
                        <a:t>N=546,749 (84.5%)</a:t>
                      </a:r>
                    </a:p>
                  </a:txBody>
                  <a:tcPr/>
                </a:tc>
                <a:extLst>
                  <a:ext uri="{0D108BD9-81ED-4DB2-BD59-A6C34878D82A}">
                    <a16:rowId xmlns:a16="http://schemas.microsoft.com/office/drawing/2014/main" val="1873392842"/>
                  </a:ext>
                </a:extLst>
              </a:tr>
              <a:tr h="434335">
                <a:tc>
                  <a:txBody>
                    <a:bodyPr/>
                    <a:lstStyle/>
                    <a:p>
                      <a:pPr marL="0" indent="0" algn="l">
                        <a:lnSpc>
                          <a:spcPct val="107000"/>
                        </a:lnSpc>
                        <a:spcAft>
                          <a:spcPts val="800"/>
                        </a:spcAft>
                      </a:pPr>
                      <a:r>
                        <a:rPr lang="en-ZA" sz="1600" b="1" dirty="0">
                          <a:effectLst/>
                          <a:latin typeface="Calibri" panose="020F0502020204030204" pitchFamily="34" charset="0"/>
                          <a:ea typeface="Calibri" panose="020F0502020204030204" pitchFamily="34" charset="0"/>
                          <a:cs typeface="Times New Roman" panose="02020603050405020304" pitchFamily="18" charset="0"/>
                        </a:rPr>
                        <a:t>Maternal age at delivery: mean (SD)</a:t>
                      </a:r>
                    </a:p>
                  </a:txBody>
                  <a:tcPr marL="68580" marR="68580" marT="0" marB="0" anchor="b"/>
                </a:tc>
                <a:tc>
                  <a:txBody>
                    <a:bodyPr/>
                    <a:lstStyle/>
                    <a:p>
                      <a:pPr algn="l">
                        <a:lnSpc>
                          <a:spcPct val="107000"/>
                        </a:lnSpc>
                        <a:spcAft>
                          <a:spcPts val="800"/>
                        </a:spcAft>
                      </a:pPr>
                      <a:r>
                        <a:rPr lang="en-GB" sz="1600" b="0" dirty="0">
                          <a:effectLst/>
                          <a:latin typeface="Calibri" panose="020F0502020204030204" pitchFamily="34" charset="0"/>
                          <a:ea typeface="Calibri" panose="020F0502020204030204" pitchFamily="34" charset="0"/>
                          <a:cs typeface="Times New Roman" panose="02020603050405020304" pitchFamily="18" charset="0"/>
                        </a:rPr>
                        <a:t>27.4 (6.4)</a:t>
                      </a:r>
                    </a:p>
                  </a:txBody>
                  <a:tcPr marL="68580" marR="68580" marT="0" marB="0" anchor="b"/>
                </a:tc>
                <a:tc>
                  <a:txBody>
                    <a:bodyPr/>
                    <a:lstStyle/>
                    <a:p>
                      <a:pPr algn="l">
                        <a:lnSpc>
                          <a:spcPct val="107000"/>
                        </a:lnSpc>
                        <a:spcAft>
                          <a:spcPts val="800"/>
                        </a:spcAft>
                      </a:pPr>
                      <a:r>
                        <a:rPr lang="en-GB" sz="1600" b="0" dirty="0">
                          <a:effectLst/>
                          <a:latin typeface="Calibri" panose="020F0502020204030204" pitchFamily="34" charset="0"/>
                          <a:ea typeface="Calibri" panose="020F0502020204030204" pitchFamily="34" charset="0"/>
                          <a:cs typeface="Times New Roman" panose="02020603050405020304" pitchFamily="18" charset="0"/>
                        </a:rPr>
                        <a:t>30.4 (6.0)</a:t>
                      </a:r>
                    </a:p>
                  </a:txBody>
                  <a:tcPr marL="68580" marR="68580" marT="0" marB="0" anchor="b"/>
                </a:tc>
                <a:tc>
                  <a:txBody>
                    <a:bodyPr/>
                    <a:lstStyle/>
                    <a:p>
                      <a:pPr algn="l">
                        <a:lnSpc>
                          <a:spcPct val="107000"/>
                        </a:lnSpc>
                        <a:spcAft>
                          <a:spcPts val="800"/>
                        </a:spcAft>
                      </a:pPr>
                      <a:r>
                        <a:rPr lang="en-GB" sz="1600" b="0" dirty="0">
                          <a:effectLst/>
                          <a:latin typeface="Calibri" panose="020F0502020204030204" pitchFamily="34" charset="0"/>
                          <a:ea typeface="Calibri" panose="020F0502020204030204" pitchFamily="34" charset="0"/>
                          <a:cs typeface="Times New Roman" panose="02020603050405020304" pitchFamily="18" charset="0"/>
                        </a:rPr>
                        <a:t>26.8 (6.3)</a:t>
                      </a:r>
                    </a:p>
                  </a:txBody>
                  <a:tcPr marL="68580" marR="68580" marT="0" marB="0" anchor="b"/>
                </a:tc>
                <a:extLst>
                  <a:ext uri="{0D108BD9-81ED-4DB2-BD59-A6C34878D82A}">
                    <a16:rowId xmlns:a16="http://schemas.microsoft.com/office/drawing/2014/main" val="729446942"/>
                  </a:ext>
                </a:extLst>
              </a:tr>
              <a:tr h="434335">
                <a:tc>
                  <a:txBody>
                    <a:bodyPr/>
                    <a:lstStyle/>
                    <a:p>
                      <a:pPr>
                        <a:spcBef>
                          <a:spcPts val="0"/>
                        </a:spcBef>
                      </a:pPr>
                      <a:r>
                        <a:rPr lang="en-GB" sz="1600" b="1" dirty="0"/>
                        <a:t>Maternal death by child age 3 years: n (%)</a:t>
                      </a:r>
                    </a:p>
                  </a:txBody>
                  <a:tcPr anchor="b"/>
                </a:tc>
                <a:tc>
                  <a:txBody>
                    <a:bodyPr/>
                    <a:lstStyle/>
                    <a:p>
                      <a:pPr algn="l">
                        <a:lnSpc>
                          <a:spcPct val="107000"/>
                        </a:lnSpc>
                        <a:spcAft>
                          <a:spcPts val="800"/>
                        </a:spcAft>
                      </a:pPr>
                      <a:r>
                        <a:rPr lang="en-US" sz="1600" dirty="0">
                          <a:effectLst/>
                          <a:latin typeface="Calibri" panose="020F0502020204030204" pitchFamily="34" charset="0"/>
                          <a:ea typeface="Calibri" panose="020F0502020204030204" pitchFamily="34" charset="0"/>
                          <a:cs typeface="Calibri" panose="020F0502020204030204" pitchFamily="34" charset="0"/>
                        </a:rPr>
                        <a:t>1,755 (0.3)</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l">
                        <a:lnSpc>
                          <a:spcPct val="107000"/>
                        </a:lnSpc>
                        <a:spcAft>
                          <a:spcPts val="800"/>
                        </a:spcAft>
                      </a:pPr>
                      <a:r>
                        <a:rPr lang="en-US" sz="1600" dirty="0">
                          <a:effectLst/>
                          <a:latin typeface="Calibri" panose="020F0502020204030204" pitchFamily="34" charset="0"/>
                          <a:ea typeface="Calibri" panose="020F0502020204030204" pitchFamily="34" charset="0"/>
                          <a:cs typeface="Calibri" panose="020F0502020204030204" pitchFamily="34" charset="0"/>
                        </a:rPr>
                        <a:t>746 (0.7)</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l">
                        <a:lnSpc>
                          <a:spcPct val="107000"/>
                        </a:lnSpc>
                        <a:spcAft>
                          <a:spcPts val="800"/>
                        </a:spcAft>
                      </a:pPr>
                      <a:r>
                        <a:rPr lang="en-US" sz="1600" dirty="0">
                          <a:effectLst/>
                          <a:latin typeface="Calibri" panose="020F0502020204030204" pitchFamily="34" charset="0"/>
                          <a:ea typeface="Calibri" panose="020F0502020204030204" pitchFamily="34" charset="0"/>
                          <a:cs typeface="Calibri" panose="020F0502020204030204" pitchFamily="34" charset="0"/>
                        </a:rPr>
                        <a:t>1,009 (0.2)</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3971689483"/>
                  </a:ext>
                </a:extLst>
              </a:tr>
              <a:tr h="434335">
                <a:tc>
                  <a:txBody>
                    <a:bodyPr/>
                    <a:lstStyle/>
                    <a:p>
                      <a:pPr marL="0" indent="0" algn="l">
                        <a:lnSpc>
                          <a:spcPct val="107000"/>
                        </a:lnSpc>
                        <a:spcAft>
                          <a:spcPts val="800"/>
                        </a:spcAft>
                      </a:pPr>
                      <a:r>
                        <a:rPr lang="en-GB" sz="1600" b="1" dirty="0">
                          <a:effectLst/>
                          <a:latin typeface="Calibri" panose="020F0502020204030204" pitchFamily="34" charset="0"/>
                          <a:ea typeface="Calibri" panose="020F0502020204030204" pitchFamily="34" charset="0"/>
                          <a:cs typeface="Times New Roman" panose="02020603050405020304" pitchFamily="18" charset="0"/>
                        </a:rPr>
                        <a:t>Child sex – male: n (%)</a:t>
                      </a:r>
                    </a:p>
                  </a:txBody>
                  <a:tcPr marL="68580" marR="68580" marT="0" marB="0" anchor="b"/>
                </a:tc>
                <a:tc>
                  <a:txBody>
                    <a:bodyPr/>
                    <a:lstStyle/>
                    <a:p>
                      <a:pPr algn="l">
                        <a:lnSpc>
                          <a:spcPct val="107000"/>
                        </a:lnSpc>
                        <a:spcAft>
                          <a:spcPts val="800"/>
                        </a:spcAft>
                      </a:pPr>
                      <a:r>
                        <a:rPr lang="en-US" sz="1600" b="0" dirty="0">
                          <a:effectLst/>
                          <a:latin typeface="Calibri" panose="020F0502020204030204" pitchFamily="34" charset="0"/>
                          <a:ea typeface="Calibri" panose="020F0502020204030204" pitchFamily="34" charset="0"/>
                          <a:cs typeface="Calibri" panose="020F0502020204030204" pitchFamily="34" charset="0"/>
                        </a:rPr>
                        <a:t>327,295 (50.6)</a:t>
                      </a:r>
                      <a:endParaRPr lang="en-GB"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l">
                        <a:lnSpc>
                          <a:spcPct val="107000"/>
                        </a:lnSpc>
                        <a:spcAft>
                          <a:spcPts val="800"/>
                        </a:spcAft>
                      </a:pPr>
                      <a:r>
                        <a:rPr lang="en-US" sz="1600" b="0" dirty="0">
                          <a:effectLst/>
                          <a:latin typeface="Calibri" panose="020F0502020204030204" pitchFamily="34" charset="0"/>
                          <a:ea typeface="Calibri" panose="020F0502020204030204" pitchFamily="34" charset="0"/>
                          <a:cs typeface="Calibri" panose="020F0502020204030204" pitchFamily="34" charset="0"/>
                        </a:rPr>
                        <a:t>50,462 (50.3)</a:t>
                      </a:r>
                      <a:endParaRPr lang="en-GB"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l">
                        <a:lnSpc>
                          <a:spcPct val="107000"/>
                        </a:lnSpc>
                        <a:spcAft>
                          <a:spcPts val="800"/>
                        </a:spcAft>
                      </a:pPr>
                      <a:r>
                        <a:rPr lang="en-US" sz="1600" b="0" dirty="0">
                          <a:effectLst/>
                          <a:latin typeface="Calibri" panose="020F0502020204030204" pitchFamily="34" charset="0"/>
                          <a:ea typeface="Calibri" panose="020F0502020204030204" pitchFamily="34" charset="0"/>
                          <a:cs typeface="Calibri" panose="020F0502020204030204" pitchFamily="34" charset="0"/>
                        </a:rPr>
                        <a:t>276,833 (50.6)</a:t>
                      </a:r>
                      <a:endParaRPr lang="en-GB"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2663498176"/>
                  </a:ext>
                </a:extLst>
              </a:tr>
              <a:tr h="434335">
                <a:tc>
                  <a:txBody>
                    <a:bodyPr/>
                    <a:lstStyle/>
                    <a:p>
                      <a:pPr marL="0" indent="0" algn="l">
                        <a:lnSpc>
                          <a:spcPct val="107000"/>
                        </a:lnSpc>
                        <a:spcAft>
                          <a:spcPts val="800"/>
                        </a:spcAft>
                      </a:pPr>
                      <a:r>
                        <a:rPr lang="en-GB" sz="1600" b="1" dirty="0">
                          <a:effectLst/>
                          <a:latin typeface="Calibri" panose="020F0502020204030204" pitchFamily="34" charset="0"/>
                          <a:ea typeface="Calibri" panose="020F0502020204030204" pitchFamily="34" charset="0"/>
                          <a:cs typeface="Times New Roman" panose="02020603050405020304" pitchFamily="18" charset="0"/>
                        </a:rPr>
                        <a:t>Child </a:t>
                      </a:r>
                      <a:r>
                        <a:rPr lang="en-GB" sz="16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low birthweight (&lt; 2500g): </a:t>
                      </a:r>
                      <a:r>
                        <a:rPr lang="en-GB" sz="1600" b="1" dirty="0">
                          <a:effectLst/>
                          <a:latin typeface="Calibri" panose="020F0502020204030204" pitchFamily="34" charset="0"/>
                          <a:ea typeface="Calibri" panose="020F0502020204030204" pitchFamily="34" charset="0"/>
                          <a:cs typeface="Times New Roman" panose="02020603050405020304" pitchFamily="18" charset="0"/>
                        </a:rPr>
                        <a:t>n (%)</a:t>
                      </a:r>
                    </a:p>
                  </a:txBody>
                  <a:tcPr marL="68580" marR="68580" marT="0" marB="0" anchor="b"/>
                </a:tc>
                <a:tc>
                  <a:txBody>
                    <a:bodyPr/>
                    <a:lstStyle/>
                    <a:p>
                      <a:pPr algn="l">
                        <a:lnSpc>
                          <a:spcPct val="107000"/>
                        </a:lnSpc>
                        <a:spcAft>
                          <a:spcPts val="800"/>
                        </a:spcAft>
                      </a:pPr>
                      <a:r>
                        <a:rPr lang="en-US" sz="1600" dirty="0">
                          <a:effectLst/>
                          <a:latin typeface="Calibri" panose="020F0502020204030204" pitchFamily="34" charset="0"/>
                          <a:ea typeface="Calibri" panose="020F0502020204030204" pitchFamily="34" charset="0"/>
                          <a:cs typeface="Calibri" panose="020F0502020204030204" pitchFamily="34" charset="0"/>
                        </a:rPr>
                        <a:t>96,328 (14.9)</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l">
                        <a:lnSpc>
                          <a:spcPct val="107000"/>
                        </a:lnSpc>
                        <a:spcAft>
                          <a:spcPts val="800"/>
                        </a:spcAft>
                      </a:pPr>
                      <a:r>
                        <a:rPr lang="en-US" sz="1600" dirty="0">
                          <a:effectLst/>
                          <a:latin typeface="Calibri" panose="020F0502020204030204" pitchFamily="34" charset="0"/>
                          <a:ea typeface="Calibri" panose="020F0502020204030204" pitchFamily="34" charset="0"/>
                          <a:cs typeface="Calibri" panose="020F0502020204030204" pitchFamily="34" charset="0"/>
                        </a:rPr>
                        <a:t>17,231 (17.2)</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l">
                        <a:lnSpc>
                          <a:spcPct val="107000"/>
                        </a:lnSpc>
                        <a:spcAft>
                          <a:spcPts val="800"/>
                        </a:spcAft>
                      </a:pPr>
                      <a:r>
                        <a:rPr lang="en-US" sz="1600" dirty="0">
                          <a:effectLst/>
                          <a:latin typeface="Calibri" panose="020F0502020204030204" pitchFamily="34" charset="0"/>
                          <a:ea typeface="Calibri" panose="020F0502020204030204" pitchFamily="34" charset="0"/>
                          <a:cs typeface="Calibri" panose="020F0502020204030204" pitchFamily="34" charset="0"/>
                        </a:rPr>
                        <a:t>79,097 (14.5)</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3688807174"/>
                  </a:ext>
                </a:extLst>
              </a:tr>
              <a:tr h="434335">
                <a:tc>
                  <a:txBody>
                    <a:bodyPr/>
                    <a:lstStyle/>
                    <a:p>
                      <a:pPr marL="0" indent="0" algn="l">
                        <a:lnSpc>
                          <a:spcPct val="107000"/>
                        </a:lnSpc>
                        <a:spcAft>
                          <a:spcPts val="800"/>
                        </a:spcAft>
                      </a:pPr>
                      <a:r>
                        <a:rPr lang="en-GB" sz="1600" b="1" dirty="0">
                          <a:effectLst/>
                          <a:latin typeface="Calibri" panose="020F0502020204030204" pitchFamily="34" charset="0"/>
                          <a:ea typeface="Calibri" panose="020F0502020204030204" pitchFamily="34" charset="0"/>
                          <a:cs typeface="Times New Roman" panose="02020603050405020304" pitchFamily="18" charset="0"/>
                        </a:rPr>
                        <a:t>Children with HIV at the end of follow-up</a:t>
                      </a:r>
                    </a:p>
                  </a:txBody>
                  <a:tcPr marL="68580" marR="68580" marT="0" marB="0" anchor="b"/>
                </a:tc>
                <a:tc>
                  <a:txBody>
                    <a:bodyPr/>
                    <a:lstStyle/>
                    <a:p>
                      <a:pPr algn="l">
                        <a:lnSpc>
                          <a:spcPct val="107000"/>
                        </a:lnSpc>
                        <a:spcAft>
                          <a:spcPts val="800"/>
                        </a:spcAft>
                      </a:pPr>
                      <a:r>
                        <a:rPr lang="en-GB" sz="1600" dirty="0">
                          <a:effectLst/>
                          <a:latin typeface="Calibri" panose="020F0502020204030204" pitchFamily="34" charset="0"/>
                          <a:ea typeface="Calibri" panose="020F0502020204030204" pitchFamily="34" charset="0"/>
                          <a:cs typeface="Times New Roman" panose="02020603050405020304" pitchFamily="18" charset="0"/>
                        </a:rPr>
                        <a:t>343 (0.1)</a:t>
                      </a:r>
                    </a:p>
                  </a:txBody>
                  <a:tcPr marL="68580" marR="68580" marT="0" marB="0" anchor="b"/>
                </a:tc>
                <a:tc>
                  <a:txBody>
                    <a:bodyPr/>
                    <a:lstStyle/>
                    <a:p>
                      <a:pPr algn="l">
                        <a:lnSpc>
                          <a:spcPct val="107000"/>
                        </a:lnSpc>
                        <a:spcAft>
                          <a:spcPts val="800"/>
                        </a:spcAft>
                      </a:pPr>
                      <a:r>
                        <a:rPr lang="en-GB" sz="1600" dirty="0">
                          <a:effectLst/>
                          <a:latin typeface="Calibri" panose="020F0502020204030204" pitchFamily="34" charset="0"/>
                          <a:ea typeface="Calibri" panose="020F0502020204030204" pitchFamily="34" charset="0"/>
                          <a:cs typeface="Times New Roman" panose="02020603050405020304" pitchFamily="18" charset="0"/>
                        </a:rPr>
                        <a:t>321 (0.3)</a:t>
                      </a:r>
                    </a:p>
                  </a:txBody>
                  <a:tcPr marL="68580" marR="68580" marT="0" marB="0" anchor="b"/>
                </a:tc>
                <a:tc>
                  <a:txBody>
                    <a:bodyPr/>
                    <a:lstStyle/>
                    <a:p>
                      <a:pPr algn="l">
                        <a:lnSpc>
                          <a:spcPct val="107000"/>
                        </a:lnSpc>
                        <a:spcAft>
                          <a:spcPts val="800"/>
                        </a:spcAft>
                      </a:pPr>
                      <a:r>
                        <a:rPr lang="en-GB" sz="1600" dirty="0">
                          <a:effectLst/>
                          <a:latin typeface="Calibri" panose="020F0502020204030204" pitchFamily="34" charset="0"/>
                          <a:ea typeface="Calibri" panose="020F0502020204030204" pitchFamily="34" charset="0"/>
                          <a:cs typeface="Times New Roman" panose="02020603050405020304" pitchFamily="18" charset="0"/>
                        </a:rPr>
                        <a:t>22 (0.0)</a:t>
                      </a:r>
                    </a:p>
                  </a:txBody>
                  <a:tcPr marL="68580" marR="68580" marT="0" marB="0" anchor="b"/>
                </a:tc>
                <a:extLst>
                  <a:ext uri="{0D108BD9-81ED-4DB2-BD59-A6C34878D82A}">
                    <a16:rowId xmlns:a16="http://schemas.microsoft.com/office/drawing/2014/main" val="1757024545"/>
                  </a:ext>
                </a:extLst>
              </a:tr>
              <a:tr h="434335">
                <a:tc>
                  <a:txBody>
                    <a:bodyPr/>
                    <a:lstStyle/>
                    <a:p>
                      <a:r>
                        <a:rPr lang="en-GB" sz="1600" b="1" dirty="0"/>
                        <a:t>Child death by age 3 years</a:t>
                      </a:r>
                    </a:p>
                  </a:txBody>
                  <a:tcPr anchor="b"/>
                </a:tc>
                <a:tc>
                  <a:txBody>
                    <a:bodyPr/>
                    <a:lstStyle/>
                    <a:p>
                      <a:pPr algn="l">
                        <a:lnSpc>
                          <a:spcPct val="107000"/>
                        </a:lnSpc>
                        <a:spcAft>
                          <a:spcPts val="800"/>
                        </a:spcAft>
                      </a:pPr>
                      <a:r>
                        <a:rPr lang="en-US" sz="1600" dirty="0">
                          <a:effectLst/>
                          <a:latin typeface="Calibri" panose="020F0502020204030204" pitchFamily="34" charset="0"/>
                          <a:ea typeface="Calibri" panose="020F0502020204030204" pitchFamily="34" charset="0"/>
                          <a:cs typeface="Calibri" panose="020F0502020204030204" pitchFamily="34" charset="0"/>
                        </a:rPr>
                        <a:t>9,168 (1.4)</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l">
                        <a:lnSpc>
                          <a:spcPct val="107000"/>
                        </a:lnSpc>
                        <a:spcAft>
                          <a:spcPts val="800"/>
                        </a:spcAft>
                      </a:pPr>
                      <a:r>
                        <a:rPr lang="en-US" sz="1600" dirty="0">
                          <a:effectLst/>
                          <a:latin typeface="Calibri" panose="020F0502020204030204" pitchFamily="34" charset="0"/>
                          <a:ea typeface="Calibri" panose="020F0502020204030204" pitchFamily="34" charset="0"/>
                          <a:cs typeface="Calibri" panose="020F0502020204030204" pitchFamily="34" charset="0"/>
                        </a:rPr>
                        <a:t>1,868 (1.9)</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l">
                        <a:lnSpc>
                          <a:spcPct val="107000"/>
                        </a:lnSpc>
                        <a:spcAft>
                          <a:spcPts val="800"/>
                        </a:spcAft>
                      </a:pPr>
                      <a:r>
                        <a:rPr lang="en-US" sz="1600" dirty="0">
                          <a:effectLst/>
                          <a:latin typeface="Calibri" panose="020F0502020204030204" pitchFamily="34" charset="0"/>
                          <a:ea typeface="Calibri" panose="020F0502020204030204" pitchFamily="34" charset="0"/>
                          <a:cs typeface="Calibri" panose="020F0502020204030204" pitchFamily="34" charset="0"/>
                        </a:rPr>
                        <a:t>7,300 (1.3)</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2554576822"/>
                  </a:ext>
                </a:extLst>
              </a:tr>
            </a:tbl>
          </a:graphicData>
        </a:graphic>
      </p:graphicFrame>
      <p:sp>
        <p:nvSpPr>
          <p:cNvPr id="12" name="TextBox 11">
            <a:extLst>
              <a:ext uri="{FF2B5EF4-FFF2-40B4-BE49-F238E27FC236}">
                <a16:creationId xmlns:a16="http://schemas.microsoft.com/office/drawing/2014/main" id="{41A337A1-9D4A-E03F-CBDC-F9BC53A526C6}"/>
              </a:ext>
            </a:extLst>
          </p:cNvPr>
          <p:cNvSpPr txBox="1"/>
          <p:nvPr/>
        </p:nvSpPr>
        <p:spPr>
          <a:xfrm>
            <a:off x="528811" y="1900639"/>
            <a:ext cx="10928732" cy="400110"/>
          </a:xfrm>
          <a:prstGeom prst="rect">
            <a:avLst/>
          </a:prstGeom>
          <a:noFill/>
        </p:spPr>
        <p:txBody>
          <a:bodyPr wrap="square" rtlCol="0">
            <a:spAutoFit/>
          </a:bodyPr>
          <a:lstStyle/>
          <a:p>
            <a:r>
              <a:rPr lang="en-US" sz="2000" dirty="0"/>
              <a:t>Table 1. Characteristics of children and mothers, by child HIV exposure status at the start of follow-up</a:t>
            </a:r>
            <a:endParaRPr lang="en-GB" sz="2000" dirty="0"/>
          </a:p>
        </p:txBody>
      </p:sp>
      <p:cxnSp>
        <p:nvCxnSpPr>
          <p:cNvPr id="2" name="Straight Connector 1">
            <a:extLst>
              <a:ext uri="{FF2B5EF4-FFF2-40B4-BE49-F238E27FC236}">
                <a16:creationId xmlns:a16="http://schemas.microsoft.com/office/drawing/2014/main" id="{6BF5050A-64B1-05D4-EA98-804F42CDCF1D}"/>
              </a:ext>
            </a:extLst>
          </p:cNvPr>
          <p:cNvCxnSpPr>
            <a:cxnSpLocks/>
          </p:cNvCxnSpPr>
          <p:nvPr/>
        </p:nvCxnSpPr>
        <p:spPr>
          <a:xfrm>
            <a:off x="1927952" y="1270000"/>
            <a:ext cx="8955948"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3" name="Rectangle 2">
            <a:extLst>
              <a:ext uri="{FF2B5EF4-FFF2-40B4-BE49-F238E27FC236}">
                <a16:creationId xmlns:a16="http://schemas.microsoft.com/office/drawing/2014/main" id="{25A3DDFA-EA36-CEA9-91BD-9FFFEFBFF3A1}"/>
              </a:ext>
            </a:extLst>
          </p:cNvPr>
          <p:cNvSpPr/>
          <p:nvPr/>
        </p:nvSpPr>
        <p:spPr>
          <a:xfrm>
            <a:off x="1397764" y="2984938"/>
            <a:ext cx="9281117" cy="444062"/>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5" name="Rectangle 4">
            <a:extLst>
              <a:ext uri="{FF2B5EF4-FFF2-40B4-BE49-F238E27FC236}">
                <a16:creationId xmlns:a16="http://schemas.microsoft.com/office/drawing/2014/main" id="{B8338ACA-ED80-C4FF-DB31-3EEE2944D245}"/>
              </a:ext>
            </a:extLst>
          </p:cNvPr>
          <p:cNvSpPr/>
          <p:nvPr/>
        </p:nvSpPr>
        <p:spPr>
          <a:xfrm>
            <a:off x="1397764" y="4296813"/>
            <a:ext cx="9281117" cy="444062"/>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7" name="Picture 6">
            <a:extLst>
              <a:ext uri="{FF2B5EF4-FFF2-40B4-BE49-F238E27FC236}">
                <a16:creationId xmlns:a16="http://schemas.microsoft.com/office/drawing/2014/main" id="{DBC2A310-75FD-9317-350D-F7BC25B7AA2C}"/>
              </a:ext>
            </a:extLst>
          </p:cNvPr>
          <p:cNvPicPr>
            <a:picLocks noChangeAspect="1"/>
          </p:cNvPicPr>
          <p:nvPr/>
        </p:nvPicPr>
        <p:blipFill>
          <a:blip r:embed="rId3"/>
          <a:srcRect/>
          <a:stretch/>
        </p:blipFill>
        <p:spPr>
          <a:xfrm>
            <a:off x="199575" y="91583"/>
            <a:ext cx="1801906" cy="1160233"/>
          </a:xfrm>
          <a:prstGeom prst="rect">
            <a:avLst/>
          </a:prstGeom>
        </p:spPr>
      </p:pic>
    </p:spTree>
    <p:extLst>
      <p:ext uri="{BB962C8B-B14F-4D97-AF65-F5344CB8AC3E}">
        <p14:creationId xmlns:p14="http://schemas.microsoft.com/office/powerpoint/2010/main" val="9160535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4BE0DB4-2ED0-5937-6E5D-1E4412F793AB}"/>
            </a:ext>
          </a:extLst>
        </p:cNvPr>
        <p:cNvGrpSpPr/>
        <p:nvPr/>
      </p:nvGrpSpPr>
      <p:grpSpPr>
        <a:xfrm>
          <a:off x="0" y="0"/>
          <a:ext cx="0" cy="0"/>
          <a:chOff x="0" y="0"/>
          <a:chExt cx="0" cy="0"/>
        </a:xfrm>
      </p:grpSpPr>
      <p:sp>
        <p:nvSpPr>
          <p:cNvPr id="13" name="Rectangle 12">
            <a:extLst>
              <a:ext uri="{FF2B5EF4-FFF2-40B4-BE49-F238E27FC236}">
                <a16:creationId xmlns:a16="http://schemas.microsoft.com/office/drawing/2014/main" id="{AFD79A90-1E21-D5DC-9789-CD5DB6E57A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5" name="Group 14">
            <a:extLst>
              <a:ext uri="{FF2B5EF4-FFF2-40B4-BE49-F238E27FC236}">
                <a16:creationId xmlns:a16="http://schemas.microsoft.com/office/drawing/2014/main" id="{B2EA5B20-0E2E-C60C-D8D4-95F5F1F3E82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219290" y="1"/>
            <a:ext cx="972709" cy="1935307"/>
            <a:chOff x="10918968" y="713127"/>
            <a:chExt cx="1273032" cy="2532832"/>
          </a:xfrm>
        </p:grpSpPr>
        <p:sp>
          <p:nvSpPr>
            <p:cNvPr id="16" name="Rectangle 15">
              <a:extLst>
                <a:ext uri="{FF2B5EF4-FFF2-40B4-BE49-F238E27FC236}">
                  <a16:creationId xmlns:a16="http://schemas.microsoft.com/office/drawing/2014/main" id="{D76BFB9F-1BAD-6969-4F2E-8278A9DAB88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Isosceles Triangle 16">
              <a:extLst>
                <a:ext uri="{FF2B5EF4-FFF2-40B4-BE49-F238E27FC236}">
                  <a16:creationId xmlns:a16="http://schemas.microsoft.com/office/drawing/2014/main" id="{A236463D-16A5-6C97-B8F1-926F389A0F3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9" name="Group 18">
            <a:extLst>
              <a:ext uri="{FF2B5EF4-FFF2-40B4-BE49-F238E27FC236}">
                <a16:creationId xmlns:a16="http://schemas.microsoft.com/office/drawing/2014/main" id="{C9055EAE-B47C-57B3-99C6-BE5B2622110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4601497"/>
            <a:ext cx="1014060" cy="2017580"/>
            <a:chOff x="0" y="4601497"/>
            <a:chExt cx="1014060" cy="2017580"/>
          </a:xfrm>
        </p:grpSpPr>
        <p:sp>
          <p:nvSpPr>
            <p:cNvPr id="20" name="Isosceles Triangle 19">
              <a:extLst>
                <a:ext uri="{FF2B5EF4-FFF2-40B4-BE49-F238E27FC236}">
                  <a16:creationId xmlns:a16="http://schemas.microsoft.com/office/drawing/2014/main" id="{E829ABAE-0A33-5862-3F07-63BBBA0D90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03A29C61-10C0-D4B3-30A5-52387996D7C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2" name="TextBox 11">
            <a:extLst>
              <a:ext uri="{FF2B5EF4-FFF2-40B4-BE49-F238E27FC236}">
                <a16:creationId xmlns:a16="http://schemas.microsoft.com/office/drawing/2014/main" id="{20291101-4FE3-F583-F1D0-63C83BC892CC}"/>
              </a:ext>
            </a:extLst>
          </p:cNvPr>
          <p:cNvSpPr txBox="1"/>
          <p:nvPr/>
        </p:nvSpPr>
        <p:spPr>
          <a:xfrm>
            <a:off x="1178805" y="336241"/>
            <a:ext cx="9827045" cy="461665"/>
          </a:xfrm>
          <a:prstGeom prst="rect">
            <a:avLst/>
          </a:prstGeom>
          <a:noFill/>
        </p:spPr>
        <p:txBody>
          <a:bodyPr wrap="square" rtlCol="0">
            <a:spAutoFit/>
          </a:bodyPr>
          <a:lstStyle/>
          <a:p>
            <a:r>
              <a:rPr lang="en-US" sz="2400" b="1" dirty="0"/>
              <a:t>Maternal HIV-related characteristics among children HE (N= 100,256)</a:t>
            </a:r>
            <a:endParaRPr lang="en-GB" sz="2400" b="1" dirty="0"/>
          </a:p>
        </p:txBody>
      </p:sp>
      <p:sp>
        <p:nvSpPr>
          <p:cNvPr id="5" name="TextBox 4">
            <a:extLst>
              <a:ext uri="{FF2B5EF4-FFF2-40B4-BE49-F238E27FC236}">
                <a16:creationId xmlns:a16="http://schemas.microsoft.com/office/drawing/2014/main" id="{F66F9AF3-A11F-80A5-1857-C275A851D8B1}"/>
              </a:ext>
            </a:extLst>
          </p:cNvPr>
          <p:cNvSpPr txBox="1"/>
          <p:nvPr/>
        </p:nvSpPr>
        <p:spPr>
          <a:xfrm>
            <a:off x="1178805" y="5054138"/>
            <a:ext cx="10040485" cy="830997"/>
          </a:xfrm>
          <a:prstGeom prst="rect">
            <a:avLst/>
          </a:prstGeom>
          <a:noFill/>
          <a:ln>
            <a:solidFill>
              <a:schemeClr val="tx2">
                <a:lumMod val="60000"/>
                <a:lumOff val="40000"/>
              </a:schemeClr>
            </a:solidFill>
          </a:ln>
        </p:spPr>
        <p:txBody>
          <a:bodyPr wrap="square" rtlCol="0">
            <a:spAutoFit/>
          </a:bodyPr>
          <a:lstStyle/>
          <a:p>
            <a:pPr>
              <a:tabLst>
                <a:tab pos="363538" algn="l"/>
                <a:tab pos="539750" algn="l"/>
              </a:tabLst>
            </a:pPr>
            <a:r>
              <a:rPr kumimoji="0" lang="en-GB" sz="1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lang="en-ZA" sz="1200" dirty="0">
                <a:solidFill>
                  <a:prstClr val="black"/>
                </a:solidFill>
                <a:latin typeface="Calibri" panose="020F0502020204030204"/>
              </a:rPr>
              <a:t>M</a:t>
            </a:r>
            <a:r>
              <a:rPr kumimoji="0" lang="en-ZA" sz="1200" b="0" i="0" u="none" strike="noStrike" kern="1200" cap="none" spc="0" normalizeH="0" baseline="0" noProof="0" dirty="0">
                <a:ln>
                  <a:noFill/>
                </a:ln>
                <a:solidFill>
                  <a:prstClr val="black"/>
                </a:solidFill>
                <a:effectLst/>
                <a:uLnTx/>
                <a:uFillTx/>
                <a:latin typeface="Calibri" panose="020F0502020204030204"/>
                <a:ea typeface="+mn-ea"/>
                <a:cs typeface="+mn-cs"/>
              </a:rPr>
              <a:t>others who initiated ART prior to pregnancy, had no ART in hand during the first trimester, and had documented ART dispensing in the second or third trimester of pregnancy</a:t>
            </a:r>
            <a:endParaRPr lang="en-GB" sz="1200" dirty="0">
              <a:latin typeface="Calibri" panose="020F0502020204030204" pitchFamily="34" charset="0"/>
              <a:ea typeface="Calibri" panose="020F0502020204030204" pitchFamily="34" charset="0"/>
              <a:cs typeface="Times New Roman" panose="02020603050405020304" pitchFamily="18" charset="0"/>
            </a:endParaRPr>
          </a:p>
          <a:p>
            <a:pPr>
              <a:tabLst>
                <a:tab pos="363538" algn="l"/>
                <a:tab pos="539750" algn="l"/>
              </a:tabLst>
            </a:pPr>
            <a:r>
              <a:rPr lang="en-ZA" sz="1200" dirty="0"/>
              <a:t>† Maternal ART start date at delivery or postpartum </a:t>
            </a:r>
          </a:p>
          <a:p>
            <a:r>
              <a:rPr lang="en-ZA" sz="1200" dirty="0"/>
              <a:t>‡ Maternal ART start before or during pregnancy, but no electronic evidence of ART dispensing during pregnancy</a:t>
            </a:r>
          </a:p>
        </p:txBody>
      </p:sp>
      <p:graphicFrame>
        <p:nvGraphicFramePr>
          <p:cNvPr id="8" name="Chart 7">
            <a:extLst>
              <a:ext uri="{FF2B5EF4-FFF2-40B4-BE49-F238E27FC236}">
                <a16:creationId xmlns:a16="http://schemas.microsoft.com/office/drawing/2014/main" id="{3DC3EEC1-9410-24D4-8F37-DC40AFB4BAB4}"/>
              </a:ext>
            </a:extLst>
          </p:cNvPr>
          <p:cNvGraphicFramePr>
            <a:graphicFrameLocks/>
          </p:cNvGraphicFramePr>
          <p:nvPr>
            <p:extLst>
              <p:ext uri="{D42A27DB-BD31-4B8C-83A1-F6EECF244321}">
                <p14:modId xmlns:p14="http://schemas.microsoft.com/office/powerpoint/2010/main" val="1358977687"/>
              </p:ext>
            </p:extLst>
          </p:nvPr>
        </p:nvGraphicFramePr>
        <p:xfrm>
          <a:off x="275334" y="943241"/>
          <a:ext cx="5965614" cy="3871974"/>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0" name="Chart 9">
            <a:extLst>
              <a:ext uri="{FF2B5EF4-FFF2-40B4-BE49-F238E27FC236}">
                <a16:creationId xmlns:a16="http://schemas.microsoft.com/office/drawing/2014/main" id="{8149AC11-5F73-7A89-83D4-E5C6020C18A5}"/>
              </a:ext>
            </a:extLst>
          </p:cNvPr>
          <p:cNvGraphicFramePr>
            <a:graphicFrameLocks/>
          </p:cNvGraphicFramePr>
          <p:nvPr>
            <p:extLst>
              <p:ext uri="{D42A27DB-BD31-4B8C-83A1-F6EECF244321}">
                <p14:modId xmlns:p14="http://schemas.microsoft.com/office/powerpoint/2010/main" val="256737144"/>
              </p:ext>
            </p:extLst>
          </p:nvPr>
        </p:nvGraphicFramePr>
        <p:xfrm>
          <a:off x="5719354" y="992767"/>
          <a:ext cx="6112762" cy="3871973"/>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6176012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0871793-55FC-606A-5EBA-8FCA6F865E73}"/>
            </a:ext>
          </a:extLst>
        </p:cNvPr>
        <p:cNvGrpSpPr/>
        <p:nvPr/>
      </p:nvGrpSpPr>
      <p:grpSpPr>
        <a:xfrm>
          <a:off x="0" y="0"/>
          <a:ext cx="0" cy="0"/>
          <a:chOff x="0" y="0"/>
          <a:chExt cx="0" cy="0"/>
        </a:xfrm>
      </p:grpSpPr>
      <p:sp>
        <p:nvSpPr>
          <p:cNvPr id="13" name="Rectangle 12">
            <a:extLst>
              <a:ext uri="{FF2B5EF4-FFF2-40B4-BE49-F238E27FC236}">
                <a16:creationId xmlns:a16="http://schemas.microsoft.com/office/drawing/2014/main" id="{D6E671CC-FE96-4C6E-2257-68CE72BE77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5" name="Group 14">
            <a:extLst>
              <a:ext uri="{FF2B5EF4-FFF2-40B4-BE49-F238E27FC236}">
                <a16:creationId xmlns:a16="http://schemas.microsoft.com/office/drawing/2014/main" id="{542F342D-0BF2-D291-8BD7-07B65E1D396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219290" y="1"/>
            <a:ext cx="972709" cy="1935307"/>
            <a:chOff x="10918968" y="713127"/>
            <a:chExt cx="1273032" cy="2532832"/>
          </a:xfrm>
        </p:grpSpPr>
        <p:sp>
          <p:nvSpPr>
            <p:cNvPr id="16" name="Rectangle 15">
              <a:extLst>
                <a:ext uri="{FF2B5EF4-FFF2-40B4-BE49-F238E27FC236}">
                  <a16:creationId xmlns:a16="http://schemas.microsoft.com/office/drawing/2014/main" id="{709EF655-74B4-EF86-DC34-FE6909628F1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Isosceles Triangle 16">
              <a:extLst>
                <a:ext uri="{FF2B5EF4-FFF2-40B4-BE49-F238E27FC236}">
                  <a16:creationId xmlns:a16="http://schemas.microsoft.com/office/drawing/2014/main" id="{84E1D91E-FF02-1ED6-69CA-DAF00C6C115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9" name="Group 18">
            <a:extLst>
              <a:ext uri="{FF2B5EF4-FFF2-40B4-BE49-F238E27FC236}">
                <a16:creationId xmlns:a16="http://schemas.microsoft.com/office/drawing/2014/main" id="{45EB1F03-E7D0-3A18-96F2-0B6A8463049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4601497"/>
            <a:ext cx="1014060" cy="2017580"/>
            <a:chOff x="0" y="4601497"/>
            <a:chExt cx="1014060" cy="2017580"/>
          </a:xfrm>
        </p:grpSpPr>
        <p:sp>
          <p:nvSpPr>
            <p:cNvPr id="20" name="Isosceles Triangle 19">
              <a:extLst>
                <a:ext uri="{FF2B5EF4-FFF2-40B4-BE49-F238E27FC236}">
                  <a16:creationId xmlns:a16="http://schemas.microsoft.com/office/drawing/2014/main" id="{AFD644F8-0A22-A524-87C0-83623C06DE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22D06456-B882-5E32-5C42-652A3BAE62D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7" name="Picture 6">
            <a:extLst>
              <a:ext uri="{FF2B5EF4-FFF2-40B4-BE49-F238E27FC236}">
                <a16:creationId xmlns:a16="http://schemas.microsoft.com/office/drawing/2014/main" id="{6BB500FB-5F61-AC2C-E13D-C189165F867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70705" y="1396324"/>
            <a:ext cx="9710123" cy="4855060"/>
          </a:xfrm>
          <a:prstGeom prst="rect">
            <a:avLst/>
          </a:prstGeom>
          <a:ln>
            <a:noFill/>
          </a:ln>
        </p:spPr>
      </p:pic>
      <p:sp>
        <p:nvSpPr>
          <p:cNvPr id="14" name="TextBox 13">
            <a:extLst>
              <a:ext uri="{FF2B5EF4-FFF2-40B4-BE49-F238E27FC236}">
                <a16:creationId xmlns:a16="http://schemas.microsoft.com/office/drawing/2014/main" id="{5238CFF0-15AE-A975-BF62-C0974DBF093D}"/>
              </a:ext>
            </a:extLst>
          </p:cNvPr>
          <p:cNvSpPr txBox="1"/>
          <p:nvPr/>
        </p:nvSpPr>
        <p:spPr>
          <a:xfrm>
            <a:off x="9746342" y="4668537"/>
            <a:ext cx="1883683" cy="646331"/>
          </a:xfrm>
          <a:prstGeom prst="rect">
            <a:avLst/>
          </a:prstGeom>
          <a:noFill/>
          <a:ln>
            <a:solidFill>
              <a:schemeClr val="accent4"/>
            </a:solidFill>
          </a:ln>
        </p:spPr>
        <p:txBody>
          <a:bodyPr wrap="square" rtlCol="0">
            <a:spAutoFit/>
          </a:bodyPr>
          <a:lstStyle/>
          <a:p>
            <a:pPr algn="just"/>
            <a:r>
              <a:rPr lang="en-ZA" sz="1200" dirty="0"/>
              <a:t>Models were adjusted for maternal age, suburb of residence, and birth year.</a:t>
            </a:r>
          </a:p>
        </p:txBody>
      </p:sp>
      <p:pic>
        <p:nvPicPr>
          <p:cNvPr id="3" name="Picture 2">
            <a:extLst>
              <a:ext uri="{FF2B5EF4-FFF2-40B4-BE49-F238E27FC236}">
                <a16:creationId xmlns:a16="http://schemas.microsoft.com/office/drawing/2014/main" id="{6C92C1A4-D585-7926-DCE4-15AA32699CE3}"/>
              </a:ext>
            </a:extLst>
          </p:cNvPr>
          <p:cNvPicPr>
            <a:picLocks noChangeAspect="1"/>
          </p:cNvPicPr>
          <p:nvPr/>
        </p:nvPicPr>
        <p:blipFill>
          <a:blip r:embed="rId4"/>
          <a:srcRect/>
          <a:stretch/>
        </p:blipFill>
        <p:spPr>
          <a:xfrm>
            <a:off x="151570" y="150048"/>
            <a:ext cx="1382758" cy="890347"/>
          </a:xfrm>
          <a:prstGeom prst="rect">
            <a:avLst/>
          </a:prstGeom>
        </p:spPr>
      </p:pic>
      <p:sp>
        <p:nvSpPr>
          <p:cNvPr id="12" name="TextBox 11">
            <a:extLst>
              <a:ext uri="{FF2B5EF4-FFF2-40B4-BE49-F238E27FC236}">
                <a16:creationId xmlns:a16="http://schemas.microsoft.com/office/drawing/2014/main" id="{9E7F29EE-1687-2CCB-5A66-5526D0D2123F}"/>
              </a:ext>
            </a:extLst>
          </p:cNvPr>
          <p:cNvSpPr txBox="1"/>
          <p:nvPr/>
        </p:nvSpPr>
        <p:spPr>
          <a:xfrm>
            <a:off x="1284729" y="264442"/>
            <a:ext cx="9361653" cy="830997"/>
          </a:xfrm>
          <a:prstGeom prst="rect">
            <a:avLst/>
          </a:prstGeom>
          <a:noFill/>
        </p:spPr>
        <p:txBody>
          <a:bodyPr wrap="square" rtlCol="0">
            <a:spAutoFit/>
          </a:bodyPr>
          <a:lstStyle/>
          <a:p>
            <a:pPr algn="ctr"/>
            <a:r>
              <a:rPr lang="en-ZA" sz="2400" b="1" dirty="0"/>
              <a:t>Increased rate of infectious-cause hospitalisation in the neonatal period </a:t>
            </a:r>
          </a:p>
          <a:p>
            <a:pPr algn="ctr"/>
            <a:r>
              <a:rPr lang="en-ZA" sz="2400" b="1" dirty="0"/>
              <a:t>(reference group: children HU)</a:t>
            </a:r>
          </a:p>
        </p:txBody>
      </p:sp>
    </p:spTree>
    <p:extLst>
      <p:ext uri="{BB962C8B-B14F-4D97-AF65-F5344CB8AC3E}">
        <p14:creationId xmlns:p14="http://schemas.microsoft.com/office/powerpoint/2010/main" val="22528185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15ACFE7-645E-F422-DBE8-682D533C2019}"/>
            </a:ext>
          </a:extLst>
        </p:cNvPr>
        <p:cNvGrpSpPr/>
        <p:nvPr/>
      </p:nvGrpSpPr>
      <p:grpSpPr>
        <a:xfrm>
          <a:off x="0" y="0"/>
          <a:ext cx="0" cy="0"/>
          <a:chOff x="0" y="0"/>
          <a:chExt cx="0" cy="0"/>
        </a:xfrm>
      </p:grpSpPr>
      <p:sp>
        <p:nvSpPr>
          <p:cNvPr id="13" name="Rectangle 12">
            <a:extLst>
              <a:ext uri="{FF2B5EF4-FFF2-40B4-BE49-F238E27FC236}">
                <a16:creationId xmlns:a16="http://schemas.microsoft.com/office/drawing/2014/main" id="{35B7B4B1-BC02-71C7-25CB-AA92C283AA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5" name="Group 14">
            <a:extLst>
              <a:ext uri="{FF2B5EF4-FFF2-40B4-BE49-F238E27FC236}">
                <a16:creationId xmlns:a16="http://schemas.microsoft.com/office/drawing/2014/main" id="{35792F3E-0045-5128-73C1-0F96CE1A720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219290" y="1"/>
            <a:ext cx="972709" cy="1935307"/>
            <a:chOff x="10918968" y="713127"/>
            <a:chExt cx="1273032" cy="2532832"/>
          </a:xfrm>
        </p:grpSpPr>
        <p:sp>
          <p:nvSpPr>
            <p:cNvPr id="16" name="Rectangle 15">
              <a:extLst>
                <a:ext uri="{FF2B5EF4-FFF2-40B4-BE49-F238E27FC236}">
                  <a16:creationId xmlns:a16="http://schemas.microsoft.com/office/drawing/2014/main" id="{F06D401A-E04A-5ADD-67C7-B10579924B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Isosceles Triangle 16">
              <a:extLst>
                <a:ext uri="{FF2B5EF4-FFF2-40B4-BE49-F238E27FC236}">
                  <a16:creationId xmlns:a16="http://schemas.microsoft.com/office/drawing/2014/main" id="{964957D8-AD00-91CF-4E76-E9AC70F2A2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9" name="Group 18">
            <a:extLst>
              <a:ext uri="{FF2B5EF4-FFF2-40B4-BE49-F238E27FC236}">
                <a16:creationId xmlns:a16="http://schemas.microsoft.com/office/drawing/2014/main" id="{02AB7C92-9F6E-94A3-05F1-F57FFE0EE12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4601497"/>
            <a:ext cx="1014060" cy="2017580"/>
            <a:chOff x="0" y="4601497"/>
            <a:chExt cx="1014060" cy="2017580"/>
          </a:xfrm>
        </p:grpSpPr>
        <p:sp>
          <p:nvSpPr>
            <p:cNvPr id="20" name="Isosceles Triangle 19">
              <a:extLst>
                <a:ext uri="{FF2B5EF4-FFF2-40B4-BE49-F238E27FC236}">
                  <a16:creationId xmlns:a16="http://schemas.microsoft.com/office/drawing/2014/main" id="{31780C55-5E9F-9021-C3AA-5C1BCA7D01F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9BA6D31B-5113-5178-348A-C442D31BE5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7" name="Picture 6">
            <a:extLst>
              <a:ext uri="{FF2B5EF4-FFF2-40B4-BE49-F238E27FC236}">
                <a16:creationId xmlns:a16="http://schemas.microsoft.com/office/drawing/2014/main" id="{25F5B02B-5F9B-76C6-3037-3C91596AE290}"/>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70706" y="1396324"/>
            <a:ext cx="9710121" cy="4855060"/>
          </a:xfrm>
          <a:prstGeom prst="rect">
            <a:avLst/>
          </a:prstGeom>
          <a:ln>
            <a:noFill/>
          </a:ln>
        </p:spPr>
      </p:pic>
      <p:sp>
        <p:nvSpPr>
          <p:cNvPr id="14" name="TextBox 13">
            <a:extLst>
              <a:ext uri="{FF2B5EF4-FFF2-40B4-BE49-F238E27FC236}">
                <a16:creationId xmlns:a16="http://schemas.microsoft.com/office/drawing/2014/main" id="{E5F839EB-71DB-180D-799C-DE5D4A1644D6}"/>
              </a:ext>
            </a:extLst>
          </p:cNvPr>
          <p:cNvSpPr txBox="1"/>
          <p:nvPr/>
        </p:nvSpPr>
        <p:spPr>
          <a:xfrm>
            <a:off x="9746342" y="4668537"/>
            <a:ext cx="1883683" cy="646331"/>
          </a:xfrm>
          <a:prstGeom prst="rect">
            <a:avLst/>
          </a:prstGeom>
          <a:noFill/>
          <a:ln>
            <a:solidFill>
              <a:schemeClr val="accent4"/>
            </a:solidFill>
          </a:ln>
        </p:spPr>
        <p:txBody>
          <a:bodyPr wrap="square" rtlCol="0">
            <a:spAutoFit/>
          </a:bodyPr>
          <a:lstStyle/>
          <a:p>
            <a:pPr algn="just"/>
            <a:r>
              <a:rPr lang="en-ZA" sz="1200" dirty="0"/>
              <a:t>Models were adjusted for maternal age, suburb of residence, and birth year.</a:t>
            </a:r>
          </a:p>
        </p:txBody>
      </p:sp>
      <p:sp>
        <p:nvSpPr>
          <p:cNvPr id="4" name="Rectangle 3">
            <a:extLst>
              <a:ext uri="{FF2B5EF4-FFF2-40B4-BE49-F238E27FC236}">
                <a16:creationId xmlns:a16="http://schemas.microsoft.com/office/drawing/2014/main" id="{C976FE17-0015-576A-A189-F1F50494AF5C}"/>
              </a:ext>
            </a:extLst>
          </p:cNvPr>
          <p:cNvSpPr/>
          <p:nvPr/>
        </p:nvSpPr>
        <p:spPr>
          <a:xfrm>
            <a:off x="1571625" y="2634295"/>
            <a:ext cx="6743700" cy="390525"/>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5" name="Picture 4">
            <a:extLst>
              <a:ext uri="{FF2B5EF4-FFF2-40B4-BE49-F238E27FC236}">
                <a16:creationId xmlns:a16="http://schemas.microsoft.com/office/drawing/2014/main" id="{FBDD44A7-0060-3528-6B40-2D0BEFF10AC8}"/>
              </a:ext>
            </a:extLst>
          </p:cNvPr>
          <p:cNvPicPr>
            <a:picLocks noChangeAspect="1"/>
          </p:cNvPicPr>
          <p:nvPr/>
        </p:nvPicPr>
        <p:blipFill>
          <a:blip r:embed="rId4"/>
          <a:srcRect/>
          <a:stretch/>
        </p:blipFill>
        <p:spPr>
          <a:xfrm>
            <a:off x="151570" y="150048"/>
            <a:ext cx="1382758" cy="890347"/>
          </a:xfrm>
          <a:prstGeom prst="rect">
            <a:avLst/>
          </a:prstGeom>
        </p:spPr>
      </p:pic>
      <p:sp>
        <p:nvSpPr>
          <p:cNvPr id="2" name="TextBox 1">
            <a:extLst>
              <a:ext uri="{FF2B5EF4-FFF2-40B4-BE49-F238E27FC236}">
                <a16:creationId xmlns:a16="http://schemas.microsoft.com/office/drawing/2014/main" id="{67EB9850-A6E7-25C2-C5AD-A1E33BAFCAFD}"/>
              </a:ext>
            </a:extLst>
          </p:cNvPr>
          <p:cNvSpPr txBox="1"/>
          <p:nvPr/>
        </p:nvSpPr>
        <p:spPr>
          <a:xfrm>
            <a:off x="1152525" y="341561"/>
            <a:ext cx="9791432" cy="707886"/>
          </a:xfrm>
          <a:prstGeom prst="rect">
            <a:avLst/>
          </a:prstGeom>
          <a:noFill/>
        </p:spPr>
        <p:txBody>
          <a:bodyPr wrap="square" rtlCol="0">
            <a:spAutoFit/>
          </a:bodyPr>
          <a:lstStyle/>
          <a:p>
            <a:pPr algn="ctr"/>
            <a:r>
              <a:rPr lang="en-ZA" sz="2000" b="1" dirty="0"/>
              <a:t>Increased rate of infectious-cause hospitalisation in the neonatal and </a:t>
            </a:r>
            <a:r>
              <a:rPr lang="en-ZA" sz="2000" b="1" dirty="0" err="1"/>
              <a:t>postneonatal</a:t>
            </a:r>
            <a:r>
              <a:rPr lang="en-ZA" sz="2000" b="1" dirty="0"/>
              <a:t> periods </a:t>
            </a:r>
          </a:p>
          <a:p>
            <a:pPr algn="ctr"/>
            <a:r>
              <a:rPr lang="en-ZA" sz="2000" b="1" dirty="0"/>
              <a:t>(reference group: children HU)</a:t>
            </a:r>
          </a:p>
        </p:txBody>
      </p:sp>
    </p:spTree>
    <p:extLst>
      <p:ext uri="{BB962C8B-B14F-4D97-AF65-F5344CB8AC3E}">
        <p14:creationId xmlns:p14="http://schemas.microsoft.com/office/powerpoint/2010/main" val="7692135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B0E2380-6FF1-686F-B3D4-C8FD588354EC}"/>
            </a:ext>
          </a:extLst>
        </p:cNvPr>
        <p:cNvGrpSpPr/>
        <p:nvPr/>
      </p:nvGrpSpPr>
      <p:grpSpPr>
        <a:xfrm>
          <a:off x="0" y="0"/>
          <a:ext cx="0" cy="0"/>
          <a:chOff x="0" y="0"/>
          <a:chExt cx="0" cy="0"/>
        </a:xfrm>
      </p:grpSpPr>
      <p:sp>
        <p:nvSpPr>
          <p:cNvPr id="13" name="Rectangle 12">
            <a:extLst>
              <a:ext uri="{FF2B5EF4-FFF2-40B4-BE49-F238E27FC236}">
                <a16:creationId xmlns:a16="http://schemas.microsoft.com/office/drawing/2014/main" id="{9A9384D2-9CA7-F0B3-9CA9-A51835F4E6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5" name="Group 14">
            <a:extLst>
              <a:ext uri="{FF2B5EF4-FFF2-40B4-BE49-F238E27FC236}">
                <a16:creationId xmlns:a16="http://schemas.microsoft.com/office/drawing/2014/main" id="{5CBF6303-781E-DDCC-1714-28EB95DEC8D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219290" y="1"/>
            <a:ext cx="972709" cy="1935307"/>
            <a:chOff x="10918968" y="713127"/>
            <a:chExt cx="1273032" cy="2532832"/>
          </a:xfrm>
        </p:grpSpPr>
        <p:sp>
          <p:nvSpPr>
            <p:cNvPr id="16" name="Rectangle 15">
              <a:extLst>
                <a:ext uri="{FF2B5EF4-FFF2-40B4-BE49-F238E27FC236}">
                  <a16:creationId xmlns:a16="http://schemas.microsoft.com/office/drawing/2014/main" id="{AF8C3735-6303-BDB9-08B4-AA1F75EC05E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Isosceles Triangle 16">
              <a:extLst>
                <a:ext uri="{FF2B5EF4-FFF2-40B4-BE49-F238E27FC236}">
                  <a16:creationId xmlns:a16="http://schemas.microsoft.com/office/drawing/2014/main" id="{225855D0-9B1B-4931-6BCD-837AA4611E9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9" name="Group 18">
            <a:extLst>
              <a:ext uri="{FF2B5EF4-FFF2-40B4-BE49-F238E27FC236}">
                <a16:creationId xmlns:a16="http://schemas.microsoft.com/office/drawing/2014/main" id="{FE9A02AA-ABD2-401D-91CD-09BE797B64F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4601497"/>
            <a:ext cx="1014060" cy="2017580"/>
            <a:chOff x="0" y="4601497"/>
            <a:chExt cx="1014060" cy="2017580"/>
          </a:xfrm>
        </p:grpSpPr>
        <p:sp>
          <p:nvSpPr>
            <p:cNvPr id="20" name="Isosceles Triangle 19">
              <a:extLst>
                <a:ext uri="{FF2B5EF4-FFF2-40B4-BE49-F238E27FC236}">
                  <a16:creationId xmlns:a16="http://schemas.microsoft.com/office/drawing/2014/main" id="{06D45EBA-C8B3-0E1F-3A4F-E5DA8509824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FEA48DC2-3C87-952E-64D3-E2957E3E665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7" name="Picture 6">
            <a:extLst>
              <a:ext uri="{FF2B5EF4-FFF2-40B4-BE49-F238E27FC236}">
                <a16:creationId xmlns:a16="http://schemas.microsoft.com/office/drawing/2014/main" id="{53532E38-FE7F-7B2D-1924-A076D2CE8E65}"/>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70706" y="1396324"/>
            <a:ext cx="9710121" cy="4855060"/>
          </a:xfrm>
          <a:prstGeom prst="rect">
            <a:avLst/>
          </a:prstGeom>
          <a:ln>
            <a:noFill/>
          </a:ln>
        </p:spPr>
      </p:pic>
      <p:sp>
        <p:nvSpPr>
          <p:cNvPr id="14" name="TextBox 13">
            <a:extLst>
              <a:ext uri="{FF2B5EF4-FFF2-40B4-BE49-F238E27FC236}">
                <a16:creationId xmlns:a16="http://schemas.microsoft.com/office/drawing/2014/main" id="{80640097-CA1D-BC95-D86D-8A7158DA55FF}"/>
              </a:ext>
            </a:extLst>
          </p:cNvPr>
          <p:cNvSpPr txBox="1"/>
          <p:nvPr/>
        </p:nvSpPr>
        <p:spPr>
          <a:xfrm>
            <a:off x="9746342" y="4668537"/>
            <a:ext cx="1883683" cy="646331"/>
          </a:xfrm>
          <a:prstGeom prst="rect">
            <a:avLst/>
          </a:prstGeom>
          <a:noFill/>
          <a:ln>
            <a:solidFill>
              <a:schemeClr val="accent4"/>
            </a:solidFill>
          </a:ln>
        </p:spPr>
        <p:txBody>
          <a:bodyPr wrap="square" rtlCol="0">
            <a:spAutoFit/>
          </a:bodyPr>
          <a:lstStyle/>
          <a:p>
            <a:pPr algn="just"/>
            <a:r>
              <a:rPr lang="en-ZA" sz="1200" dirty="0"/>
              <a:t>Models were adjusted for maternal age, suburb of residence, and birth year.</a:t>
            </a:r>
          </a:p>
        </p:txBody>
      </p:sp>
      <p:sp>
        <p:nvSpPr>
          <p:cNvPr id="2" name="Rectangle 1">
            <a:extLst>
              <a:ext uri="{FF2B5EF4-FFF2-40B4-BE49-F238E27FC236}">
                <a16:creationId xmlns:a16="http://schemas.microsoft.com/office/drawing/2014/main" id="{03141515-176C-802F-41D5-B5C2E928F42A}"/>
              </a:ext>
            </a:extLst>
          </p:cNvPr>
          <p:cNvSpPr/>
          <p:nvPr/>
        </p:nvSpPr>
        <p:spPr>
          <a:xfrm>
            <a:off x="1000125" y="1439623"/>
            <a:ext cx="6743700" cy="537447"/>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3" name="TextBox 2">
            <a:extLst>
              <a:ext uri="{FF2B5EF4-FFF2-40B4-BE49-F238E27FC236}">
                <a16:creationId xmlns:a16="http://schemas.microsoft.com/office/drawing/2014/main" id="{6BE33210-3F57-84EB-429B-0D2A4E4C1FF7}"/>
              </a:ext>
            </a:extLst>
          </p:cNvPr>
          <p:cNvSpPr txBox="1"/>
          <p:nvPr/>
        </p:nvSpPr>
        <p:spPr>
          <a:xfrm>
            <a:off x="1152525" y="341561"/>
            <a:ext cx="9361653" cy="830997"/>
          </a:xfrm>
          <a:prstGeom prst="rect">
            <a:avLst/>
          </a:prstGeom>
          <a:noFill/>
        </p:spPr>
        <p:txBody>
          <a:bodyPr wrap="square" rtlCol="0">
            <a:spAutoFit/>
          </a:bodyPr>
          <a:lstStyle/>
          <a:p>
            <a:pPr algn="ctr"/>
            <a:r>
              <a:rPr lang="en-ZA" sz="2400" b="1" dirty="0"/>
              <a:t>Compared rates of infectious-cause hospitalisation in all age periods </a:t>
            </a:r>
          </a:p>
          <a:p>
            <a:pPr algn="ctr"/>
            <a:r>
              <a:rPr lang="en-ZA" sz="2400" b="1" dirty="0"/>
              <a:t>(reference group: children HU)</a:t>
            </a:r>
          </a:p>
        </p:txBody>
      </p:sp>
      <p:sp>
        <p:nvSpPr>
          <p:cNvPr id="5" name="Rectangle 4">
            <a:extLst>
              <a:ext uri="{FF2B5EF4-FFF2-40B4-BE49-F238E27FC236}">
                <a16:creationId xmlns:a16="http://schemas.microsoft.com/office/drawing/2014/main" id="{9AEC0CB5-9F7B-35FD-0F9C-952F108E8B0A}"/>
              </a:ext>
            </a:extLst>
          </p:cNvPr>
          <p:cNvSpPr/>
          <p:nvPr/>
        </p:nvSpPr>
        <p:spPr>
          <a:xfrm>
            <a:off x="1507935" y="3230323"/>
            <a:ext cx="6315075" cy="537447"/>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6" name="Picture 5">
            <a:extLst>
              <a:ext uri="{FF2B5EF4-FFF2-40B4-BE49-F238E27FC236}">
                <a16:creationId xmlns:a16="http://schemas.microsoft.com/office/drawing/2014/main" id="{3D0A60D8-493A-EA74-6C88-E90DBB81FE69}"/>
              </a:ext>
            </a:extLst>
          </p:cNvPr>
          <p:cNvPicPr>
            <a:picLocks noChangeAspect="1"/>
          </p:cNvPicPr>
          <p:nvPr/>
        </p:nvPicPr>
        <p:blipFill>
          <a:blip r:embed="rId4"/>
          <a:srcRect/>
          <a:stretch/>
        </p:blipFill>
        <p:spPr>
          <a:xfrm>
            <a:off x="151570" y="150048"/>
            <a:ext cx="1382758" cy="890347"/>
          </a:xfrm>
          <a:prstGeom prst="rect">
            <a:avLst/>
          </a:prstGeom>
        </p:spPr>
      </p:pic>
    </p:spTree>
    <p:extLst>
      <p:ext uri="{BB962C8B-B14F-4D97-AF65-F5344CB8AC3E}">
        <p14:creationId xmlns:p14="http://schemas.microsoft.com/office/powerpoint/2010/main" val="21480602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3FD66F2-23DB-293A-874B-5E95B7B9EC3E}"/>
            </a:ext>
          </a:extLst>
        </p:cNvPr>
        <p:cNvGrpSpPr/>
        <p:nvPr/>
      </p:nvGrpSpPr>
      <p:grpSpPr>
        <a:xfrm>
          <a:off x="0" y="0"/>
          <a:ext cx="0" cy="0"/>
          <a:chOff x="0" y="0"/>
          <a:chExt cx="0" cy="0"/>
        </a:xfrm>
      </p:grpSpPr>
      <p:sp useBgFill="1">
        <p:nvSpPr>
          <p:cNvPr id="26" name="Rectangle 25">
            <a:extLst>
              <a:ext uri="{FF2B5EF4-FFF2-40B4-BE49-F238E27FC236}">
                <a16:creationId xmlns:a16="http://schemas.microsoft.com/office/drawing/2014/main" id="{99ED5833-B85B-4103-8A3B-CAB0308E6C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06D3F5FD-8BBF-54BD-2FC9-BABC2094C6B7}"/>
              </a:ext>
            </a:extLst>
          </p:cNvPr>
          <p:cNvSpPr txBox="1"/>
          <p:nvPr/>
        </p:nvSpPr>
        <p:spPr>
          <a:xfrm>
            <a:off x="1429538" y="635715"/>
            <a:ext cx="9795638" cy="813112"/>
          </a:xfrm>
          <a:prstGeom prst="rect">
            <a:avLst/>
          </a:prstGeom>
        </p:spPr>
        <p:txBody>
          <a:bodyPr vert="horz" lIns="91440" tIns="45720" rIns="91440" bIns="45720" rtlCol="0" anchor="b">
            <a:normAutofit/>
          </a:bodyPr>
          <a:lstStyle/>
          <a:p>
            <a:pPr algn="ctr" defTabSz="914400">
              <a:lnSpc>
                <a:spcPct val="90000"/>
              </a:lnSpc>
              <a:spcBef>
                <a:spcPct val="0"/>
              </a:spcBef>
              <a:spcAft>
                <a:spcPts val="600"/>
              </a:spcAft>
            </a:pPr>
            <a:r>
              <a:rPr lang="en-US" sz="2000" b="1" dirty="0">
                <a:ea typeface="+mj-ea"/>
                <a:cs typeface="+mj-cs"/>
              </a:rPr>
              <a:t>Sensitivity analysis: Compared rates of infectious-cause hospitalisation in all age periods </a:t>
            </a:r>
          </a:p>
          <a:p>
            <a:pPr algn="ctr" defTabSz="914400">
              <a:lnSpc>
                <a:spcPct val="90000"/>
              </a:lnSpc>
              <a:spcBef>
                <a:spcPct val="0"/>
              </a:spcBef>
              <a:spcAft>
                <a:spcPts val="600"/>
              </a:spcAft>
            </a:pPr>
            <a:r>
              <a:rPr lang="en-US" sz="2000" b="1" dirty="0">
                <a:ea typeface="+mj-ea"/>
                <a:cs typeface="+mj-cs"/>
              </a:rPr>
              <a:t>(reference group: children HU)</a:t>
            </a:r>
          </a:p>
        </p:txBody>
      </p:sp>
      <p:pic>
        <p:nvPicPr>
          <p:cNvPr id="7" name="Picture 6">
            <a:extLst>
              <a:ext uri="{FF2B5EF4-FFF2-40B4-BE49-F238E27FC236}">
                <a16:creationId xmlns:a16="http://schemas.microsoft.com/office/drawing/2014/main" id="{31127143-67FB-2AD5-83B3-B9BE26C6262E}"/>
              </a:ext>
            </a:extLst>
          </p:cNvPr>
          <p:cNvPicPr>
            <a:picLocks noChangeAspect="1"/>
          </p:cNvPicPr>
          <p:nvPr/>
        </p:nvPicPr>
        <p:blipFill>
          <a:blip r:embed="rId3">
            <a:extLst>
              <a:ext uri="{28A0092B-C50C-407E-A947-70E740481C1C}">
                <a14:useLocalDpi xmlns:a14="http://schemas.microsoft.com/office/drawing/2010/main" val="0"/>
              </a:ext>
            </a:extLst>
          </a:blip>
          <a:srcRect r="15213"/>
          <a:stretch>
            <a:fillRect/>
          </a:stretch>
        </p:blipFill>
        <p:spPr>
          <a:xfrm>
            <a:off x="494738" y="2564188"/>
            <a:ext cx="5494203" cy="3240000"/>
          </a:xfrm>
          <a:prstGeom prst="rect">
            <a:avLst/>
          </a:prstGeom>
        </p:spPr>
      </p:pic>
      <p:pic>
        <p:nvPicPr>
          <p:cNvPr id="5" name="Picture 4">
            <a:extLst>
              <a:ext uri="{FF2B5EF4-FFF2-40B4-BE49-F238E27FC236}">
                <a16:creationId xmlns:a16="http://schemas.microsoft.com/office/drawing/2014/main" id="{4DD395B7-3832-6FE1-FF53-756CC96E0129}"/>
              </a:ext>
            </a:extLst>
          </p:cNvPr>
          <p:cNvPicPr>
            <a:picLocks noChangeAspect="1"/>
          </p:cNvPicPr>
          <p:nvPr/>
        </p:nvPicPr>
        <p:blipFill>
          <a:blip r:embed="rId4">
            <a:extLst>
              <a:ext uri="{28A0092B-C50C-407E-A947-70E740481C1C}">
                <a14:useLocalDpi xmlns:a14="http://schemas.microsoft.com/office/drawing/2010/main" val="0"/>
              </a:ext>
            </a:extLst>
          </a:blip>
          <a:srcRect l="34090"/>
          <a:stretch>
            <a:fillRect/>
          </a:stretch>
        </p:blipFill>
        <p:spPr>
          <a:xfrm>
            <a:off x="6614085" y="2564188"/>
            <a:ext cx="4270943" cy="3240000"/>
          </a:xfrm>
          <a:prstGeom prst="rect">
            <a:avLst/>
          </a:prstGeom>
        </p:spPr>
      </p:pic>
      <p:sp>
        <p:nvSpPr>
          <p:cNvPr id="8" name="TextBox 7">
            <a:extLst>
              <a:ext uri="{FF2B5EF4-FFF2-40B4-BE49-F238E27FC236}">
                <a16:creationId xmlns:a16="http://schemas.microsoft.com/office/drawing/2014/main" id="{9F277A20-8902-A9DE-2BCB-6E5693F757E6}"/>
              </a:ext>
            </a:extLst>
          </p:cNvPr>
          <p:cNvSpPr txBox="1"/>
          <p:nvPr/>
        </p:nvSpPr>
        <p:spPr>
          <a:xfrm>
            <a:off x="9725873" y="5973953"/>
            <a:ext cx="1883683" cy="646331"/>
          </a:xfrm>
          <a:prstGeom prst="rect">
            <a:avLst/>
          </a:prstGeom>
          <a:noFill/>
          <a:ln>
            <a:solidFill>
              <a:schemeClr val="accent4"/>
            </a:solidFill>
          </a:ln>
        </p:spPr>
        <p:txBody>
          <a:bodyPr wrap="square" rtlCol="0">
            <a:spAutoFit/>
          </a:bodyPr>
          <a:lstStyle/>
          <a:p>
            <a:pPr algn="just"/>
            <a:r>
              <a:rPr lang="en-ZA" sz="1200" dirty="0"/>
              <a:t>Models were adjusted for maternal age, suburb of residence, and birth year.</a:t>
            </a:r>
          </a:p>
        </p:txBody>
      </p:sp>
      <p:sp>
        <p:nvSpPr>
          <p:cNvPr id="10" name="TextBox 9">
            <a:extLst>
              <a:ext uri="{FF2B5EF4-FFF2-40B4-BE49-F238E27FC236}">
                <a16:creationId xmlns:a16="http://schemas.microsoft.com/office/drawing/2014/main" id="{1E061403-34D5-7605-8937-2446F97C1018}"/>
              </a:ext>
            </a:extLst>
          </p:cNvPr>
          <p:cNvSpPr txBox="1"/>
          <p:nvPr/>
        </p:nvSpPr>
        <p:spPr>
          <a:xfrm>
            <a:off x="2699657" y="2017501"/>
            <a:ext cx="2455817" cy="369332"/>
          </a:xfrm>
          <a:prstGeom prst="rect">
            <a:avLst/>
          </a:prstGeom>
          <a:noFill/>
        </p:spPr>
        <p:txBody>
          <a:bodyPr wrap="square" rtlCol="0">
            <a:spAutoFit/>
          </a:bodyPr>
          <a:lstStyle/>
          <a:p>
            <a:r>
              <a:rPr lang="en-ZA" b="1" dirty="0"/>
              <a:t>Birth year: 2018 - 2024</a:t>
            </a:r>
          </a:p>
        </p:txBody>
      </p:sp>
      <p:sp>
        <p:nvSpPr>
          <p:cNvPr id="12" name="TextBox 11">
            <a:extLst>
              <a:ext uri="{FF2B5EF4-FFF2-40B4-BE49-F238E27FC236}">
                <a16:creationId xmlns:a16="http://schemas.microsoft.com/office/drawing/2014/main" id="{C7FC76FC-C387-CD2D-2FEC-380FCE43CD3A}"/>
              </a:ext>
            </a:extLst>
          </p:cNvPr>
          <p:cNvSpPr txBox="1"/>
          <p:nvPr/>
        </p:nvSpPr>
        <p:spPr>
          <a:xfrm>
            <a:off x="7036528" y="2017501"/>
            <a:ext cx="6096000" cy="369332"/>
          </a:xfrm>
          <a:prstGeom prst="rect">
            <a:avLst/>
          </a:prstGeom>
          <a:noFill/>
        </p:spPr>
        <p:txBody>
          <a:bodyPr wrap="square">
            <a:spAutoFit/>
          </a:bodyPr>
          <a:lstStyle/>
          <a:p>
            <a:r>
              <a:rPr lang="en-ZA" b="1" dirty="0"/>
              <a:t>Birth year: 2021 - 2024</a:t>
            </a:r>
          </a:p>
        </p:txBody>
      </p:sp>
      <p:sp>
        <p:nvSpPr>
          <p:cNvPr id="22" name="TextBox 21">
            <a:extLst>
              <a:ext uri="{FF2B5EF4-FFF2-40B4-BE49-F238E27FC236}">
                <a16:creationId xmlns:a16="http://schemas.microsoft.com/office/drawing/2014/main" id="{6C12638A-305F-AFB3-4F18-32C4C1785F81}"/>
              </a:ext>
            </a:extLst>
          </p:cNvPr>
          <p:cNvSpPr txBox="1"/>
          <p:nvPr/>
        </p:nvSpPr>
        <p:spPr>
          <a:xfrm>
            <a:off x="2824330" y="5899119"/>
            <a:ext cx="1883683" cy="276999"/>
          </a:xfrm>
          <a:prstGeom prst="rect">
            <a:avLst/>
          </a:prstGeom>
          <a:noFill/>
          <a:ln>
            <a:solidFill>
              <a:schemeClr val="accent4"/>
            </a:solidFill>
          </a:ln>
        </p:spPr>
        <p:txBody>
          <a:bodyPr wrap="square" rtlCol="0">
            <a:spAutoFit/>
          </a:bodyPr>
          <a:lstStyle/>
          <a:p>
            <a:pPr algn="just"/>
            <a:r>
              <a:rPr lang="en-ZA" sz="1200" dirty="0"/>
              <a:t>36% of mothers on DTG</a:t>
            </a:r>
          </a:p>
        </p:txBody>
      </p:sp>
      <p:sp>
        <p:nvSpPr>
          <p:cNvPr id="24" name="TextBox 23">
            <a:extLst>
              <a:ext uri="{FF2B5EF4-FFF2-40B4-BE49-F238E27FC236}">
                <a16:creationId xmlns:a16="http://schemas.microsoft.com/office/drawing/2014/main" id="{04ADDA88-6441-0BAB-EB4A-8DA452E403E1}"/>
              </a:ext>
            </a:extLst>
          </p:cNvPr>
          <p:cNvSpPr txBox="1"/>
          <p:nvPr/>
        </p:nvSpPr>
        <p:spPr>
          <a:xfrm>
            <a:off x="6898613" y="5915595"/>
            <a:ext cx="1883683" cy="276999"/>
          </a:xfrm>
          <a:prstGeom prst="rect">
            <a:avLst/>
          </a:prstGeom>
          <a:noFill/>
          <a:ln>
            <a:solidFill>
              <a:schemeClr val="accent4"/>
            </a:solidFill>
          </a:ln>
        </p:spPr>
        <p:txBody>
          <a:bodyPr wrap="square" rtlCol="0">
            <a:spAutoFit/>
          </a:bodyPr>
          <a:lstStyle/>
          <a:p>
            <a:pPr algn="just"/>
            <a:r>
              <a:rPr lang="en-ZA" sz="1200" dirty="0"/>
              <a:t>62% of mothers on DTG</a:t>
            </a:r>
          </a:p>
        </p:txBody>
      </p:sp>
      <p:pic>
        <p:nvPicPr>
          <p:cNvPr id="3" name="Picture 2">
            <a:extLst>
              <a:ext uri="{FF2B5EF4-FFF2-40B4-BE49-F238E27FC236}">
                <a16:creationId xmlns:a16="http://schemas.microsoft.com/office/drawing/2014/main" id="{F15B55BE-1EBD-1341-5F23-8CDD3AD9AD54}"/>
              </a:ext>
            </a:extLst>
          </p:cNvPr>
          <p:cNvPicPr>
            <a:picLocks noChangeAspect="1"/>
          </p:cNvPicPr>
          <p:nvPr/>
        </p:nvPicPr>
        <p:blipFill>
          <a:blip r:embed="rId5"/>
          <a:srcRect/>
          <a:stretch/>
        </p:blipFill>
        <p:spPr>
          <a:xfrm>
            <a:off x="151570" y="150048"/>
            <a:ext cx="1382758" cy="890347"/>
          </a:xfrm>
          <a:prstGeom prst="rect">
            <a:avLst/>
          </a:prstGeom>
        </p:spPr>
      </p:pic>
    </p:spTree>
    <p:extLst>
      <p:ext uri="{BB962C8B-B14F-4D97-AF65-F5344CB8AC3E}">
        <p14:creationId xmlns:p14="http://schemas.microsoft.com/office/powerpoint/2010/main" val="9251221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5" name="Group 14">
            <a:extLst>
              <a:ext uri="{FF2B5EF4-FFF2-40B4-BE49-F238E27FC236}">
                <a16:creationId xmlns:a16="http://schemas.microsoft.com/office/drawing/2014/main" id="{5995D10D-E9C9-47DB-AE7E-801FEF38F5C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219290" y="1"/>
            <a:ext cx="972709" cy="1935307"/>
            <a:chOff x="10918968" y="713127"/>
            <a:chExt cx="1273032" cy="2532832"/>
          </a:xfrm>
        </p:grpSpPr>
        <p:sp>
          <p:nvSpPr>
            <p:cNvPr id="16" name="Rectangle 15">
              <a:extLst>
                <a:ext uri="{FF2B5EF4-FFF2-40B4-BE49-F238E27FC236}">
                  <a16:creationId xmlns:a16="http://schemas.microsoft.com/office/drawing/2014/main" id="{CC1A72C6-3DE4-4EC3-9AD5-9E0D40D8CE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Isosceles Triangle 16">
              <a:extLst>
                <a:ext uri="{FF2B5EF4-FFF2-40B4-BE49-F238E27FC236}">
                  <a16:creationId xmlns:a16="http://schemas.microsoft.com/office/drawing/2014/main" id="{0B0DA1F1-C391-4EDF-9FE0-23E86E13776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9" name="Group 18">
            <a:extLst>
              <a:ext uri="{FF2B5EF4-FFF2-40B4-BE49-F238E27FC236}">
                <a16:creationId xmlns:a16="http://schemas.microsoft.com/office/drawing/2014/main" id="{828A5161-06F1-46CF-8AD7-844680A59E1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4601497"/>
            <a:ext cx="1014060" cy="2017580"/>
            <a:chOff x="0" y="4601497"/>
            <a:chExt cx="1014060" cy="2017580"/>
          </a:xfrm>
        </p:grpSpPr>
        <p:sp>
          <p:nvSpPr>
            <p:cNvPr id="20" name="Isosceles Triangle 19">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Title 1">
            <a:extLst>
              <a:ext uri="{FF2B5EF4-FFF2-40B4-BE49-F238E27FC236}">
                <a16:creationId xmlns:a16="http://schemas.microsoft.com/office/drawing/2014/main" id="{4D145CF2-F68E-4E28-C17E-8C4A2F023E17}"/>
              </a:ext>
            </a:extLst>
          </p:cNvPr>
          <p:cNvSpPr>
            <a:spLocks noGrp="1"/>
          </p:cNvSpPr>
          <p:nvPr>
            <p:ph type="title"/>
          </p:nvPr>
        </p:nvSpPr>
        <p:spPr>
          <a:xfrm>
            <a:off x="670560" y="365125"/>
            <a:ext cx="10683240" cy="904875"/>
          </a:xfrm>
        </p:spPr>
        <p:txBody>
          <a:bodyPr>
            <a:normAutofit/>
          </a:bodyPr>
          <a:lstStyle/>
          <a:p>
            <a:r>
              <a:rPr lang="en-GB" sz="3600" dirty="0"/>
              <a:t>Factors associated with infectious-cause hospitalisation</a:t>
            </a:r>
          </a:p>
        </p:txBody>
      </p:sp>
      <p:sp>
        <p:nvSpPr>
          <p:cNvPr id="3" name="TextBox 2">
            <a:extLst>
              <a:ext uri="{FF2B5EF4-FFF2-40B4-BE49-F238E27FC236}">
                <a16:creationId xmlns:a16="http://schemas.microsoft.com/office/drawing/2014/main" id="{94B0E973-E1C9-2C28-7719-4B19D1059303}"/>
              </a:ext>
            </a:extLst>
          </p:cNvPr>
          <p:cNvSpPr txBox="1"/>
          <p:nvPr/>
        </p:nvSpPr>
        <p:spPr>
          <a:xfrm>
            <a:off x="1239996" y="1477584"/>
            <a:ext cx="10205229" cy="3231654"/>
          </a:xfrm>
          <a:prstGeom prst="rect">
            <a:avLst/>
          </a:prstGeom>
          <a:noFill/>
        </p:spPr>
        <p:txBody>
          <a:bodyPr wrap="square" rtlCol="0">
            <a:spAutoFit/>
          </a:bodyPr>
          <a:lstStyle/>
          <a:p>
            <a:pPr>
              <a:spcAft>
                <a:spcPts val="1200"/>
              </a:spcAft>
              <a:buSzPct val="150000"/>
            </a:pPr>
            <a:r>
              <a:rPr lang="en-ZA" sz="2200" b="1" dirty="0"/>
              <a:t>Child factors</a:t>
            </a:r>
            <a:endParaRPr lang="en-ZA" sz="2200" dirty="0"/>
          </a:p>
          <a:p>
            <a:pPr marL="342900" indent="-342900">
              <a:spcAft>
                <a:spcPts val="1200"/>
              </a:spcAft>
              <a:buSzPct val="150000"/>
              <a:buBlip>
                <a:blip>
                  <a:extLst>
                    <a:ext uri="{96DAC541-7B7A-43D3-8B79-37D633B846F1}">
                      <asvg:svgBlip xmlns:asvg="http://schemas.microsoft.com/office/drawing/2016/SVG/main" r:embed="rId3"/>
                    </a:ext>
                  </a:extLst>
                </a:blip>
              </a:buBlip>
            </a:pPr>
            <a:r>
              <a:rPr lang="en-ZA" sz="2200" dirty="0"/>
              <a:t>Male sex (all age periods; HE, HU)</a:t>
            </a:r>
          </a:p>
          <a:p>
            <a:pPr marL="342900" indent="-342900">
              <a:spcAft>
                <a:spcPts val="1200"/>
              </a:spcAft>
              <a:buSzPct val="150000"/>
              <a:buBlip>
                <a:blip>
                  <a:extLst>
                    <a:ext uri="{96DAC541-7B7A-43D3-8B79-37D633B846F1}">
                      <asvg:svgBlip xmlns:asvg="http://schemas.microsoft.com/office/drawing/2016/SVG/main" r:embed="rId3"/>
                    </a:ext>
                  </a:extLst>
                </a:blip>
              </a:buBlip>
            </a:pPr>
            <a:r>
              <a:rPr lang="en-ZA" sz="2200" dirty="0"/>
              <a:t>Low birth weight (all age periods; HE, HU)</a:t>
            </a:r>
          </a:p>
          <a:p>
            <a:pPr>
              <a:spcAft>
                <a:spcPts val="1200"/>
              </a:spcAft>
              <a:buSzPct val="150000"/>
            </a:pPr>
            <a:r>
              <a:rPr lang="en-ZA" sz="2200" b="1" dirty="0"/>
              <a:t>Maternal factors</a:t>
            </a:r>
          </a:p>
          <a:p>
            <a:pPr marL="342900" indent="-342900">
              <a:spcAft>
                <a:spcPts val="600"/>
              </a:spcAft>
              <a:buSzPct val="150000"/>
              <a:buBlip>
                <a:blip>
                  <a:extLst>
                    <a:ext uri="{96DAC541-7B7A-43D3-8B79-37D633B846F1}">
                      <asvg:svgBlip xmlns:asvg="http://schemas.microsoft.com/office/drawing/2016/SVG/main" r:embed="rId3"/>
                    </a:ext>
                  </a:extLst>
                </a:blip>
              </a:buBlip>
            </a:pPr>
            <a:r>
              <a:rPr lang="en-ZA" sz="2200" dirty="0"/>
              <a:t>Inferred TB at delivery/postpartum (</a:t>
            </a:r>
            <a:r>
              <a:rPr lang="en-ZA" sz="2200" dirty="0" err="1"/>
              <a:t>postneonatal</a:t>
            </a:r>
            <a:r>
              <a:rPr lang="en-ZA" sz="2200" dirty="0"/>
              <a:t> and &gt;12 months – 36 months; HU)</a:t>
            </a:r>
          </a:p>
          <a:p>
            <a:pPr marL="342900" indent="-342900">
              <a:spcAft>
                <a:spcPts val="600"/>
              </a:spcAft>
              <a:buSzPct val="150000"/>
              <a:buBlip>
                <a:blip>
                  <a:extLst>
                    <a:ext uri="{96DAC541-7B7A-43D3-8B79-37D633B846F1}">
                      <asvg:svgBlip xmlns:asvg="http://schemas.microsoft.com/office/drawing/2016/SVG/main" r:embed="rId3"/>
                    </a:ext>
                  </a:extLst>
                </a:blip>
              </a:buBlip>
            </a:pPr>
            <a:r>
              <a:rPr lang="en-ZA" sz="2200" dirty="0"/>
              <a:t>ART restart during pregnancy (neonatal and </a:t>
            </a:r>
            <a:r>
              <a:rPr lang="en-ZA" sz="2200" dirty="0" err="1"/>
              <a:t>postneonatal</a:t>
            </a:r>
            <a:r>
              <a:rPr lang="en-ZA" sz="2200" dirty="0"/>
              <a:t>; HE) </a:t>
            </a:r>
          </a:p>
          <a:p>
            <a:pPr marL="342900" indent="-342900">
              <a:spcAft>
                <a:spcPts val="1200"/>
              </a:spcAft>
              <a:buSzPct val="150000"/>
              <a:buBlip>
                <a:blip>
                  <a:extLst>
                    <a:ext uri="{96DAC541-7B7A-43D3-8B79-37D633B846F1}">
                      <asvg:svgBlip xmlns:asvg="http://schemas.microsoft.com/office/drawing/2016/SVG/main" r:embed="rId3"/>
                    </a:ext>
                  </a:extLst>
                </a:blip>
              </a:buBlip>
            </a:pPr>
            <a:r>
              <a:rPr lang="en-ZA" sz="2200" dirty="0"/>
              <a:t>Viral Load ≥1000 copies/mL (neonatal and </a:t>
            </a:r>
            <a:r>
              <a:rPr lang="en-ZA" sz="2200" dirty="0" err="1"/>
              <a:t>postneonatal</a:t>
            </a:r>
            <a:r>
              <a:rPr lang="en-ZA" sz="2200" dirty="0"/>
              <a:t>; HE) </a:t>
            </a:r>
          </a:p>
        </p:txBody>
      </p:sp>
      <p:cxnSp>
        <p:nvCxnSpPr>
          <p:cNvPr id="2" name="Straight Connector 1">
            <a:extLst>
              <a:ext uri="{FF2B5EF4-FFF2-40B4-BE49-F238E27FC236}">
                <a16:creationId xmlns:a16="http://schemas.microsoft.com/office/drawing/2014/main" id="{8F8A8C57-698F-58EB-28A0-7914DA38CA35}"/>
              </a:ext>
            </a:extLst>
          </p:cNvPr>
          <p:cNvCxnSpPr>
            <a:cxnSpLocks/>
          </p:cNvCxnSpPr>
          <p:nvPr/>
        </p:nvCxnSpPr>
        <p:spPr>
          <a:xfrm>
            <a:off x="838200" y="1270000"/>
            <a:ext cx="10045700"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0D0574F5-9A71-9B5F-4872-57A3C09170DA}"/>
              </a:ext>
            </a:extLst>
          </p:cNvPr>
          <p:cNvSpPr txBox="1"/>
          <p:nvPr/>
        </p:nvSpPr>
        <p:spPr>
          <a:xfrm>
            <a:off x="1341408" y="5126335"/>
            <a:ext cx="9877881" cy="923330"/>
          </a:xfrm>
          <a:prstGeom prst="rect">
            <a:avLst/>
          </a:prstGeom>
          <a:noFill/>
        </p:spPr>
        <p:txBody>
          <a:bodyPr wrap="square" rtlCol="0">
            <a:spAutoFit/>
          </a:bodyPr>
          <a:lstStyle/>
          <a:p>
            <a:r>
              <a:rPr lang="en-ZA" dirty="0">
                <a:solidFill>
                  <a:srgbClr val="00B0F0"/>
                </a:solidFill>
              </a:rPr>
              <a:t>Factors included in the models: </a:t>
            </a:r>
            <a:r>
              <a:rPr lang="en-ZA" dirty="0"/>
              <a:t>Maternal age, child sex, birthweight, multiple pregnancy, hypertensive disorders of pregnancy, maternal diabetes, maternal TB, parity, season of birth, maternal ART regimen, time of maternal ART initiation, viral load at delivery</a:t>
            </a:r>
          </a:p>
        </p:txBody>
      </p:sp>
    </p:spTree>
    <p:extLst>
      <p:ext uri="{BB962C8B-B14F-4D97-AF65-F5344CB8AC3E}">
        <p14:creationId xmlns:p14="http://schemas.microsoft.com/office/powerpoint/2010/main" val="21625370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9BB1C7E-254D-4FC2-AF90-33A49F6EA03E}"/>
            </a:ext>
          </a:extLst>
        </p:cNvPr>
        <p:cNvGrpSpPr/>
        <p:nvPr/>
      </p:nvGrpSpPr>
      <p:grpSpPr>
        <a:xfrm>
          <a:off x="0" y="0"/>
          <a:ext cx="0" cy="0"/>
          <a:chOff x="0" y="0"/>
          <a:chExt cx="0" cy="0"/>
        </a:xfrm>
      </p:grpSpPr>
      <p:sp>
        <p:nvSpPr>
          <p:cNvPr id="13" name="Rectangle 12">
            <a:extLst>
              <a:ext uri="{FF2B5EF4-FFF2-40B4-BE49-F238E27FC236}">
                <a16:creationId xmlns:a16="http://schemas.microsoft.com/office/drawing/2014/main" id="{476219A4-759E-DCD3-1BD9-79A613A713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5" name="Group 14">
            <a:extLst>
              <a:ext uri="{FF2B5EF4-FFF2-40B4-BE49-F238E27FC236}">
                <a16:creationId xmlns:a16="http://schemas.microsoft.com/office/drawing/2014/main" id="{EE97A970-96A1-3EBA-56C3-353C3EB1C4C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219290" y="1"/>
            <a:ext cx="972709" cy="1935307"/>
            <a:chOff x="10918968" y="713127"/>
            <a:chExt cx="1273032" cy="2532832"/>
          </a:xfrm>
        </p:grpSpPr>
        <p:sp>
          <p:nvSpPr>
            <p:cNvPr id="16" name="Rectangle 15">
              <a:extLst>
                <a:ext uri="{FF2B5EF4-FFF2-40B4-BE49-F238E27FC236}">
                  <a16:creationId xmlns:a16="http://schemas.microsoft.com/office/drawing/2014/main" id="{CC2EF34E-C0DB-338A-0748-3CBA85CD36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Isosceles Triangle 16">
              <a:extLst>
                <a:ext uri="{FF2B5EF4-FFF2-40B4-BE49-F238E27FC236}">
                  <a16:creationId xmlns:a16="http://schemas.microsoft.com/office/drawing/2014/main" id="{1FF3C3CD-9B61-EB26-9719-14FFB0BB5C8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9" name="Group 18">
            <a:extLst>
              <a:ext uri="{FF2B5EF4-FFF2-40B4-BE49-F238E27FC236}">
                <a16:creationId xmlns:a16="http://schemas.microsoft.com/office/drawing/2014/main" id="{D86014C7-1253-EFE9-DC2F-3129289A20B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4601497"/>
            <a:ext cx="1014060" cy="2017580"/>
            <a:chOff x="0" y="4601497"/>
            <a:chExt cx="1014060" cy="2017580"/>
          </a:xfrm>
        </p:grpSpPr>
        <p:sp>
          <p:nvSpPr>
            <p:cNvPr id="20" name="Isosceles Triangle 19">
              <a:extLst>
                <a:ext uri="{FF2B5EF4-FFF2-40B4-BE49-F238E27FC236}">
                  <a16:creationId xmlns:a16="http://schemas.microsoft.com/office/drawing/2014/main" id="{94A168D2-BBDC-5883-0726-AA3C1C901B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716CC20A-44B4-A2D1-A883-1508A723AE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Title 1">
            <a:extLst>
              <a:ext uri="{FF2B5EF4-FFF2-40B4-BE49-F238E27FC236}">
                <a16:creationId xmlns:a16="http://schemas.microsoft.com/office/drawing/2014/main" id="{42E4A8CD-84E7-6ABE-57C5-EB20D5885612}"/>
              </a:ext>
            </a:extLst>
          </p:cNvPr>
          <p:cNvSpPr>
            <a:spLocks noGrp="1"/>
          </p:cNvSpPr>
          <p:nvPr>
            <p:ph type="title"/>
          </p:nvPr>
        </p:nvSpPr>
        <p:spPr>
          <a:xfrm>
            <a:off x="2005070" y="365125"/>
            <a:ext cx="9348730" cy="904875"/>
          </a:xfrm>
        </p:spPr>
        <p:txBody>
          <a:bodyPr/>
          <a:lstStyle/>
          <a:p>
            <a:r>
              <a:rPr lang="en-GB" dirty="0"/>
              <a:t>Conclusions</a:t>
            </a:r>
          </a:p>
        </p:txBody>
      </p:sp>
      <p:sp>
        <p:nvSpPr>
          <p:cNvPr id="3" name="TextBox 2">
            <a:extLst>
              <a:ext uri="{FF2B5EF4-FFF2-40B4-BE49-F238E27FC236}">
                <a16:creationId xmlns:a16="http://schemas.microsoft.com/office/drawing/2014/main" id="{D68EDAFC-B2A7-070D-1993-0576BAA1AA0B}"/>
              </a:ext>
            </a:extLst>
          </p:cNvPr>
          <p:cNvSpPr txBox="1"/>
          <p:nvPr/>
        </p:nvSpPr>
        <p:spPr>
          <a:xfrm>
            <a:off x="1239996" y="1477584"/>
            <a:ext cx="10205229" cy="5232202"/>
          </a:xfrm>
          <a:prstGeom prst="rect">
            <a:avLst/>
          </a:prstGeom>
          <a:noFill/>
        </p:spPr>
        <p:txBody>
          <a:bodyPr wrap="square" rtlCol="0">
            <a:spAutoFit/>
          </a:bodyPr>
          <a:lstStyle/>
          <a:p>
            <a:pPr marL="285750" indent="-285750">
              <a:spcAft>
                <a:spcPts val="1200"/>
              </a:spcAft>
              <a:buFont typeface="Arial" panose="020B0604020202020204" pitchFamily="34" charset="0"/>
              <a:buChar char="•"/>
            </a:pPr>
            <a:r>
              <a:rPr lang="en-ZA" sz="2800" dirty="0"/>
              <a:t>During periods of expanded maternal ART access and increasing dolutegravir use, children HE and without HIV had modestly higher infectious-cause hospitalisation rates than children HU in the first year of life.</a:t>
            </a:r>
          </a:p>
          <a:p>
            <a:pPr marL="285750" indent="-285750">
              <a:spcAft>
                <a:spcPts val="1200"/>
              </a:spcAft>
              <a:buFont typeface="Arial" panose="020B0604020202020204" pitchFamily="34" charset="0"/>
              <a:buChar char="•"/>
            </a:pPr>
            <a:r>
              <a:rPr lang="en-ZA" sz="2800" dirty="0"/>
              <a:t>Children whose mothers restarted ART during pregnancy had the highest risk of hospitalisation compared to children HU – vulnerability of people who interrupt care.</a:t>
            </a:r>
          </a:p>
          <a:p>
            <a:pPr marL="285750" indent="-285750">
              <a:spcAft>
                <a:spcPts val="1200"/>
              </a:spcAft>
              <a:buFont typeface="Arial" panose="020B0604020202020204" pitchFamily="34" charset="0"/>
              <a:buChar char="•"/>
            </a:pPr>
            <a:r>
              <a:rPr lang="en-ZA" sz="2800" dirty="0"/>
              <a:t>Early and sustained maternal ART uptake is important but will need to be complemented by multifaceted interventions to address the persistent health disparities experienced by children HE.</a:t>
            </a:r>
          </a:p>
          <a:p>
            <a:pPr>
              <a:spcAft>
                <a:spcPts val="1200"/>
              </a:spcAft>
            </a:pPr>
            <a:endParaRPr lang="en-ZA" sz="2400" dirty="0"/>
          </a:p>
        </p:txBody>
      </p:sp>
      <p:cxnSp>
        <p:nvCxnSpPr>
          <p:cNvPr id="2" name="Straight Connector 1">
            <a:extLst>
              <a:ext uri="{FF2B5EF4-FFF2-40B4-BE49-F238E27FC236}">
                <a16:creationId xmlns:a16="http://schemas.microsoft.com/office/drawing/2014/main" id="{D806F832-F6A4-AFC7-8517-78A4454AF966}"/>
              </a:ext>
            </a:extLst>
          </p:cNvPr>
          <p:cNvCxnSpPr>
            <a:cxnSpLocks/>
          </p:cNvCxnSpPr>
          <p:nvPr/>
        </p:nvCxnSpPr>
        <p:spPr>
          <a:xfrm>
            <a:off x="2005070" y="1270000"/>
            <a:ext cx="8878830" cy="0"/>
          </a:xfrm>
          <a:prstGeom prst="line">
            <a:avLst/>
          </a:prstGeom>
          <a:ln w="28575"/>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3B186CC2-1646-CF95-09C3-32DFE031A14C}"/>
              </a:ext>
            </a:extLst>
          </p:cNvPr>
          <p:cNvPicPr>
            <a:picLocks noChangeAspect="1"/>
          </p:cNvPicPr>
          <p:nvPr/>
        </p:nvPicPr>
        <p:blipFill>
          <a:blip r:embed="rId3"/>
          <a:srcRect/>
          <a:stretch/>
        </p:blipFill>
        <p:spPr>
          <a:xfrm>
            <a:off x="199575" y="91583"/>
            <a:ext cx="1801906" cy="1160233"/>
          </a:xfrm>
          <a:prstGeom prst="rect">
            <a:avLst/>
          </a:prstGeom>
        </p:spPr>
      </p:pic>
    </p:spTree>
    <p:extLst>
      <p:ext uri="{BB962C8B-B14F-4D97-AF65-F5344CB8AC3E}">
        <p14:creationId xmlns:p14="http://schemas.microsoft.com/office/powerpoint/2010/main" val="31444795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5" name="Group 14">
            <a:extLst>
              <a:ext uri="{FF2B5EF4-FFF2-40B4-BE49-F238E27FC236}">
                <a16:creationId xmlns:a16="http://schemas.microsoft.com/office/drawing/2014/main" id="{5995D10D-E9C9-47DB-AE7E-801FEF38F5C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219290" y="1"/>
            <a:ext cx="972709" cy="1935307"/>
            <a:chOff x="10918968" y="713127"/>
            <a:chExt cx="1273032" cy="2532832"/>
          </a:xfrm>
        </p:grpSpPr>
        <p:sp>
          <p:nvSpPr>
            <p:cNvPr id="16" name="Rectangle 15">
              <a:extLst>
                <a:ext uri="{FF2B5EF4-FFF2-40B4-BE49-F238E27FC236}">
                  <a16:creationId xmlns:a16="http://schemas.microsoft.com/office/drawing/2014/main" id="{CC1A72C6-3DE4-4EC3-9AD5-9E0D40D8CE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Isosceles Triangle 16">
              <a:extLst>
                <a:ext uri="{FF2B5EF4-FFF2-40B4-BE49-F238E27FC236}">
                  <a16:creationId xmlns:a16="http://schemas.microsoft.com/office/drawing/2014/main" id="{0B0DA1F1-C391-4EDF-9FE0-23E86E13776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9" name="Group 18">
            <a:extLst>
              <a:ext uri="{FF2B5EF4-FFF2-40B4-BE49-F238E27FC236}">
                <a16:creationId xmlns:a16="http://schemas.microsoft.com/office/drawing/2014/main" id="{828A5161-06F1-46CF-8AD7-844680A59E1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4601497"/>
            <a:ext cx="1014060" cy="2017580"/>
            <a:chOff x="0" y="4601497"/>
            <a:chExt cx="1014060" cy="2017580"/>
          </a:xfrm>
        </p:grpSpPr>
        <p:sp>
          <p:nvSpPr>
            <p:cNvPr id="20" name="Isosceles Triangle 19">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Title 1">
            <a:extLst>
              <a:ext uri="{FF2B5EF4-FFF2-40B4-BE49-F238E27FC236}">
                <a16:creationId xmlns:a16="http://schemas.microsoft.com/office/drawing/2014/main" id="{4D145CF2-F68E-4E28-C17E-8C4A2F023E17}"/>
              </a:ext>
            </a:extLst>
          </p:cNvPr>
          <p:cNvSpPr>
            <a:spLocks noGrp="1"/>
          </p:cNvSpPr>
          <p:nvPr>
            <p:ph type="title"/>
          </p:nvPr>
        </p:nvSpPr>
        <p:spPr>
          <a:xfrm>
            <a:off x="2001480" y="365125"/>
            <a:ext cx="9352319" cy="904875"/>
          </a:xfrm>
        </p:spPr>
        <p:txBody>
          <a:bodyPr/>
          <a:lstStyle/>
          <a:p>
            <a:r>
              <a:rPr lang="en-GB" dirty="0"/>
              <a:t>Acknowledgements</a:t>
            </a:r>
          </a:p>
        </p:txBody>
      </p:sp>
      <p:sp>
        <p:nvSpPr>
          <p:cNvPr id="3" name="TextBox 2">
            <a:extLst>
              <a:ext uri="{FF2B5EF4-FFF2-40B4-BE49-F238E27FC236}">
                <a16:creationId xmlns:a16="http://schemas.microsoft.com/office/drawing/2014/main" id="{94B0E973-E1C9-2C28-7719-4B19D1059303}"/>
              </a:ext>
            </a:extLst>
          </p:cNvPr>
          <p:cNvSpPr txBox="1"/>
          <p:nvPr/>
        </p:nvSpPr>
        <p:spPr>
          <a:xfrm>
            <a:off x="993385" y="1321553"/>
            <a:ext cx="10205229" cy="5550237"/>
          </a:xfrm>
          <a:prstGeom prst="rect">
            <a:avLst/>
          </a:prstGeom>
          <a:noFill/>
        </p:spPr>
        <p:txBody>
          <a:bodyPr wrap="square" rtlCol="0">
            <a:spAutoFit/>
          </a:bodyPr>
          <a:lstStyle/>
          <a:p>
            <a:pPr marL="342900" indent="-342900">
              <a:spcAft>
                <a:spcPts val="1200"/>
              </a:spcAft>
              <a:buFont typeface="Arial" panose="020B0604020202020204" pitchFamily="34" charset="0"/>
              <a:buChar char="•"/>
            </a:pPr>
            <a:r>
              <a:rPr lang="en-US" sz="2400" dirty="0"/>
              <a:t>Western Cape Provincial Health Data Centre</a:t>
            </a:r>
          </a:p>
          <a:p>
            <a:pPr marL="342900" indent="-342900">
              <a:spcAft>
                <a:spcPts val="1200"/>
              </a:spcAft>
              <a:buFont typeface="Arial" panose="020B0604020202020204" pitchFamily="34" charset="0"/>
              <a:buChar char="•"/>
            </a:pPr>
            <a:r>
              <a:rPr lang="en-US" sz="2400" dirty="0"/>
              <a:t>Mothers, infants and caregivers</a:t>
            </a:r>
          </a:p>
          <a:p>
            <a:pPr marL="342900" indent="-342900">
              <a:spcAft>
                <a:spcPts val="200"/>
              </a:spcAft>
              <a:buFont typeface="Arial" panose="020B0604020202020204" pitchFamily="34" charset="0"/>
              <a:buChar char="•"/>
            </a:pPr>
            <a:r>
              <a:rPr lang="en-US" sz="2400" dirty="0"/>
              <a:t>Funders: </a:t>
            </a:r>
          </a:p>
          <a:p>
            <a:pPr marL="800100" lvl="1" indent="-342900">
              <a:spcAft>
                <a:spcPts val="1200"/>
              </a:spcAft>
              <a:buFont typeface="Wingdings" panose="05000000000000000000" pitchFamily="2" charset="2"/>
              <a:buChar char="§"/>
            </a:pPr>
            <a:r>
              <a:rPr lang="en-ZA" sz="2400" dirty="0"/>
              <a:t>The </a:t>
            </a:r>
            <a:r>
              <a:rPr lang="en-ZA" sz="2400" i="1" dirty="0"/>
              <a:t>Eunice Kennedy Shriver </a:t>
            </a:r>
            <a:r>
              <a:rPr lang="en-ZA" sz="2400" dirty="0"/>
              <a:t>National Institute of Child Health and Human Development of the National Institutes of Health CHERISH study</a:t>
            </a:r>
            <a:endParaRPr lang="en-US" sz="2400" dirty="0"/>
          </a:p>
          <a:p>
            <a:pPr marL="800100" lvl="1" indent="-342900">
              <a:spcAft>
                <a:spcPts val="1200"/>
              </a:spcAft>
              <a:buFont typeface="Wingdings" panose="05000000000000000000" pitchFamily="2" charset="2"/>
              <a:buChar char="§"/>
            </a:pPr>
            <a:r>
              <a:rPr lang="en-US" sz="2400" dirty="0"/>
              <a:t>The WCPHDC is supported by:</a:t>
            </a:r>
          </a:p>
          <a:p>
            <a:pPr marL="1257300" lvl="2" indent="-342900">
              <a:spcAft>
                <a:spcPts val="600"/>
              </a:spcAft>
              <a:buFont typeface="Courier New" panose="02070309020205020404" pitchFamily="49" charset="0"/>
              <a:buChar char="o"/>
            </a:pPr>
            <a:r>
              <a:rPr lang="en-US" sz="2400" dirty="0"/>
              <a:t>Western Cape Government Health and Wellness</a:t>
            </a:r>
          </a:p>
          <a:p>
            <a:pPr marL="1257300" lvl="2" indent="-342900">
              <a:spcAft>
                <a:spcPts val="600"/>
              </a:spcAft>
              <a:buFont typeface="Courier New" panose="02070309020205020404" pitchFamily="49" charset="0"/>
              <a:buChar char="o"/>
            </a:pPr>
            <a:r>
              <a:rPr lang="en-US" sz="2400" dirty="0"/>
              <a:t>The US National Institutes for Health [B positive, </a:t>
            </a:r>
            <a:r>
              <a:rPr lang="en-US" sz="2400" dirty="0" err="1"/>
              <a:t>IeDEA</a:t>
            </a:r>
            <a:r>
              <a:rPr lang="en-US" sz="2400" dirty="0"/>
              <a:t>-SA, CHERISH]</a:t>
            </a:r>
          </a:p>
          <a:p>
            <a:pPr marL="1257300" lvl="2" indent="-342900">
              <a:spcAft>
                <a:spcPts val="600"/>
              </a:spcAft>
              <a:buFont typeface="Courier New" panose="02070309020205020404" pitchFamily="49" charset="0"/>
              <a:buChar char="o"/>
            </a:pPr>
            <a:r>
              <a:rPr lang="en-US" sz="2400" dirty="0"/>
              <a:t>The Bill and Melinda Gates Foundation </a:t>
            </a:r>
          </a:p>
          <a:p>
            <a:pPr marL="1257300" lvl="2" indent="-342900">
              <a:spcAft>
                <a:spcPts val="600"/>
              </a:spcAft>
              <a:buFont typeface="Courier New" panose="02070309020205020404" pitchFamily="49" charset="0"/>
              <a:buChar char="o"/>
            </a:pPr>
            <a:r>
              <a:rPr lang="en-US" sz="2400" dirty="0"/>
              <a:t>The United States Agency for International Development </a:t>
            </a:r>
          </a:p>
          <a:p>
            <a:pPr marL="1257300" lvl="2" indent="-342900">
              <a:spcAft>
                <a:spcPts val="600"/>
              </a:spcAft>
              <a:buFont typeface="Courier New" panose="02070309020205020404" pitchFamily="49" charset="0"/>
              <a:buChar char="o"/>
            </a:pPr>
            <a:r>
              <a:rPr lang="en-US" sz="2400" dirty="0"/>
              <a:t>The </a:t>
            </a:r>
            <a:r>
              <a:rPr lang="en-US" sz="2400" dirty="0" err="1"/>
              <a:t>Wellcome</a:t>
            </a:r>
            <a:r>
              <a:rPr lang="en-US" sz="2400" dirty="0"/>
              <a:t> Trust</a:t>
            </a:r>
            <a:endParaRPr lang="en-US" sz="2000" dirty="0"/>
          </a:p>
          <a:p>
            <a:pPr>
              <a:spcAft>
                <a:spcPts val="800"/>
              </a:spcAft>
            </a:pPr>
            <a:endParaRPr lang="en-GB" sz="2400" dirty="0"/>
          </a:p>
        </p:txBody>
      </p:sp>
      <p:cxnSp>
        <p:nvCxnSpPr>
          <p:cNvPr id="2" name="Straight Connector 1">
            <a:extLst>
              <a:ext uri="{FF2B5EF4-FFF2-40B4-BE49-F238E27FC236}">
                <a16:creationId xmlns:a16="http://schemas.microsoft.com/office/drawing/2014/main" id="{848D043F-1DAB-6042-6BBA-88F18F80B02E}"/>
              </a:ext>
            </a:extLst>
          </p:cNvPr>
          <p:cNvCxnSpPr>
            <a:cxnSpLocks/>
          </p:cNvCxnSpPr>
          <p:nvPr/>
        </p:nvCxnSpPr>
        <p:spPr>
          <a:xfrm>
            <a:off x="2001480" y="1270000"/>
            <a:ext cx="8882420" cy="0"/>
          </a:xfrm>
          <a:prstGeom prst="line">
            <a:avLst/>
          </a:prstGeom>
          <a:ln w="28575"/>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DDC1E3BD-4A16-6446-0F3B-A3834DEF6D16}"/>
              </a:ext>
            </a:extLst>
          </p:cNvPr>
          <p:cNvPicPr>
            <a:picLocks noChangeAspect="1"/>
          </p:cNvPicPr>
          <p:nvPr/>
        </p:nvPicPr>
        <p:blipFill>
          <a:blip r:embed="rId3"/>
          <a:srcRect/>
          <a:stretch/>
        </p:blipFill>
        <p:spPr>
          <a:xfrm>
            <a:off x="199575" y="91583"/>
            <a:ext cx="1801906" cy="1160233"/>
          </a:xfrm>
          <a:prstGeom prst="rect">
            <a:avLst/>
          </a:prstGeom>
        </p:spPr>
      </p:pic>
      <p:pic>
        <p:nvPicPr>
          <p:cNvPr id="5" name="Picture 4">
            <a:extLst>
              <a:ext uri="{FF2B5EF4-FFF2-40B4-BE49-F238E27FC236}">
                <a16:creationId xmlns:a16="http://schemas.microsoft.com/office/drawing/2014/main" id="{A4748F43-2095-A170-A7AA-D84A82A96F4C}"/>
              </a:ext>
            </a:extLst>
          </p:cNvPr>
          <p:cNvPicPr>
            <a:picLocks noChangeAspect="1"/>
          </p:cNvPicPr>
          <p:nvPr/>
        </p:nvPicPr>
        <p:blipFill>
          <a:blip r:embed="rId4"/>
          <a:stretch>
            <a:fillRect/>
          </a:stretch>
        </p:blipFill>
        <p:spPr>
          <a:xfrm>
            <a:off x="10264507" y="4582929"/>
            <a:ext cx="1652159" cy="2475191"/>
          </a:xfrm>
          <a:prstGeom prst="rect">
            <a:avLst/>
          </a:prstGeom>
        </p:spPr>
      </p:pic>
    </p:spTree>
    <p:extLst>
      <p:ext uri="{BB962C8B-B14F-4D97-AF65-F5344CB8AC3E}">
        <p14:creationId xmlns:p14="http://schemas.microsoft.com/office/powerpoint/2010/main" val="3145787949"/>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1D9A78"/>
      </a:accent1>
      <a:accent2>
        <a:srgbClr val="8BC145"/>
      </a:accent2>
      <a:accent3>
        <a:srgbClr val="36AFCE"/>
      </a:accent3>
      <a:accent4>
        <a:srgbClr val="1D6FA9"/>
      </a:accent4>
      <a:accent5>
        <a:srgbClr val="B74919"/>
      </a:accent5>
      <a:accent6>
        <a:srgbClr val="F19D19"/>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AE6F2518-B084-4896-AF52-66CC2144AA26}"/>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e236f8d0-c4c0-4f47-ae05-f87aea30adc7">
      <Terms xmlns="http://schemas.microsoft.com/office/infopath/2007/PartnerControls"/>
    </lcf76f155ced4ddcb4097134ff3c332f>
    <TaxCatchAll xmlns="73ce610f-b889-47d4-8ab5-c38f623799c9"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814EDCEEC58F924B8688429696C030D2" ma:contentTypeVersion="19" ma:contentTypeDescription="Create a new document." ma:contentTypeScope="" ma:versionID="b4d8bdf56c9ebdc58dfe75d904c50a7a">
  <xsd:schema xmlns:xsd="http://www.w3.org/2001/XMLSchema" xmlns:xs="http://www.w3.org/2001/XMLSchema" xmlns:p="http://schemas.microsoft.com/office/2006/metadata/properties" xmlns:ns2="e236f8d0-c4c0-4f47-ae05-f87aea30adc7" xmlns:ns3="73ce610f-b889-47d4-8ab5-c38f623799c9" targetNamespace="http://schemas.microsoft.com/office/2006/metadata/properties" ma:root="true" ma:fieldsID="6eb87eb5e6ae4b3023b2eee28dfdb8f0" ns2:_="" ns3:_="">
    <xsd:import namespace="e236f8d0-c4c0-4f47-ae05-f87aea30adc7"/>
    <xsd:import namespace="73ce610f-b889-47d4-8ab5-c38f623799c9"/>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AutoKeyPoints" minOccurs="0"/>
                <xsd:element ref="ns2:MediaServiceKeyPoints" minOccurs="0"/>
                <xsd:element ref="ns2:MediaServiceDateTaken" minOccurs="0"/>
                <xsd:element ref="ns2:MediaServiceGenerationTime" minOccurs="0"/>
                <xsd:element ref="ns2:MediaServiceEventHashCode" minOccurs="0"/>
                <xsd:element ref="ns2:MediaServiceOCR" minOccurs="0"/>
                <xsd:element ref="ns3:SharedWithUsers" minOccurs="0"/>
                <xsd:element ref="ns3:SharedWithDetails" minOccurs="0"/>
                <xsd:element ref="ns2:lcf76f155ced4ddcb4097134ff3c332f" minOccurs="0"/>
                <xsd:element ref="ns3:TaxCatchAll" minOccurs="0"/>
                <xsd:element ref="ns2:MediaServiceObjectDetectorVersions" minOccurs="0"/>
                <xsd:element ref="ns2:MediaServiceSearchProperties" minOccurs="0"/>
                <xsd:element ref="ns2:MediaLengthInSeconds" minOccurs="0"/>
                <xsd:element ref="ns2:MediaServiceLoca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236f8d0-c4c0-4f47-ae05-f87aea30adc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AutoKeyPoints" ma:index="11" nillable="true" ma:displayName="MediaServiceAutoKeyPoints" ma:hidden="true" ma:internalName="MediaServiceAutoKeyPoints" ma:readOnly="true">
      <xsd:simpleType>
        <xsd:restriction base="dms:Note"/>
      </xsd:simpleType>
    </xsd:element>
    <xsd:element name="MediaServiceKeyPoints" ma:index="12" nillable="true" ma:displayName="KeyPoints" ma:internalName="MediaServiceKeyPoints" ma:readOnly="true">
      <xsd:simpleType>
        <xsd:restriction base="dms:Note">
          <xsd:maxLength value="255"/>
        </xsd:restriction>
      </xsd:simpleType>
    </xsd:element>
    <xsd:element name="MediaServiceDateTaken" ma:index="13" nillable="true" ma:displayName="MediaServiceDateTaken" ma:hidden="true" ma:internalName="MediaServiceDateTaken"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d8752f36-f899-4024-97aa-312620fde4bc"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LengthInSeconds" ma:index="24" nillable="true" ma:displayName="MediaLengthInSeconds" ma:hidden="true" ma:internalName="MediaLengthInSeconds" ma:readOnly="true">
      <xsd:simpleType>
        <xsd:restriction base="dms:Unknown"/>
      </xsd:simpleType>
    </xsd:element>
    <xsd:element name="MediaServiceLocation" ma:index="25" nillable="true" ma:displayName="Location" ma:indexed="true" ma:internalName="MediaServiceLocation" ma:readOnly="true">
      <xsd:simpleType>
        <xsd:restriction base="dms:Text"/>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73ce610f-b889-47d4-8ab5-c38f623799c9"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cc0bfebf-baa6-4c8c-8536-352a9d7474a2}" ma:internalName="TaxCatchAll" ma:showField="CatchAllData" ma:web="73ce610f-b889-47d4-8ab5-c38f623799c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6C65C48-3F97-4E2C-9CAF-1E6CD929C5BC}">
  <ds:schemaRefs>
    <ds:schemaRef ds:uri="http://schemas.microsoft.com/office/2006/metadata/properties"/>
    <ds:schemaRef ds:uri="http://schemas.microsoft.com/office/infopath/2007/PartnerControls"/>
    <ds:schemaRef ds:uri="e236f8d0-c4c0-4f47-ae05-f87aea30adc7"/>
    <ds:schemaRef ds:uri="73ce610f-b889-47d4-8ab5-c38f623799c9"/>
  </ds:schemaRefs>
</ds:datastoreItem>
</file>

<file path=customXml/itemProps2.xml><?xml version="1.0" encoding="utf-8"?>
<ds:datastoreItem xmlns:ds="http://schemas.openxmlformats.org/officeDocument/2006/customXml" ds:itemID="{862C5D4F-4A71-4194-992D-04551D7E076F}">
  <ds:schemaRefs>
    <ds:schemaRef ds:uri="http://schemas.microsoft.com/sharepoint/v3/contenttype/forms"/>
  </ds:schemaRefs>
</ds:datastoreItem>
</file>

<file path=customXml/itemProps3.xml><?xml version="1.0" encoding="utf-8"?>
<ds:datastoreItem xmlns:ds="http://schemas.openxmlformats.org/officeDocument/2006/customXml" ds:itemID="{55085FC5-B1B5-43BB-B0E3-E607C55990A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236f8d0-c4c0-4f47-ae05-f87aea30adc7"/>
    <ds:schemaRef ds:uri="73ce610f-b889-47d4-8ab5-c38f623799c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15413</TotalTime>
  <Words>1729</Words>
  <Application>Microsoft Office PowerPoint</Application>
  <PresentationFormat>Widescreen</PresentationFormat>
  <Paragraphs>171</Paragraphs>
  <Slides>16</Slides>
  <Notes>16</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16</vt:i4>
      </vt:variant>
    </vt:vector>
  </HeadingPairs>
  <TitlesOfParts>
    <vt:vector size="24" baseType="lpstr">
      <vt:lpstr>Arial</vt:lpstr>
      <vt:lpstr>Calibri</vt:lpstr>
      <vt:lpstr>Calibri Light</vt:lpstr>
      <vt:lpstr>Courier New</vt:lpstr>
      <vt:lpstr>Verdana</vt:lpstr>
      <vt:lpstr>Wingdings</vt:lpstr>
      <vt:lpstr>Office Theme</vt:lpstr>
      <vt:lpstr>1_Office Theme</vt:lpstr>
      <vt:lpstr>PowerPoint Presentation</vt:lpstr>
      <vt:lpstr>Conflict of interest </vt:lpstr>
      <vt:lpstr>PowerPoint Presentation</vt:lpstr>
      <vt:lpstr>PowerPoint Presentation</vt:lpstr>
      <vt:lpstr>Question </vt:lpstr>
      <vt:lpstr>Methods </vt:lpstr>
      <vt:lpstr>Methods </vt:lpstr>
      <vt:lpstr>Results </vt:lpstr>
      <vt:lpstr>PowerPoint Presentation</vt:lpstr>
      <vt:lpstr>PowerPoint Presentation</vt:lpstr>
      <vt:lpstr>PowerPoint Presentation</vt:lpstr>
      <vt:lpstr>PowerPoint Presentation</vt:lpstr>
      <vt:lpstr>PowerPoint Presentation</vt:lpstr>
      <vt:lpstr>Factors associated with infectious-cause hospitalisation</vt:lpstr>
      <vt:lpstr>Conclusions</vt:lpstr>
      <vt:lpstr>Acknowledgements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Characteristics of and risk factors for infectious disease hospital admissions in children by HIV-exposure status in an era of high maternal prevention of vertical HIV transmission coverage in the Western Cape Province of South Africa</dc:title>
  <dc:creator>Shani de Beer</dc:creator>
  <cp:lastModifiedBy>Shani De Beer</cp:lastModifiedBy>
  <cp:revision>45</cp:revision>
  <dcterms:created xsi:type="dcterms:W3CDTF">2020-11-11T14:38:37Z</dcterms:created>
  <dcterms:modified xsi:type="dcterms:W3CDTF">2026-07-17T12:08:27Z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0x010100814EDCEEC58F924B8688429696C030D2</vt:lpwstr>
  </property>
  <property fmtid="{D5CDD505-2E9C-101B-9397-08002B2CF9AE}" pid="3" name="MediaServiceImageTags">
    <vt:lpwstr/>
  </property>
</Properties>
</file>