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70" r:id="rId3"/>
    <p:sldId id="257" r:id="rId4"/>
    <p:sldId id="264" r:id="rId5"/>
    <p:sldId id="258" r:id="rId6"/>
    <p:sldId id="265" r:id="rId7"/>
    <p:sldId id="259" r:id="rId8"/>
    <p:sldId id="260" r:id="rId9"/>
    <p:sldId id="262" r:id="rId10"/>
    <p:sldId id="261" r:id="rId11"/>
    <p:sldId id="267" r:id="rId12"/>
    <p:sldId id="263" r:id="rId13"/>
    <p:sldId id="268" r:id="rId14"/>
    <p:sldId id="269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85"/>
    <p:restoredTop sz="84669"/>
  </p:normalViewPr>
  <p:slideViewPr>
    <p:cSldViewPr snapToGrid="0" snapToObjects="1">
      <p:cViewPr varScale="1">
        <p:scale>
          <a:sx n="170" d="100"/>
          <a:sy n="170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2C1FE-C250-344C-B33C-693F0CCE0760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818C1-0536-4C4E-8DAE-98ACF8E61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1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18C1-0536-4C4E-8DAE-98ACF8E614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9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18C1-0536-4C4E-8DAE-98ACF8E614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34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18C1-0536-4C4E-8DAE-98ACF8E614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72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CA" dirty="0"/>
            </a:br>
            <a:r>
              <a:rPr lang="en-CA" b="0" i="0" dirty="0">
                <a:solidFill>
                  <a:srgbClr val="000000"/>
                </a:solidFill>
                <a:effectLst/>
                <a:latin typeface="Times" pitchFamily="2" charset="0"/>
              </a:rPr>
              <a:t>The literature in general (across clinical populations) suggests a higher rate of behaviour problems in children with cognitive deficits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18C1-0536-4C4E-8DAE-98ACF8E614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56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6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6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5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3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6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3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06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17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0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1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6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2B45D-4E59-6A43-A484-199860B6451A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9A620-30B5-CD44-98C8-4BB9274CA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6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lena.serghides@utoronto.c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332913-1782-D34D-AF66-2EA615DC8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3163"/>
            <a:ext cx="3009900" cy="212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459FE0-66D2-804C-A3C6-C4C48C412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09" y="304800"/>
            <a:ext cx="8478982" cy="1790700"/>
          </a:xfrm>
        </p:spPr>
        <p:txBody>
          <a:bodyPr>
            <a:normAutofit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Behavioural difficulties in school-aged children who are HIV-exposed uninfected and associations with intellectual performance; findings from the KIND Study.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AF6F9-21FC-9642-B2C5-DC706DD82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769" y="2214639"/>
            <a:ext cx="7766462" cy="1241822"/>
          </a:xfrm>
        </p:spPr>
        <p:txBody>
          <a:bodyPr>
            <a:normAutofit/>
          </a:bodyPr>
          <a:lstStyle/>
          <a:p>
            <a:r>
              <a:rPr lang="en-US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Lena Serghides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Julia Young, </a:t>
            </a:r>
            <a:r>
              <a:rPr lang="en-US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Tharaniya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Kumarathasan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Jennifer Bowes, John Sled, Jason Brophy, Ari </a:t>
            </a:r>
            <a:r>
              <a:rPr lang="en-US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Bitnun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Mary Lou Smith, on behalf of the KIND study team.</a:t>
            </a:r>
            <a:endParaRPr lang="en-CA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University Health Network,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The Hospital for Sick Children, </a:t>
            </a:r>
            <a:r>
              <a:rPr lang="en-C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Children’s Hospital of Eastern Ontar</a:t>
            </a:r>
            <a:r>
              <a:rPr lang="en-C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io</a:t>
            </a:r>
            <a:r>
              <a:rPr lang="en-CA" sz="1600" dirty="0">
                <a:effectLst/>
              </a:rPr>
              <a:t> </a:t>
            </a: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1E664D-3953-3D46-8CE8-FDC7A11F2F88}"/>
              </a:ext>
            </a:extLst>
          </p:cNvPr>
          <p:cNvSpPr txBox="1"/>
          <p:nvPr/>
        </p:nvSpPr>
        <p:spPr>
          <a:xfrm>
            <a:off x="3009899" y="3907361"/>
            <a:ext cx="5700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A BIG THANK YOU! to the children and their families without whom this study would not be possible.</a:t>
            </a:r>
          </a:p>
        </p:txBody>
      </p:sp>
    </p:spTree>
    <p:extLst>
      <p:ext uri="{BB962C8B-B14F-4D97-AF65-F5344CB8AC3E}">
        <p14:creationId xmlns:p14="http://schemas.microsoft.com/office/powerpoint/2010/main" val="4106904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A4F77-6426-F548-BD08-434D1ACED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73D48-29D4-E140-9A57-4DAB20692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conflict of interest to declare</a:t>
            </a:r>
          </a:p>
        </p:txBody>
      </p:sp>
    </p:spTree>
    <p:extLst>
      <p:ext uri="{BB962C8B-B14F-4D97-AF65-F5344CB8AC3E}">
        <p14:creationId xmlns:p14="http://schemas.microsoft.com/office/powerpoint/2010/main" val="2854198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2B36-F29F-FA48-B594-8F1668DA5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01" y="432380"/>
            <a:ext cx="7886700" cy="592159"/>
          </a:xfrm>
        </p:spPr>
        <p:txBody>
          <a:bodyPr>
            <a:noAutofit/>
          </a:bodyPr>
          <a:lstStyle/>
          <a:p>
            <a:r>
              <a:rPr lang="en-US" sz="2800" dirty="0"/>
              <a:t>Children HIV exposed uninfected but not unaffected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C63BE-BF56-BD45-9BB8-FC200A731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4677"/>
            <a:ext cx="7886700" cy="3263504"/>
          </a:xfrm>
        </p:spPr>
        <p:txBody>
          <a:bodyPr>
            <a:normAutofit/>
          </a:bodyPr>
          <a:lstStyle/>
          <a:p>
            <a:r>
              <a:rPr lang="en-US" sz="2000" dirty="0">
                <a:sym typeface="Wingdings" pitchFamily="2" charset="2"/>
              </a:rPr>
              <a:t>One of the fastest growing HIV affected populations</a:t>
            </a:r>
          </a:p>
          <a:p>
            <a:r>
              <a:rPr lang="en-US" sz="2000" dirty="0">
                <a:sym typeface="Wingdings" pitchFamily="2" charset="2"/>
              </a:rPr>
              <a:t>16 million children globally  </a:t>
            </a:r>
          </a:p>
          <a:p>
            <a:pPr lvl="1">
              <a:buFont typeface="Wingdings" pitchFamily="2" charset="2"/>
              <a:buChar char="à"/>
            </a:pPr>
            <a:r>
              <a:rPr lang="en-US" sz="2000" dirty="0">
                <a:sym typeface="Wingdings" pitchFamily="2" charset="2"/>
              </a:rPr>
              <a:t> 6,000 in Canada</a:t>
            </a:r>
          </a:p>
          <a:p>
            <a:r>
              <a:rPr lang="en-US" sz="2000" dirty="0">
                <a:sym typeface="Wingdings" pitchFamily="2" charset="2"/>
              </a:rPr>
              <a:t>1 million born each year</a:t>
            </a:r>
          </a:p>
          <a:p>
            <a:pPr lvl="1">
              <a:buFont typeface="Wingdings" pitchFamily="2" charset="2"/>
              <a:buChar char="à"/>
            </a:pPr>
            <a:r>
              <a:rPr lang="en-US" sz="2000" dirty="0">
                <a:sym typeface="Wingdings" pitchFamily="2" charset="2"/>
              </a:rPr>
              <a:t> ~200 born in Canada each year</a:t>
            </a:r>
          </a:p>
          <a:p>
            <a:r>
              <a:rPr lang="en-US" sz="2000" dirty="0">
                <a:sym typeface="Wingdings" pitchFamily="2" charset="2"/>
              </a:rPr>
              <a:t>Face disproportionate risks of infection, growth faltering, and neurodevelopmental delays despite never acquiring HIV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63B2E8-B35B-8D47-8DCA-F6C2D3A27E14}"/>
              </a:ext>
            </a:extLst>
          </p:cNvPr>
          <p:cNvCxnSpPr>
            <a:cxnSpLocks/>
          </p:cNvCxnSpPr>
          <p:nvPr/>
        </p:nvCxnSpPr>
        <p:spPr>
          <a:xfrm>
            <a:off x="467833" y="914400"/>
            <a:ext cx="8676167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99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51B71-8201-DD4C-BDFC-E31B2BF88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2" y="225424"/>
            <a:ext cx="7886700" cy="994172"/>
          </a:xfrm>
        </p:spPr>
        <p:txBody>
          <a:bodyPr/>
          <a:lstStyle/>
          <a:p>
            <a:r>
              <a:rPr lang="en-US" dirty="0"/>
              <a:t>The KIND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36D96-7261-C940-90F3-B861D37AB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8963"/>
            <a:ext cx="7886700" cy="3263504"/>
          </a:xfrm>
        </p:spPr>
        <p:txBody>
          <a:bodyPr>
            <a:normAutofit/>
          </a:bodyPr>
          <a:lstStyle/>
          <a:p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compare neurocognition, behaviour, and neuroimaging measures between children who are HEU and HUU.</a:t>
            </a:r>
            <a:endParaRPr lang="en-CA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/>
              <a:t>Recruitment at Sick Kids in Toronto and CHEO in Ottawa, and through community and school networks </a:t>
            </a:r>
          </a:p>
          <a:p>
            <a:r>
              <a:rPr lang="en-US" sz="2000" dirty="0"/>
              <a:t>Target recruitment 245 children age </a:t>
            </a:r>
            <a:r>
              <a:rPr lang="en-US" sz="2000" b="1" dirty="0"/>
              <a:t>6-12 years </a:t>
            </a:r>
            <a:r>
              <a:rPr lang="en-US" sz="2000" dirty="0"/>
              <a:t>(180 CHEU and 65 CHUU)</a:t>
            </a:r>
          </a:p>
          <a:p>
            <a:r>
              <a:rPr lang="en-US" sz="2000" dirty="0"/>
              <a:t>Recruitment ongoing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5DBE905-BA15-CE4C-B47C-5198E96B2A70}"/>
              </a:ext>
            </a:extLst>
          </p:cNvPr>
          <p:cNvCxnSpPr>
            <a:cxnSpLocks/>
          </p:cNvCxnSpPr>
          <p:nvPr/>
        </p:nvCxnSpPr>
        <p:spPr>
          <a:xfrm>
            <a:off x="467833" y="914400"/>
            <a:ext cx="8676167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34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4B36-1C71-7F48-B8AD-BFECF0BAB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21854"/>
            <a:ext cx="9049732" cy="835985"/>
          </a:xfrm>
        </p:spPr>
        <p:txBody>
          <a:bodyPr>
            <a:normAutofit/>
          </a:bodyPr>
          <a:lstStyle/>
          <a:p>
            <a:r>
              <a:rPr lang="en-US" sz="2400" dirty="0"/>
              <a:t>The KIND study findings – lower intellectual performance in boys HEU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11A57A-09F0-FB4F-B97C-16D81FBA7F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6313" y="789782"/>
            <a:ext cx="5849785" cy="398178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8A2689-BA9C-A645-9F24-067B5C35C592}"/>
              </a:ext>
            </a:extLst>
          </p:cNvPr>
          <p:cNvSpPr txBox="1"/>
          <p:nvPr/>
        </p:nvSpPr>
        <p:spPr>
          <a:xfrm>
            <a:off x="0" y="4860036"/>
            <a:ext cx="27029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Kahnami</a:t>
            </a:r>
            <a:r>
              <a:rPr lang="en-US" sz="1000" dirty="0"/>
              <a:t> L et al. Front </a:t>
            </a:r>
            <a:r>
              <a:rPr lang="en-US" sz="1000" dirty="0" err="1"/>
              <a:t>Pediatr</a:t>
            </a:r>
            <a:r>
              <a:rPr lang="en-US" sz="1000" dirty="0"/>
              <a:t> 2025, 13:1540420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F2E8AD-AAB3-B147-BA7A-E609FEB7BD72}"/>
              </a:ext>
            </a:extLst>
          </p:cNvPr>
          <p:cNvCxnSpPr>
            <a:cxnSpLocks/>
          </p:cNvCxnSpPr>
          <p:nvPr/>
        </p:nvCxnSpPr>
        <p:spPr>
          <a:xfrm>
            <a:off x="212651" y="584789"/>
            <a:ext cx="8931349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04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22AB5-3986-5844-8FCA-5AB49B9C7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Aim:  Investigate behavioural difficulties in the KIND study participants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Study population:  142 children (99 HEU, 43 HUU) included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805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166AB-349A-B24D-BE39-F20ABCA52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562351"/>
          </a:xfrm>
        </p:spPr>
        <p:txBody>
          <a:bodyPr>
            <a:normAutofit fontScale="90000"/>
          </a:bodyPr>
          <a:lstStyle/>
          <a:p>
            <a:r>
              <a:rPr lang="en-US" dirty="0"/>
              <a:t>Strengths and Difficulties Questionnaire (SDQ)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A0B63C-3C6E-E343-9708-EB5704B47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77434"/>
            <a:ext cx="7886700" cy="3789952"/>
          </a:xfrm>
        </p:spPr>
        <p:txBody>
          <a:bodyPr>
            <a:noAutofit/>
          </a:bodyPr>
          <a:lstStyle/>
          <a:p>
            <a:r>
              <a:rPr lang="en-US" sz="2000" dirty="0"/>
              <a:t>Administered to caregiver</a:t>
            </a:r>
          </a:p>
          <a:p>
            <a:r>
              <a:rPr lang="en-US" sz="2000" dirty="0"/>
              <a:t>Assesses emotional and behavioural difficulties </a:t>
            </a:r>
          </a:p>
          <a:p>
            <a:r>
              <a:rPr lang="en-US" sz="2000" u="sng" dirty="0"/>
              <a:t>Total difficulties score</a:t>
            </a:r>
            <a:r>
              <a:rPr lang="en-US" sz="2000" dirty="0"/>
              <a:t> = “</a:t>
            </a:r>
            <a:r>
              <a:rPr lang="en-US" sz="2000" dirty="0">
                <a:solidFill>
                  <a:srgbClr val="FF0000"/>
                </a:solidFill>
              </a:rPr>
              <a:t>Does the child have difficulties?</a:t>
            </a:r>
            <a:r>
              <a:rPr lang="en-US" sz="2000" dirty="0"/>
              <a:t>” </a:t>
            </a:r>
          </a:p>
          <a:p>
            <a:pPr lvl="1"/>
            <a:r>
              <a:rPr lang="en-US" sz="2000" dirty="0"/>
              <a:t>Combined score of 4 scales: Emotional symptoms, Conduct problems, Hyperactivity/inattention, Peer relationship problems</a:t>
            </a:r>
          </a:p>
          <a:p>
            <a:pPr lvl="1"/>
            <a:r>
              <a:rPr lang="en-US" sz="2000" dirty="0"/>
              <a:t>Score of 17 or greater </a:t>
            </a:r>
            <a:r>
              <a:rPr lang="en-US" sz="2000" dirty="0">
                <a:sym typeface="Wingdings" pitchFamily="2" charset="2"/>
              </a:rPr>
              <a:t> clinically significant problems</a:t>
            </a:r>
            <a:endParaRPr lang="en-US" sz="2000" dirty="0"/>
          </a:p>
          <a:p>
            <a:r>
              <a:rPr lang="en-US" sz="2000" u="sng" dirty="0">
                <a:sym typeface="Wingdings" pitchFamily="2" charset="2"/>
              </a:rPr>
              <a:t>Impact supplement score </a:t>
            </a:r>
            <a:r>
              <a:rPr lang="en-US" sz="2000" dirty="0">
                <a:sym typeface="Wingdings" pitchFamily="2" charset="2"/>
              </a:rPr>
              <a:t>= “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Is the child impaired by those difficulties?</a:t>
            </a:r>
            <a:r>
              <a:rPr lang="en-US" sz="2000" dirty="0">
                <a:sym typeface="Wingdings" pitchFamily="2" charset="2"/>
              </a:rPr>
              <a:t>”</a:t>
            </a:r>
          </a:p>
          <a:p>
            <a:pPr lvl="1"/>
            <a:r>
              <a:rPr lang="en-US" sz="2000" dirty="0">
                <a:sym typeface="Wingdings" pitchFamily="2" charset="2"/>
              </a:rPr>
              <a:t>Score of 2 or more clinically significant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C8F5E5-FA9D-C24F-B5CF-A6960EA43DE0}"/>
              </a:ext>
            </a:extLst>
          </p:cNvPr>
          <p:cNvCxnSpPr>
            <a:cxnSpLocks/>
          </p:cNvCxnSpPr>
          <p:nvPr/>
        </p:nvCxnSpPr>
        <p:spPr>
          <a:xfrm>
            <a:off x="467833" y="786806"/>
            <a:ext cx="8676167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54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CE6BC-E1C6-B649-AD09-F78EAE708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EAB6189-60C0-B84B-8E71-92AB78373A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2497765"/>
              </p:ext>
            </p:extLst>
          </p:nvPr>
        </p:nvGraphicFramePr>
        <p:xfrm>
          <a:off x="976515" y="137885"/>
          <a:ext cx="7020842" cy="4648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891">
                  <a:extLst>
                    <a:ext uri="{9D8B030D-6E8A-4147-A177-3AD203B41FA5}">
                      <a16:colId xmlns:a16="http://schemas.microsoft.com/office/drawing/2014/main" val="1890229717"/>
                    </a:ext>
                  </a:extLst>
                </a:gridCol>
                <a:gridCol w="1873969">
                  <a:extLst>
                    <a:ext uri="{9D8B030D-6E8A-4147-A177-3AD203B41FA5}">
                      <a16:colId xmlns:a16="http://schemas.microsoft.com/office/drawing/2014/main" val="3089087591"/>
                    </a:ext>
                  </a:extLst>
                </a:gridCol>
                <a:gridCol w="1552200">
                  <a:extLst>
                    <a:ext uri="{9D8B030D-6E8A-4147-A177-3AD203B41FA5}">
                      <a16:colId xmlns:a16="http://schemas.microsoft.com/office/drawing/2014/main" val="2988300661"/>
                    </a:ext>
                  </a:extLst>
                </a:gridCol>
                <a:gridCol w="1659810">
                  <a:extLst>
                    <a:ext uri="{9D8B030D-6E8A-4147-A177-3AD203B41FA5}">
                      <a16:colId xmlns:a16="http://schemas.microsoft.com/office/drawing/2014/main" val="1263388579"/>
                    </a:ext>
                  </a:extLst>
                </a:gridCol>
                <a:gridCol w="747972">
                  <a:extLst>
                    <a:ext uri="{9D8B030D-6E8A-4147-A177-3AD203B41FA5}">
                      <a16:colId xmlns:a16="http://schemas.microsoft.com/office/drawing/2014/main" val="2254300992"/>
                    </a:ext>
                  </a:extLst>
                </a:gridCol>
              </a:tblGrid>
              <a:tr h="267706">
                <a:tc gridSpan="2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Children HEU N=99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Children HUU </a:t>
                      </a:r>
                    </a:p>
                    <a:p>
                      <a:pPr algn="ctr"/>
                      <a:r>
                        <a:rPr lang="en-US" sz="1600" dirty="0"/>
                        <a:t>N=43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p-value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31865"/>
                  </a:ext>
                </a:extLst>
              </a:tr>
              <a:tr h="267706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Age at testing (years)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8.75 (7.1 – 9.9)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8.83 (7.2 – 10.1)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38947"/>
                  </a:ext>
                </a:extLst>
              </a:tr>
              <a:tr h="4551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Sex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/>
                        <a:t>Female                  </a:t>
                      </a:r>
                    </a:p>
                    <a:p>
                      <a:pPr algn="r"/>
                      <a:r>
                        <a:rPr lang="en-US" sz="1600"/>
                        <a:t> Male  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51 (51%)</a:t>
                      </a:r>
                    </a:p>
                    <a:p>
                      <a:pPr algn="ctr"/>
                      <a:r>
                        <a:rPr lang="en-US" sz="1600" dirty="0"/>
                        <a:t>48 (48%)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 (42%)</a:t>
                      </a:r>
                    </a:p>
                    <a:p>
                      <a:pPr algn="ctr"/>
                      <a:r>
                        <a:rPr lang="en-US" sz="1600" dirty="0"/>
                        <a:t>25 (58%)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32182"/>
                  </a:ext>
                </a:extLst>
              </a:tr>
              <a:tr h="64249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Maternal race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ACB</a:t>
                      </a:r>
                    </a:p>
                    <a:p>
                      <a:pPr algn="r"/>
                      <a:r>
                        <a:rPr lang="en-US" sz="1600" dirty="0"/>
                        <a:t>Caucasian</a:t>
                      </a:r>
                    </a:p>
                    <a:p>
                      <a:pPr algn="r"/>
                      <a:r>
                        <a:rPr lang="en-US" sz="16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 (67%)</a:t>
                      </a:r>
                    </a:p>
                    <a:p>
                      <a:pPr algn="ctr"/>
                      <a:r>
                        <a:rPr lang="en-US" sz="1600" dirty="0"/>
                        <a:t>15 (15%)</a:t>
                      </a:r>
                    </a:p>
                    <a:p>
                      <a:pPr algn="ctr"/>
                      <a:r>
                        <a:rPr lang="en-US" sz="1600" dirty="0"/>
                        <a:t>13 (13%)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 (46%)</a:t>
                      </a:r>
                    </a:p>
                    <a:p>
                      <a:pPr algn="ctr"/>
                      <a:r>
                        <a:rPr lang="en-US" sz="1600" dirty="0"/>
                        <a:t>14 (33%)</a:t>
                      </a:r>
                    </a:p>
                    <a:p>
                      <a:pPr algn="ctr"/>
                      <a:r>
                        <a:rPr lang="en-US" sz="1600" dirty="0"/>
                        <a:t>9 (21%)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64292"/>
                  </a:ext>
                </a:extLst>
              </a:tr>
              <a:tr h="95305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Caregiver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/>
                        <a:t>High school or less</a:t>
                      </a:r>
                    </a:p>
                    <a:p>
                      <a:pPr algn="r"/>
                      <a:r>
                        <a:rPr lang="en-US" sz="1600"/>
                        <a:t>College</a:t>
                      </a:r>
                    </a:p>
                    <a:p>
                      <a:pPr algn="r"/>
                      <a:r>
                        <a:rPr lang="en-US" sz="1600"/>
                        <a:t>University</a:t>
                      </a:r>
                    </a:p>
                    <a:p>
                      <a:pPr algn="r"/>
                      <a:r>
                        <a:rPr lang="en-US" sz="1600"/>
                        <a:t>Post-graduate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 (30%)</a:t>
                      </a:r>
                    </a:p>
                    <a:p>
                      <a:pPr algn="ctr"/>
                      <a:r>
                        <a:rPr lang="en-US" sz="1600" dirty="0"/>
                        <a:t>34 (35%)</a:t>
                      </a:r>
                    </a:p>
                    <a:p>
                      <a:pPr algn="ctr"/>
                      <a:r>
                        <a:rPr lang="en-US" sz="1600" dirty="0"/>
                        <a:t>22 (22%)</a:t>
                      </a:r>
                    </a:p>
                    <a:p>
                      <a:pPr algn="ctr"/>
                      <a:r>
                        <a:rPr lang="en-US" sz="1600" dirty="0"/>
                        <a:t>12 (12%)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 (19%)</a:t>
                      </a:r>
                    </a:p>
                    <a:p>
                      <a:pPr algn="ctr"/>
                      <a:r>
                        <a:rPr lang="en-US" sz="1600" dirty="0"/>
                        <a:t>20 (47%)</a:t>
                      </a:r>
                    </a:p>
                    <a:p>
                      <a:pPr algn="ctr"/>
                      <a:r>
                        <a:rPr lang="en-US" sz="1600" dirty="0"/>
                        <a:t>8 (19%)</a:t>
                      </a:r>
                    </a:p>
                    <a:p>
                      <a:pPr algn="ctr"/>
                      <a:r>
                        <a:rPr lang="en-US" sz="1600" dirty="0"/>
                        <a:t>7 (16%)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248413"/>
                  </a:ext>
                </a:extLst>
              </a:tr>
              <a:tr h="594469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Household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Less than $50,000</a:t>
                      </a:r>
                    </a:p>
                    <a:p>
                      <a:pPr algn="r"/>
                      <a:r>
                        <a:rPr lang="en-US" sz="1600" dirty="0"/>
                        <a:t>$50,000 or greater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54 (55%)</a:t>
                      </a:r>
                    </a:p>
                    <a:p>
                      <a:pPr algn="ctr"/>
                      <a:r>
                        <a:rPr lang="en-US" sz="1600" dirty="0"/>
                        <a:t>45 (45%)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 (37%)</a:t>
                      </a:r>
                    </a:p>
                    <a:p>
                      <a:pPr algn="ctr"/>
                      <a:r>
                        <a:rPr lang="en-US" sz="1600" dirty="0"/>
                        <a:t>27 (63%)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150644"/>
                  </a:ext>
                </a:extLst>
              </a:tr>
              <a:tr h="267706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Birth weight (kg)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2.9 (2.4 – 3.5)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3.4 (2.9 – 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20783"/>
                  </a:ext>
                </a:extLst>
              </a:tr>
              <a:tr h="267706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Preterm</a:t>
                      </a:r>
                      <a:r>
                        <a:rPr lang="en-US" sz="1600" dirty="0"/>
                        <a:t> </a:t>
                      </a:r>
                      <a:r>
                        <a:rPr lang="en-US" sz="1600" b="1" dirty="0"/>
                        <a:t>(&lt;37 weeks)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 (20%)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 (7%)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99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46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54A11-99B1-D949-9B95-B1BCAA19E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085" y="273844"/>
            <a:ext cx="8597245" cy="68881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Does the child have difficulties?</a:t>
            </a:r>
            <a:br>
              <a:rPr lang="en-US" sz="2800" dirty="0"/>
            </a:br>
            <a:r>
              <a:rPr lang="en-US" sz="2800" dirty="0"/>
              <a:t>HEU status associated with high total difficulties scores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AB4F6-E9A8-0041-8CBF-5C845072A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588" y="1607446"/>
            <a:ext cx="4667745" cy="1612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Children HEU vs. HUU</a:t>
            </a:r>
          </a:p>
          <a:p>
            <a:r>
              <a:rPr lang="en-US" sz="1800" dirty="0"/>
              <a:t>Slight:  	23% (23) vs. 9% (4), p=0.052</a:t>
            </a:r>
          </a:p>
          <a:p>
            <a:r>
              <a:rPr lang="en-US" sz="1800" dirty="0"/>
              <a:t>High: 	13% (13) vs. 0% (0), p=0.013</a:t>
            </a:r>
          </a:p>
          <a:p>
            <a:r>
              <a:rPr lang="en-US" sz="1800" dirty="0"/>
              <a:t>Very high: 	  9% (9) vs. 0% (0), p=0.041</a:t>
            </a:r>
          </a:p>
          <a:p>
            <a:endParaRPr lang="en-US" sz="18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257CD40-78DC-6E49-9436-2B4ECB463192}"/>
              </a:ext>
            </a:extLst>
          </p:cNvPr>
          <p:cNvGrpSpPr/>
          <p:nvPr/>
        </p:nvGrpSpPr>
        <p:grpSpPr>
          <a:xfrm>
            <a:off x="5046572" y="1246907"/>
            <a:ext cx="3768796" cy="3101362"/>
            <a:chOff x="4915944" y="1163782"/>
            <a:chExt cx="3768796" cy="310136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8CB786-63B9-2F49-B014-CFD9ED5FD12D}"/>
                </a:ext>
              </a:extLst>
            </p:cNvPr>
            <p:cNvSpPr txBox="1"/>
            <p:nvPr/>
          </p:nvSpPr>
          <p:spPr>
            <a:xfrm>
              <a:off x="7279574" y="2718203"/>
              <a:ext cx="1194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Slightly raised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CE7A6F-FE40-0E4D-AE7C-05633456E946}"/>
                </a:ext>
              </a:extLst>
            </p:cNvPr>
            <p:cNvSpPr txBox="1"/>
            <p:nvPr/>
          </p:nvSpPr>
          <p:spPr>
            <a:xfrm>
              <a:off x="7277596" y="2514344"/>
              <a:ext cx="518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High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8BD48C6-0FC6-244C-866B-96E6F099063F}"/>
                </a:ext>
              </a:extLst>
            </p:cNvPr>
            <p:cNvSpPr txBox="1"/>
            <p:nvPr/>
          </p:nvSpPr>
          <p:spPr>
            <a:xfrm>
              <a:off x="7279864" y="2330783"/>
              <a:ext cx="869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Very high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FC6D41-3685-4646-81C8-949158083D24}"/>
                </a:ext>
              </a:extLst>
            </p:cNvPr>
            <p:cNvSpPr txBox="1"/>
            <p:nvPr/>
          </p:nvSpPr>
          <p:spPr>
            <a:xfrm>
              <a:off x="7301348" y="3214986"/>
              <a:ext cx="13833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Close to average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C1CE6A-B31E-264D-ACB4-B84D3F0EC9B4}"/>
                </a:ext>
              </a:extLst>
            </p:cNvPr>
            <p:cNvSpPr txBox="1"/>
            <p:nvPr/>
          </p:nvSpPr>
          <p:spPr>
            <a:xfrm>
              <a:off x="5771407" y="3895812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CHEU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33F05F-094A-374D-998D-9E41E5746CD2}"/>
                </a:ext>
              </a:extLst>
            </p:cNvPr>
            <p:cNvSpPr txBox="1"/>
            <p:nvPr/>
          </p:nvSpPr>
          <p:spPr>
            <a:xfrm>
              <a:off x="6481948" y="3893833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CHUU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66A9A9B-BA76-CE45-95DB-2CC3771D58E5}"/>
                </a:ext>
              </a:extLst>
            </p:cNvPr>
            <p:cNvSpPr txBox="1"/>
            <p:nvPr/>
          </p:nvSpPr>
          <p:spPr>
            <a:xfrm rot="16200000">
              <a:off x="3966357" y="2422565"/>
              <a:ext cx="2268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difficulties score </a:t>
              </a:r>
            </a:p>
          </p:txBody>
        </p:sp>
        <p:pic>
          <p:nvPicPr>
            <p:cNvPr id="18" name="Content Placeholder 7">
              <a:extLst>
                <a:ext uri="{FF2B5EF4-FFF2-40B4-BE49-F238E27FC236}">
                  <a16:creationId xmlns:a16="http://schemas.microsoft.com/office/drawing/2014/main" id="{85D4554A-3909-1B40-A4FB-AD6D570950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027" t="12994" r="23517" b="15174"/>
            <a:stretch/>
          </p:blipFill>
          <p:spPr>
            <a:xfrm>
              <a:off x="5103255" y="1163782"/>
              <a:ext cx="2437576" cy="2861953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88A1D6-9F32-BD45-BD0A-E9E7B7316FFC}"/>
              </a:ext>
            </a:extLst>
          </p:cNvPr>
          <p:cNvCxnSpPr>
            <a:cxnSpLocks/>
          </p:cNvCxnSpPr>
          <p:nvPr/>
        </p:nvCxnSpPr>
        <p:spPr>
          <a:xfrm>
            <a:off x="393405" y="1020729"/>
            <a:ext cx="8750595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57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A4F1A0-5715-D047-80C2-6FEBCDF87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72" y="264701"/>
            <a:ext cx="8072290" cy="358306"/>
          </a:xfrm>
        </p:spPr>
        <p:txBody>
          <a:bodyPr>
            <a:normAutofit fontScale="90000"/>
          </a:bodyPr>
          <a:lstStyle/>
          <a:p>
            <a:r>
              <a:rPr lang="en-US" dirty="0"/>
              <a:t>More boys HEU have high total difficulties scores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5F3809-3CC6-5C48-93CA-6D1CB4D88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454" y="846615"/>
            <a:ext cx="4437544" cy="3450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Girls HEU vs HUU</a:t>
            </a:r>
          </a:p>
          <a:p>
            <a:r>
              <a:rPr lang="en-US" sz="1800" dirty="0"/>
              <a:t>Slight:  	14% (7) vs. 17% (3), p=0.76</a:t>
            </a:r>
          </a:p>
          <a:p>
            <a:r>
              <a:rPr lang="en-US" sz="1800" dirty="0"/>
              <a:t>High: 	  4% (2) vs. 0% (0), p=0.39</a:t>
            </a:r>
          </a:p>
          <a:p>
            <a:r>
              <a:rPr lang="en-US" sz="1800" dirty="0"/>
              <a:t>Very high:  	  2% (1) vs. 0% (0), p=0.55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Boys HEU vs HUU</a:t>
            </a:r>
          </a:p>
          <a:p>
            <a:r>
              <a:rPr lang="en-US" sz="1800" dirty="0"/>
              <a:t>Slight:  	33% (16) vs. 4% (1), p=0.005</a:t>
            </a:r>
          </a:p>
          <a:p>
            <a:r>
              <a:rPr lang="en-US" sz="1800" dirty="0"/>
              <a:t>High: 	23% (11) vs. 0% (0), p=0.009</a:t>
            </a:r>
          </a:p>
          <a:p>
            <a:r>
              <a:rPr lang="en-US" sz="1800" dirty="0"/>
              <a:t>Very high: 	17% (8) vs. 0% (0), p=0.031</a:t>
            </a:r>
          </a:p>
          <a:p>
            <a:endParaRPr lang="en-US" sz="20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6AEAACB-BC97-C242-9387-A92F8BA8A7DB}"/>
              </a:ext>
            </a:extLst>
          </p:cNvPr>
          <p:cNvGrpSpPr/>
          <p:nvPr/>
        </p:nvGrpSpPr>
        <p:grpSpPr>
          <a:xfrm>
            <a:off x="4820150" y="1182454"/>
            <a:ext cx="4172556" cy="3024866"/>
            <a:chOff x="4785316" y="912487"/>
            <a:chExt cx="4172556" cy="302486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4224241-D12C-E24F-8B37-8D6698D6A668}"/>
                </a:ext>
              </a:extLst>
            </p:cNvPr>
            <p:cNvSpPr txBox="1"/>
            <p:nvPr/>
          </p:nvSpPr>
          <p:spPr>
            <a:xfrm>
              <a:off x="7552706" y="2492571"/>
              <a:ext cx="1194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Slightly raised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E2F595B-346E-EE43-8EB2-EE8236E89A60}"/>
                </a:ext>
              </a:extLst>
            </p:cNvPr>
            <p:cNvSpPr txBox="1"/>
            <p:nvPr/>
          </p:nvSpPr>
          <p:spPr>
            <a:xfrm>
              <a:off x="7550728" y="2288712"/>
              <a:ext cx="5180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High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356FE3-C777-0A47-9F78-E95D60298125}"/>
                </a:ext>
              </a:extLst>
            </p:cNvPr>
            <p:cNvSpPr txBox="1"/>
            <p:nvPr/>
          </p:nvSpPr>
          <p:spPr>
            <a:xfrm>
              <a:off x="7552996" y="2105151"/>
              <a:ext cx="869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Very high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A6EF64-CFFE-6846-AFFD-42828B297484}"/>
                </a:ext>
              </a:extLst>
            </p:cNvPr>
            <p:cNvSpPr txBox="1"/>
            <p:nvPr/>
          </p:nvSpPr>
          <p:spPr>
            <a:xfrm>
              <a:off x="7574480" y="2989354"/>
              <a:ext cx="13833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Close to average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62D005C-FF2C-F843-8F5F-E37E6B0F68DE}"/>
                </a:ext>
              </a:extLst>
            </p:cNvPr>
            <p:cNvSpPr txBox="1"/>
            <p:nvPr/>
          </p:nvSpPr>
          <p:spPr>
            <a:xfrm>
              <a:off x="5403778" y="3629576"/>
              <a:ext cx="5966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CHEU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BA6F03-5F1E-E040-9AA1-3F8B797FBD79}"/>
                </a:ext>
              </a:extLst>
            </p:cNvPr>
            <p:cNvSpPr txBox="1"/>
            <p:nvPr/>
          </p:nvSpPr>
          <p:spPr>
            <a:xfrm>
              <a:off x="5900055" y="3629576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CHUU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06FB2F-2266-FD43-9530-B90A4DC68A9E}"/>
                </a:ext>
              </a:extLst>
            </p:cNvPr>
            <p:cNvSpPr txBox="1"/>
            <p:nvPr/>
          </p:nvSpPr>
          <p:spPr>
            <a:xfrm rot="16200000">
              <a:off x="3835729" y="2149432"/>
              <a:ext cx="2268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difficulties score 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02C8287-98B8-6F47-976A-5119AFB699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965" t="10282" r="25241" b="29178"/>
            <a:stretch/>
          </p:blipFill>
          <p:spPr>
            <a:xfrm>
              <a:off x="4888186" y="912487"/>
              <a:ext cx="2808215" cy="282212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A1320E-2D62-024E-A889-2839CFFE8E87}"/>
                </a:ext>
              </a:extLst>
            </p:cNvPr>
            <p:cNvSpPr txBox="1"/>
            <p:nvPr/>
          </p:nvSpPr>
          <p:spPr>
            <a:xfrm>
              <a:off x="6540249" y="3625220"/>
              <a:ext cx="5966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CHEU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8F0EC5F-F6C9-B342-BCF6-1DB4A146ED75}"/>
                </a:ext>
              </a:extLst>
            </p:cNvPr>
            <p:cNvSpPr txBox="1"/>
            <p:nvPr/>
          </p:nvSpPr>
          <p:spPr>
            <a:xfrm>
              <a:off x="7036526" y="3625220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CHUU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8985AB-69FC-AC4A-90FE-B6FFA4DD3D3D}"/>
                </a:ext>
              </a:extLst>
            </p:cNvPr>
            <p:cNvSpPr txBox="1"/>
            <p:nvPr/>
          </p:nvSpPr>
          <p:spPr>
            <a:xfrm>
              <a:off x="5695517" y="977811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Girls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029E00-EB6A-A94E-9395-51578BD98D56}"/>
                </a:ext>
              </a:extLst>
            </p:cNvPr>
            <p:cNvSpPr txBox="1"/>
            <p:nvPr/>
          </p:nvSpPr>
          <p:spPr>
            <a:xfrm>
              <a:off x="6879444" y="960239"/>
              <a:ext cx="587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Boys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BD5D98-5939-DF45-BFDA-7A9DC9893C74}"/>
              </a:ext>
            </a:extLst>
          </p:cNvPr>
          <p:cNvCxnSpPr>
            <a:cxnSpLocks/>
          </p:cNvCxnSpPr>
          <p:nvPr/>
        </p:nvCxnSpPr>
        <p:spPr>
          <a:xfrm>
            <a:off x="467833" y="637952"/>
            <a:ext cx="8676167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85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2DBAC-C1FD-1E48-BD7D-6E2DCC581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24" y="103571"/>
            <a:ext cx="8345229" cy="994172"/>
          </a:xfrm>
        </p:spPr>
        <p:txBody>
          <a:bodyPr>
            <a:normAutofit/>
          </a:bodyPr>
          <a:lstStyle/>
          <a:p>
            <a:r>
              <a:rPr lang="en-US" sz="2800" dirty="0"/>
              <a:t>Impact score - </a:t>
            </a:r>
            <a:r>
              <a:rPr lang="en-US" sz="2800" dirty="0">
                <a:solidFill>
                  <a:srgbClr val="FF0000"/>
                </a:solidFill>
                <a:sym typeface="Wingdings" pitchFamily="2" charset="2"/>
              </a:rPr>
              <a:t>Is the child impaired by those difficulties?</a:t>
            </a:r>
            <a:endParaRPr lang="en-US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485430-11F0-B24C-90A8-05B46DF59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1163" y="1369219"/>
            <a:ext cx="3518712" cy="3263504"/>
          </a:xfrm>
        </p:spPr>
        <p:txBody>
          <a:bodyPr>
            <a:normAutofit/>
          </a:bodyPr>
          <a:lstStyle/>
          <a:p>
            <a:r>
              <a:rPr lang="en-US" sz="2000" dirty="0"/>
              <a:t>Impact score 2 or greater:</a:t>
            </a:r>
          </a:p>
          <a:p>
            <a:pPr lvl="1"/>
            <a:r>
              <a:rPr lang="en-US" dirty="0"/>
              <a:t>Children HEU vs. HUU:  </a:t>
            </a:r>
          </a:p>
          <a:p>
            <a:pPr marL="342900" lvl="1" indent="0">
              <a:buNone/>
            </a:pPr>
            <a:r>
              <a:rPr lang="en-US" dirty="0"/>
              <a:t>23% (23) vs. 14% (6), p=0.2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sz="2000" dirty="0"/>
              <a:t>Impact score high in those with high difficulties scores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759A7E-83F2-8849-BBFE-694E45B78C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7B2149-F3A1-4448-8C03-9054E5618A4A}"/>
              </a:ext>
            </a:extLst>
          </p:cNvPr>
          <p:cNvCxnSpPr>
            <a:cxnSpLocks/>
          </p:cNvCxnSpPr>
          <p:nvPr/>
        </p:nvCxnSpPr>
        <p:spPr>
          <a:xfrm>
            <a:off x="467833" y="786808"/>
            <a:ext cx="8676167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71901C4-24DE-3A40-9C8E-6B1936575FED}"/>
              </a:ext>
            </a:extLst>
          </p:cNvPr>
          <p:cNvGrpSpPr/>
          <p:nvPr/>
        </p:nvGrpSpPr>
        <p:grpSpPr>
          <a:xfrm>
            <a:off x="3853637" y="898095"/>
            <a:ext cx="5029200" cy="3857248"/>
            <a:chOff x="3853637" y="898095"/>
            <a:chExt cx="5029200" cy="385724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FC68BB-A2C9-4E4C-9B55-2D2F8C739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53637" y="1097743"/>
              <a:ext cx="5029200" cy="36576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9059C44-1074-1D49-8CD0-7968138A33FC}"/>
                </a:ext>
              </a:extLst>
            </p:cNvPr>
            <p:cNvSpPr txBox="1"/>
            <p:nvPr/>
          </p:nvSpPr>
          <p:spPr>
            <a:xfrm>
              <a:off x="4770606" y="2838512"/>
              <a:ext cx="131850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Children HUU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AE854E-41B2-8C45-AD24-3B804FF2D2C0}"/>
                </a:ext>
              </a:extLst>
            </p:cNvPr>
            <p:cNvSpPr txBox="1"/>
            <p:nvPr/>
          </p:nvSpPr>
          <p:spPr>
            <a:xfrm>
              <a:off x="4519544" y="920262"/>
              <a:ext cx="182844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Children HEU</a:t>
              </a:r>
            </a:p>
            <a:p>
              <a:pPr algn="ctr"/>
              <a:r>
                <a:rPr lang="en-US" sz="1600" dirty="0"/>
                <a:t>low total difficulties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683664-4005-294D-B06E-525ED530C141}"/>
                </a:ext>
              </a:extLst>
            </p:cNvPr>
            <p:cNvSpPr txBox="1"/>
            <p:nvPr/>
          </p:nvSpPr>
          <p:spPr>
            <a:xfrm>
              <a:off x="6697519" y="898095"/>
              <a:ext cx="1883785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Children HEU</a:t>
              </a:r>
            </a:p>
            <a:p>
              <a:pPr algn="ctr"/>
              <a:r>
                <a:rPr lang="en-US" sz="1600" dirty="0"/>
                <a:t>high total difficulties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799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00776-43F3-0741-BA80-1FB265567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524" y="919172"/>
            <a:ext cx="3467951" cy="994172"/>
          </a:xfrm>
        </p:spPr>
        <p:txBody>
          <a:bodyPr>
            <a:noAutofit/>
          </a:bodyPr>
          <a:lstStyle/>
          <a:p>
            <a:r>
              <a:rPr lang="en-US" sz="2400" dirty="0"/>
              <a:t>Total difficulties score correlates with intellectual performance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BD1E1-693C-5A41-9D4B-3D4A6FC637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9524" y="2328487"/>
            <a:ext cx="3291240" cy="2321664"/>
          </a:xfrm>
        </p:spPr>
        <p:txBody>
          <a:bodyPr>
            <a:normAutofit/>
          </a:bodyPr>
          <a:lstStyle/>
          <a:p>
            <a:r>
              <a:rPr lang="en-US" sz="2000" dirty="0"/>
              <a:t>Cognitive deficits associated with behavioural difficulties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9BF56E0-D237-0643-9C52-0E9AFBCB8075}"/>
              </a:ext>
            </a:extLst>
          </p:cNvPr>
          <p:cNvGrpSpPr/>
          <p:nvPr/>
        </p:nvGrpSpPr>
        <p:grpSpPr>
          <a:xfrm>
            <a:off x="3696390" y="413933"/>
            <a:ext cx="2398321" cy="2158735"/>
            <a:chOff x="413747" y="1187777"/>
            <a:chExt cx="2398321" cy="21587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C4C547-72BC-EA4E-825D-CF4BB32459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15" t="12361" b="9245"/>
            <a:stretch/>
          </p:blipFill>
          <p:spPr>
            <a:xfrm>
              <a:off x="628650" y="1187777"/>
              <a:ext cx="2183418" cy="183822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4E42A4-D1FF-6A4C-9B49-337660FCBBEA}"/>
                </a:ext>
              </a:extLst>
            </p:cNvPr>
            <p:cNvSpPr txBox="1"/>
            <p:nvPr/>
          </p:nvSpPr>
          <p:spPr>
            <a:xfrm>
              <a:off x="925511" y="2260651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R= -0.42</a:t>
              </a:r>
            </a:p>
            <a:p>
              <a:r>
                <a:rPr lang="en-US" sz="1200" dirty="0"/>
                <a:t>p&lt;0.001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12EAB5B-CB19-4C43-BDD9-1DD89311F58A}"/>
                </a:ext>
              </a:extLst>
            </p:cNvPr>
            <p:cNvSpPr txBox="1"/>
            <p:nvPr/>
          </p:nvSpPr>
          <p:spPr>
            <a:xfrm>
              <a:off x="758301" y="3084902"/>
              <a:ext cx="20537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SDQ Total Difficulties Score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A08A19-24A6-3D41-B3DD-920E7926BBB2}"/>
                </a:ext>
              </a:extLst>
            </p:cNvPr>
            <p:cNvSpPr txBox="1"/>
            <p:nvPr/>
          </p:nvSpPr>
          <p:spPr>
            <a:xfrm rot="16200000">
              <a:off x="-322833" y="1976085"/>
              <a:ext cx="17347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Working Memory Index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8BA316-D175-094F-B609-92D1E8161FBF}"/>
              </a:ext>
            </a:extLst>
          </p:cNvPr>
          <p:cNvGrpSpPr/>
          <p:nvPr/>
        </p:nvGrpSpPr>
        <p:grpSpPr>
          <a:xfrm>
            <a:off x="6437341" y="364275"/>
            <a:ext cx="2401345" cy="2147884"/>
            <a:chOff x="3017118" y="1162490"/>
            <a:chExt cx="2401345" cy="214788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F88996D-8B64-2C42-A24D-0479E54AB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430"/>
            <a:stretch/>
          </p:blipFill>
          <p:spPr>
            <a:xfrm>
              <a:off x="3021259" y="1187777"/>
              <a:ext cx="2397204" cy="205339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0C793C-D185-2E4B-93EB-255106D07A7B}"/>
                </a:ext>
              </a:extLst>
            </p:cNvPr>
            <p:cNvSpPr txBox="1"/>
            <p:nvPr/>
          </p:nvSpPr>
          <p:spPr>
            <a:xfrm>
              <a:off x="3510748" y="2279362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R= -0.29</a:t>
              </a:r>
            </a:p>
            <a:p>
              <a:r>
                <a:rPr lang="en-US" sz="1200" dirty="0"/>
                <a:t>p=0.005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80B653-2574-A240-B6D4-B884841A3C1F}"/>
                </a:ext>
              </a:extLst>
            </p:cNvPr>
            <p:cNvSpPr txBox="1"/>
            <p:nvPr/>
          </p:nvSpPr>
          <p:spPr>
            <a:xfrm>
              <a:off x="3361669" y="3048764"/>
              <a:ext cx="20537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SDQ Total Difficulties Score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81E5FF6-2319-7C40-82D3-DADD3155F341}"/>
                </a:ext>
              </a:extLst>
            </p:cNvPr>
            <p:cNvSpPr txBox="1"/>
            <p:nvPr/>
          </p:nvSpPr>
          <p:spPr>
            <a:xfrm rot="16200000">
              <a:off x="2239661" y="1939947"/>
              <a:ext cx="18165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Processing Speed Index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B02AB3-063A-B84D-A929-D707DEFCDA98}"/>
              </a:ext>
            </a:extLst>
          </p:cNvPr>
          <p:cNvGrpSpPr/>
          <p:nvPr/>
        </p:nvGrpSpPr>
        <p:grpSpPr>
          <a:xfrm>
            <a:off x="6449085" y="2711134"/>
            <a:ext cx="2412581" cy="2119605"/>
            <a:chOff x="6350231" y="2689549"/>
            <a:chExt cx="2412581" cy="211960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2150BC8-3B9A-E342-A5E2-6470713665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1352"/>
            <a:stretch/>
          </p:blipFill>
          <p:spPr>
            <a:xfrm>
              <a:off x="6386545" y="2689549"/>
              <a:ext cx="2376267" cy="207867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0C1E45-8CD9-124C-9F91-DEC249A414B9}"/>
                </a:ext>
              </a:extLst>
            </p:cNvPr>
            <p:cNvSpPr txBox="1"/>
            <p:nvPr/>
          </p:nvSpPr>
          <p:spPr>
            <a:xfrm>
              <a:off x="6851481" y="3806421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R= -0.36</a:t>
              </a:r>
            </a:p>
            <a:p>
              <a:r>
                <a:rPr lang="en-US" sz="1200" dirty="0"/>
                <a:t>P&lt;0.001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ACE156-D600-6C48-9322-81A38A59AD62}"/>
                </a:ext>
              </a:extLst>
            </p:cNvPr>
            <p:cNvSpPr txBox="1"/>
            <p:nvPr/>
          </p:nvSpPr>
          <p:spPr>
            <a:xfrm>
              <a:off x="6694783" y="4547544"/>
              <a:ext cx="20537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SDQ Total Difficulties Score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5FC0D0-7E4B-DE44-A562-CF14744CFF95}"/>
                </a:ext>
              </a:extLst>
            </p:cNvPr>
            <p:cNvSpPr txBox="1"/>
            <p:nvPr/>
          </p:nvSpPr>
          <p:spPr>
            <a:xfrm rot="16200000">
              <a:off x="5967113" y="3438727"/>
              <a:ext cx="10278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Full Scale IQ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98C524-36E7-8F47-9609-DB1689DE8E17}"/>
              </a:ext>
            </a:extLst>
          </p:cNvPr>
          <p:cNvGrpSpPr/>
          <p:nvPr/>
        </p:nvGrpSpPr>
        <p:grpSpPr>
          <a:xfrm>
            <a:off x="3734097" y="2606429"/>
            <a:ext cx="2419762" cy="2264903"/>
            <a:chOff x="5880274" y="432730"/>
            <a:chExt cx="2419762" cy="226490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C94B8F4-67A2-0F41-819F-A26A8B1B50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9663"/>
            <a:stretch/>
          </p:blipFill>
          <p:spPr>
            <a:xfrm>
              <a:off x="5880274" y="432730"/>
              <a:ext cx="2376267" cy="221589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6DE1F2-FAA9-B740-A4C8-82AD5DD96B9D}"/>
                </a:ext>
              </a:extLst>
            </p:cNvPr>
            <p:cNvSpPr txBox="1"/>
            <p:nvPr/>
          </p:nvSpPr>
          <p:spPr>
            <a:xfrm>
              <a:off x="6386545" y="1731698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R= -0.26</a:t>
              </a:r>
            </a:p>
            <a:p>
              <a:r>
                <a:rPr lang="en-US" sz="1200" dirty="0"/>
                <a:t>p=0.008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6C33DB-04B8-9D41-9460-69B95BA29B47}"/>
                </a:ext>
              </a:extLst>
            </p:cNvPr>
            <p:cNvSpPr txBox="1"/>
            <p:nvPr/>
          </p:nvSpPr>
          <p:spPr>
            <a:xfrm>
              <a:off x="6246269" y="2436023"/>
              <a:ext cx="20537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SDQ Total Difficulties Score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1473716-6CD6-C64F-90D3-792FB4DDB2F6}"/>
                </a:ext>
              </a:extLst>
            </p:cNvPr>
            <p:cNvSpPr txBox="1"/>
            <p:nvPr/>
          </p:nvSpPr>
          <p:spPr>
            <a:xfrm rot="16200000">
              <a:off x="5007242" y="1327206"/>
              <a:ext cx="205056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Verbal </a:t>
              </a:r>
              <a:r>
                <a:rPr lang="en-US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Comprehesion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 Index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5BEBDF-AB6B-3145-ADB3-880C802B20FC}"/>
              </a:ext>
            </a:extLst>
          </p:cNvPr>
          <p:cNvCxnSpPr>
            <a:cxnSpLocks/>
          </p:cNvCxnSpPr>
          <p:nvPr/>
        </p:nvCxnSpPr>
        <p:spPr>
          <a:xfrm>
            <a:off x="292261" y="1964077"/>
            <a:ext cx="3227114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485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8AF6C2-A495-B649-AE8E-5F8BAB155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96" y="199413"/>
            <a:ext cx="7886700" cy="994172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F7506D-4F03-4F4A-BC48-FCCA281A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88465"/>
            <a:ext cx="7886700" cy="3263504"/>
          </a:xfrm>
        </p:spPr>
        <p:txBody>
          <a:bodyPr/>
          <a:lstStyle/>
          <a:p>
            <a:r>
              <a:rPr lang="en-US" dirty="0"/>
              <a:t>In the KIND study, boys HEU more likely to have behavioural difficulties (caregiver assessed)</a:t>
            </a:r>
          </a:p>
          <a:p>
            <a:pPr lvl="1"/>
            <a:r>
              <a:rPr lang="en-US" sz="2000" dirty="0"/>
              <a:t>More likely to be impacted by those difficulties</a:t>
            </a:r>
          </a:p>
          <a:p>
            <a:pPr lvl="1"/>
            <a:r>
              <a:rPr lang="en-US" sz="2000" dirty="0"/>
              <a:t>Cognitive deficits associated with behavioural difficulties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Small sample size</a:t>
            </a:r>
          </a:p>
          <a:p>
            <a:r>
              <a:rPr lang="en-US" dirty="0"/>
              <a:t>With full enrollment 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 assess associations with perinatal ART exposure</a:t>
            </a:r>
            <a:r>
              <a:rPr lang="en-US" dirty="0"/>
              <a:t> 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/>
              <a:t> control for other factors</a:t>
            </a:r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9702E6-3762-154A-B8FA-530FB24589FA}"/>
              </a:ext>
            </a:extLst>
          </p:cNvPr>
          <p:cNvCxnSpPr>
            <a:cxnSpLocks/>
          </p:cNvCxnSpPr>
          <p:nvPr/>
        </p:nvCxnSpPr>
        <p:spPr>
          <a:xfrm>
            <a:off x="467833" y="914400"/>
            <a:ext cx="8676167" cy="0"/>
          </a:xfrm>
          <a:prstGeom prst="line">
            <a:avLst/>
          </a:prstGeom>
          <a:ln w="38100" cmpd="dbl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168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239B89-37F7-2245-9D40-B329876BA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3163"/>
            <a:ext cx="3009900" cy="212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E803BB-8F92-284D-84C0-DE8650F9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 about the KIND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F768A-181D-754A-A887-4F9280F2E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lena.serghides@utoronto.ca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D430EF-A094-7B41-8EDE-A9AD65FDE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549" y="3672470"/>
            <a:ext cx="1917289" cy="119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59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722</TotalTime>
  <Words>952</Words>
  <Application>Microsoft Macintosh PowerPoint</Application>
  <PresentationFormat>On-screen Show (16:9)</PresentationFormat>
  <Paragraphs>167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</vt:lpstr>
      <vt:lpstr>Wingdings</vt:lpstr>
      <vt:lpstr>Office Theme</vt:lpstr>
      <vt:lpstr>Behavioural difficulties in school-aged children who are HIV-exposed uninfected and associations with intellectual performance; findings from the KIND Study.</vt:lpstr>
      <vt:lpstr>PowerPoint Presentation</vt:lpstr>
      <vt:lpstr>Children HIV exposed uninfected but not unaffected</vt:lpstr>
      <vt:lpstr>The KIND study</vt:lpstr>
      <vt:lpstr>The KIND study findings – lower intellectual performance in boys HEU</vt:lpstr>
      <vt:lpstr>PowerPoint Presentation</vt:lpstr>
      <vt:lpstr>Strengths and Difficulties Questionnaire (SDQ)</vt:lpstr>
      <vt:lpstr>PowerPoint Presentation</vt:lpstr>
      <vt:lpstr>Does the child have difficulties? HEU status associated with high total difficulties scores </vt:lpstr>
      <vt:lpstr>More boys HEU have high total difficulties scores</vt:lpstr>
      <vt:lpstr>Impact score - Is the child impaired by those difficulties?</vt:lpstr>
      <vt:lpstr>Total difficulties score correlates with intellectual performance metrics</vt:lpstr>
      <vt:lpstr>Summary</vt:lpstr>
      <vt:lpstr>More information about the KIND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Behavioural difficulties in school-aged children who are HIV-exposed uninfected and associations with intellectual performance; findings from the KIND Study.</dc:title>
  <dc:creator>Lena</dc:creator>
  <cp:lastModifiedBy>Lena</cp:lastModifiedBy>
  <cp:revision>90</cp:revision>
  <dcterms:created xsi:type="dcterms:W3CDTF">2026-04-20T20:34:34Z</dcterms:created>
  <dcterms:modified xsi:type="dcterms:W3CDTF">2026-07-16T15:36:30Z</dcterms:modified>
</cp:coreProperties>
</file>