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2"/>
  </p:notesMasterIdLst>
  <p:sldIdLst>
    <p:sldId id="256" r:id="rId6"/>
    <p:sldId id="257" r:id="rId7"/>
    <p:sldId id="258" r:id="rId8"/>
    <p:sldId id="259" r:id="rId9"/>
    <p:sldId id="260" r:id="rId10"/>
    <p:sldId id="261" r:id="rId11"/>
  </p:sldIdLst>
  <p:sldSz cx="18288000" cy="10287000"/>
  <p:notesSz cx="6858000" cy="9144000"/>
  <p:embeddedFontLst>
    <p:embeddedFont>
      <p:font typeface="Verdana" charset="1" panose="020B0604030504040204"/>
      <p:regular r:id="rId15"/>
    </p:embeddedFont>
    <p:embeddedFont>
      <p:font typeface="Verdana Bold" charset="1" panose="020B0804030504040204"/>
      <p:regular r:id="rId16"/>
    </p:embeddedFont>
    <p:embeddedFont>
      <p:font typeface="Verdana Bold Italics" charset="1" panose="020B08040305040B0204"/>
      <p:regular r:id="rId18"/>
    </p:embeddedFont>
    <p:embeddedFont>
      <p:font typeface="Verdana Italics" charset="1" panose="020B06040305040B0204"/>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notesMasters/notesMaster1.xml" Type="http://schemas.openxmlformats.org/officeDocument/2006/relationships/notesMaster"/><Relationship Id="rId13" Target="theme/theme2.xml" Type="http://schemas.openxmlformats.org/officeDocument/2006/relationships/theme"/><Relationship Id="rId14" Target="notesSlides/notesSlide1.xml" Type="http://schemas.openxmlformats.org/officeDocument/2006/relationships/notesSlide"/><Relationship Id="rId15" Target="fonts/font15.fntdata" Type="http://schemas.openxmlformats.org/officeDocument/2006/relationships/font"/><Relationship Id="rId16" Target="fonts/font16.fntdata" Type="http://schemas.openxmlformats.org/officeDocument/2006/relationships/font"/><Relationship Id="rId17" Target="notesSlides/notesSlide2.xml" Type="http://schemas.openxmlformats.org/officeDocument/2006/relationships/note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notesSlides/notesSlide3.xml" Type="http://schemas.openxmlformats.org/officeDocument/2006/relationships/notesSlide"/><Relationship Id="rId21" Target="notesSlides/notesSlide4.xml" Type="http://schemas.openxmlformats.org/officeDocument/2006/relationships/note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Good afternoon. My name is Nate van Blydenstein, I'm from sunny South Africa, I want to ask you all to hold some space for me this afternoon as I am new to this problem an have some developmental delays ;) </a:t>
            </a:r>
          </a:p>
          <a:p>
            <a:r>
              <a:rPr lang="en-US"/>
              <a:t/>
            </a:r>
          </a:p>
          <a:p>
            <a:r>
              <a:rPr lang="en-US"/>
              <a:t>A bit about myself: for the last decade I have been implementing, evaluating, dismantling and re-imagining data-collection tools and programmes for adolescents and young people in South Africa.</a:t>
            </a:r>
          </a:p>
          <a:p>
            <a:r>
              <a:rPr lang="en-US"/>
              <a:t/>
            </a:r>
          </a:p>
          <a:p>
            <a:r>
              <a:rPr lang="en-US"/>
              <a:t>I am hoping to share some interesting things I have learned about the risk screenings in this time. That being said, I still don't know how to see children clearly, but I hope I am becoming better at not marking them socially. </a:t>
            </a:r>
          </a:p>
          <a:p>
            <a:r>
              <a:rPr lang="en-US"/>
              <a:t/>
            </a:r>
          </a:p>
          <a:p>
            <a:r>
              <a:rPr lang="en-US"/>
              <a:t>And I think there is some transferability in that endeavour. So, lets get stuck in.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Humourlessly I can say that, risk screening  has been my arch nemesis for about a decade. It is a more formidable opponent than you'd think, both in terms youth-friendliness, and 'better data' that leads to improved health outcomes.</a:t>
            </a:r>
          </a:p>
          <a:p>
            <a:r>
              <a:rPr lang="en-US"/>
              <a:t/>
            </a:r>
          </a:p>
          <a:p>
            <a:r>
              <a:rPr lang="en-US"/>
              <a:t>This is not to say that they don't have administrative function though, in this regard one can argue that they have been highly successful. </a:t>
            </a:r>
          </a:p>
          <a:p>
            <a:r>
              <a:rPr lang="en-US"/>
              <a:t/>
            </a:r>
          </a:p>
          <a:p>
            <a:r>
              <a:rPr lang="en-US"/>
              <a:t>I would like to draw your attention to the problems of CLASSIFICATION logic as it moves from scientific modelling into programmatic administration that may be a shared problem to think about in adolescent and pediatric programming. </a:t>
            </a:r>
          </a:p>
          <a:p>
            <a:r>
              <a:rPr lang="en-US"/>
              <a:t/>
            </a:r>
          </a:p>
          <a:p>
            <a:r>
              <a:rPr lang="en-US"/>
              <a:t>Advanced epidemiological modelling and classification of important risk factors can be precise enough to decide where resources and expertise should go but there is a huge amount that happens between the science, programme design and what a particular young woman needs in a particular encounter.</a:t>
            </a:r>
          </a:p>
          <a:p>
            <a:r>
              <a:rPr lang="en-US"/>
              <a:t/>
            </a:r>
          </a:p>
          <a:p>
            <a:r>
              <a:rPr lang="en-US"/>
              <a:t>The difficulty arises when that population-level classification of risk factors hardens into individual eligibility rules that become embedded in target settings, denominator calculations, staff training, M&amp;E system validations, practical implementation strategies, practitioner realities and street level bureaucracies. Any contradictions in those classifications must be absorbed through the institutional disciplinary apparatus so that what returns is flattened evidence that the programme has reached the right people.</a:t>
            </a:r>
          </a:p>
          <a:p>
            <a:r>
              <a:rPr lang="en-US"/>
              <a:t/>
            </a:r>
          </a:p>
          <a:p>
            <a:r>
              <a:rPr lang="en-US"/>
              <a:t>By the time a practitioner and a young woman or child with perinatal exposure to HIV meet, their encounter is already crowded with decisions made elsewhere: what kind of person the programme expects to find, what she must disclose, which answers will count as evidence, what can be offered, and what must be recorded.</a:t>
            </a:r>
          </a:p>
          <a:p>
            <a:r>
              <a:rPr lang="en-US"/>
              <a:t/>
            </a:r>
          </a:p>
          <a:p>
            <a:r>
              <a:rPr lang="en-US"/>
              <a:t>So, yes, better classification can bring expertise, continuity, resources and contribute to improved health outcomes. But we should judge those gains together with what the resulting encounter requires people to do, what this requirement could mean for young women or families and is a commensurate institutional response available?</a:t>
            </a:r>
          </a:p>
          <a:p>
            <a:r>
              <a:rPr lang="en-US"/>
              <a:t/>
            </a:r>
          </a:p>
          <a:p>
            <a:r>
              <a:rPr lang="en-US"/>
              <a:t>So this is the challenge I want to hold across the talk: do not ask whether we can classify children better until we ask what classification will do to the encounters between children, caregivers and the system.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history of risk screening tools I have observed being used in adolescent HIV programming hasn't been a linear progression, and it can't be simplified into a simple move from bad questionnaires to a good game. Each tool responds to real problem and should builds onto the gains from the last, for example:</a:t>
            </a:r>
          </a:p>
          <a:p>
            <a:r>
              <a:rPr lang="en-US"/>
              <a:t/>
            </a:r>
          </a:p>
          <a:p>
            <a:r>
              <a:rPr lang="en-US"/>
              <a:t>The early 'Core Risk Screening' forms on Lily pad 1 sought to created a stable record of more than 100 risks and then weight them to come up with a 'High Risk' client identity. </a:t>
            </a:r>
          </a:p>
          <a:p>
            <a:r>
              <a:rPr lang="en-US"/>
              <a:t/>
            </a:r>
          </a:p>
          <a:p>
            <a:r>
              <a:rPr lang="en-US"/>
              <a:t>Then there was a turn to 'Segmentation' where there was a recognition that young women have different hopes and relationship motivations and that these behavioural dimensions would influence their risk profiles, the assigning of persona segments was still organised around disclosure of the same risk classifications used in the prior tool.</a:t>
            </a:r>
          </a:p>
          <a:p>
            <a:r>
              <a:rPr lang="en-US"/>
              <a:t/>
            </a:r>
          </a:p>
          <a:p>
            <a:r>
              <a:rPr lang="en-US"/>
              <a:t>The one-to-one game attempted a more playful encounter and tested about 200 extra interesting questions alongside the 100 legacy ones in an attempt to be more relational. We asked small groups of young women to debate the questions and decide which should remain in the game and which shouldn't. This brought down the number of risk related questions to a handful that young women were OK with answering.</a:t>
            </a:r>
          </a:p>
          <a:p>
            <a:r>
              <a:rPr lang="en-US"/>
              <a:t/>
            </a:r>
          </a:p>
          <a:p>
            <a:r>
              <a:rPr lang="en-US"/>
              <a:t>The social dynamic that emerged in this process was more important than the screening questions themselves, and so we changed the format entirely into a multiplayer game changed the social encounter more substantially. When the final multiplayer game was deployed, girls would enter  together and 80% of the questions were fun and interesting, pathways to services were explained and their uptake incentivized in a clever game mechanism and a handful of private risk related questions could be answered in a private booklet which was separate to the booklet were girls could self select their service interests regardless of their self disclosed 'risk questions'.</a:t>
            </a:r>
          </a:p>
          <a:p>
            <a:r>
              <a:rPr lang="en-US"/>
              <a:t/>
            </a:r>
          </a:p>
          <a:p>
            <a:r>
              <a:rPr lang="en-US"/>
              <a:t>But the institutional demand for a high risk subject who could be counted, followed and reported as 'high risk' for improved targeting kept returning.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game was a great entry-point and the separation between disclosure and service eligibility meant that a learner could protect herself without first producing a perfectly coherent account of her sexuality or disclosing other vulnerabilities like orphanhood or exposure to violence if she didn't want to.</a:t>
            </a:r>
          </a:p>
          <a:p>
            <a:r>
              <a:rPr lang="en-US"/>
              <a:t/>
            </a:r>
          </a:p>
          <a:p>
            <a:r>
              <a:rPr lang="en-US"/>
              <a:t>The low social risk at programme entry-point enabled near universal programme exposure in the cohort. And repeated engagements were enabled by having full-time school-based services in dedicated 'Safe Spaces'. The programme was able to quickly destigmatize  the uptake of  health testing and prevention based services, but ART coverage and Antenatal care coverage targets slower to reach. </a:t>
            </a:r>
          </a:p>
          <a:p>
            <a:r>
              <a:rPr lang="en-US"/>
              <a:t/>
            </a:r>
          </a:p>
          <a:p>
            <a:r>
              <a:rPr lang="en-US"/>
              <a:t>When we couldn't meet these rigorously modelled but ambitious treatment and care targets,  we tried to use the purposefully limited risk screening data points that we had recorded at first contact to try and find those who were 'most at risk' but who had not yet engaged the services.</a:t>
            </a:r>
          </a:p>
          <a:p>
            <a:r>
              <a:rPr lang="en-US"/>
              <a:t/>
            </a:r>
          </a:p>
          <a:p>
            <a:r>
              <a:rPr lang="en-US"/>
              <a:t>We methodically worked through every single learner's risk data and produced weekly targeting lists on a school-by-school and-grade-by-grade basis which were then used by school based practitioners to find learners who should be considered 'At Risk' and convince them to do HIV and Pregnancy testing. </a:t>
            </a:r>
          </a:p>
          <a:p>
            <a:r>
              <a:rPr lang="en-US"/>
              <a:t/>
            </a:r>
          </a:p>
          <a:p>
            <a:r>
              <a:rPr lang="en-US"/>
              <a:t>This surveillance approach was quite different to the way that the programme started and we began to hear accounts of learners actively running away and hiding from staff whom they had ran towards a few months earlier. </a:t>
            </a:r>
          </a:p>
          <a:p>
            <a:r>
              <a:rPr lang="en-US"/>
              <a:t/>
            </a:r>
          </a:p>
          <a:p>
            <a:r>
              <a:rPr lang="en-US"/>
              <a:t>Even if this is a hyperbolic example it is worth stating that for treatment and maternal related programming, the psychosocial character of those encounters should be the top design priority.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4.png" Type="http://schemas.openxmlformats.org/officeDocument/2006/relationships/image"/><Relationship Id="rId4" Target="../media/image3.jpeg" Type="http://schemas.openxmlformats.org/officeDocument/2006/relationships/image"/><Relationship Id="rId5" Target="../media/image5.png" Type="http://schemas.openxmlformats.org/officeDocument/2006/relationships/image"/><Relationship Id="rId6" Target="../media/image6.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7.png" Type="http://schemas.openxmlformats.org/officeDocument/2006/relationships/image"/><Relationship Id="rId4" Target="../media/image8.jpeg" Type="http://schemas.openxmlformats.org/officeDocument/2006/relationships/image"/><Relationship Id="rId5" Target="../media/image3.jpeg" Type="http://schemas.openxmlformats.org/officeDocument/2006/relationships/image"/><Relationship Id="rId6" Target="../media/image9.png" Type="http://schemas.openxmlformats.org/officeDocument/2006/relationships/image"/><Relationship Id="rId7" Target="../media/image10.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pn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 Id="rId6" Target="../media/image3.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3.jpeg" Type="http://schemas.openxmlformats.org/officeDocument/2006/relationships/image"/><Relationship Id="rId4" Target="../media/image1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2.png" Type="http://schemas.openxmlformats.org/officeDocument/2006/relationships/image"/><Relationship Id="rId4" Target="../media/image3.jpeg" Type="http://schemas.openxmlformats.org/officeDocument/2006/relationships/image"/><Relationship Id="rId5" Target="../media/image1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54320" y="372837"/>
            <a:ext cx="3492465" cy="2248776"/>
            <a:chOff x="0" y="0"/>
            <a:chExt cx="4656620" cy="2998368"/>
          </a:xfrm>
        </p:grpSpPr>
        <p:sp>
          <p:nvSpPr>
            <p:cNvPr name="Freeform 3" id="3"/>
            <p:cNvSpPr/>
            <p:nvPr/>
          </p:nvSpPr>
          <p:spPr>
            <a:xfrm flipH="false" flipV="false" rot="0">
              <a:off x="0" y="0"/>
              <a:ext cx="4656582" cy="2998343"/>
            </a:xfrm>
            <a:custGeom>
              <a:avLst/>
              <a:gdLst/>
              <a:ahLst/>
              <a:cxnLst/>
              <a:rect r="r" b="b" t="t" l="l"/>
              <a:pathLst>
                <a:path h="2998343" w="4656582">
                  <a:moveTo>
                    <a:pt x="0" y="0"/>
                  </a:moveTo>
                  <a:lnTo>
                    <a:pt x="4656582" y="0"/>
                  </a:lnTo>
                  <a:lnTo>
                    <a:pt x="4656582" y="2998343"/>
                  </a:lnTo>
                  <a:lnTo>
                    <a:pt x="0" y="2998343"/>
                  </a:lnTo>
                  <a:lnTo>
                    <a:pt x="0" y="0"/>
                  </a:lnTo>
                  <a:close/>
                </a:path>
              </a:pathLst>
            </a:custGeom>
            <a:blipFill>
              <a:blip r:embed="rId3"/>
              <a:stretch>
                <a:fillRect l="0" t="0" r="0" b="-104"/>
              </a:stretch>
            </a:blipFill>
          </p:spPr>
        </p:sp>
      </p:grpSp>
      <p:grpSp>
        <p:nvGrpSpPr>
          <p:cNvPr name="Group 4" id="4"/>
          <p:cNvGrpSpPr/>
          <p:nvPr/>
        </p:nvGrpSpPr>
        <p:grpSpPr>
          <a:xfrm rot="0">
            <a:off x="190957" y="6055576"/>
            <a:ext cx="5378225" cy="3462995"/>
            <a:chOff x="0" y="0"/>
            <a:chExt cx="7170966" cy="4617326"/>
          </a:xfrm>
        </p:grpSpPr>
        <p:sp>
          <p:nvSpPr>
            <p:cNvPr name="Freeform 5" id="5"/>
            <p:cNvSpPr/>
            <p:nvPr/>
          </p:nvSpPr>
          <p:spPr>
            <a:xfrm flipH="false" flipV="false" rot="0">
              <a:off x="0" y="0"/>
              <a:ext cx="7170928" cy="4617339"/>
            </a:xfrm>
            <a:custGeom>
              <a:avLst/>
              <a:gdLst/>
              <a:ahLst/>
              <a:cxnLst/>
              <a:rect r="r" b="b" t="t" l="l"/>
              <a:pathLst>
                <a:path h="4617339" w="7170928">
                  <a:moveTo>
                    <a:pt x="0" y="0"/>
                  </a:moveTo>
                  <a:lnTo>
                    <a:pt x="7170928" y="0"/>
                  </a:lnTo>
                  <a:lnTo>
                    <a:pt x="7170928" y="4617339"/>
                  </a:lnTo>
                  <a:lnTo>
                    <a:pt x="0" y="4617339"/>
                  </a:lnTo>
                  <a:lnTo>
                    <a:pt x="0" y="0"/>
                  </a:lnTo>
                  <a:close/>
                </a:path>
              </a:pathLst>
            </a:custGeom>
            <a:blipFill>
              <a:blip r:embed="rId3"/>
              <a:stretch>
                <a:fillRect l="0" t="0" r="0" b="-103"/>
              </a:stretch>
            </a:blipFill>
          </p:spPr>
        </p:sp>
      </p:grpSp>
      <p:grpSp>
        <p:nvGrpSpPr>
          <p:cNvPr name="Group 6" id="6"/>
          <p:cNvGrpSpPr/>
          <p:nvPr/>
        </p:nvGrpSpPr>
        <p:grpSpPr>
          <a:xfrm rot="0">
            <a:off x="0" y="0"/>
            <a:ext cx="6089304" cy="5544131"/>
            <a:chOff x="0" y="0"/>
            <a:chExt cx="8119072" cy="7392175"/>
          </a:xfrm>
        </p:grpSpPr>
        <p:sp>
          <p:nvSpPr>
            <p:cNvPr name="Freeform 7" id="7"/>
            <p:cNvSpPr/>
            <p:nvPr/>
          </p:nvSpPr>
          <p:spPr>
            <a:xfrm flipH="false" flipV="false" rot="0">
              <a:off x="0" y="0"/>
              <a:ext cx="8119110" cy="7392162"/>
            </a:xfrm>
            <a:custGeom>
              <a:avLst/>
              <a:gdLst/>
              <a:ahLst/>
              <a:cxnLst/>
              <a:rect r="r" b="b" t="t" l="l"/>
              <a:pathLst>
                <a:path h="7392162" w="8119110">
                  <a:moveTo>
                    <a:pt x="0" y="0"/>
                  </a:moveTo>
                  <a:lnTo>
                    <a:pt x="8119110" y="0"/>
                  </a:lnTo>
                  <a:lnTo>
                    <a:pt x="8119110" y="7392162"/>
                  </a:lnTo>
                  <a:lnTo>
                    <a:pt x="0" y="7392162"/>
                  </a:lnTo>
                  <a:lnTo>
                    <a:pt x="0" y="0"/>
                  </a:lnTo>
                  <a:close/>
                </a:path>
              </a:pathLst>
            </a:custGeom>
            <a:blipFill>
              <a:blip r:embed="rId4"/>
              <a:stretch>
                <a:fillRect l="0" t="0" r="0" b="0"/>
              </a:stretch>
            </a:blipFill>
          </p:spPr>
        </p:sp>
      </p:grpSp>
      <p:grpSp>
        <p:nvGrpSpPr>
          <p:cNvPr name="Group 8" id="8"/>
          <p:cNvGrpSpPr/>
          <p:nvPr/>
        </p:nvGrpSpPr>
        <p:grpSpPr>
          <a:xfrm rot="0">
            <a:off x="664369" y="9625012"/>
            <a:ext cx="5510212" cy="323850"/>
            <a:chOff x="0" y="0"/>
            <a:chExt cx="7346950" cy="431800"/>
          </a:xfrm>
        </p:grpSpPr>
        <p:sp>
          <p:nvSpPr>
            <p:cNvPr name="Freeform 9" id="9"/>
            <p:cNvSpPr/>
            <p:nvPr/>
          </p:nvSpPr>
          <p:spPr>
            <a:xfrm flipH="false" flipV="false" rot="0">
              <a:off x="0" y="0"/>
              <a:ext cx="7346950" cy="431800"/>
            </a:xfrm>
            <a:custGeom>
              <a:avLst/>
              <a:gdLst/>
              <a:ahLst/>
              <a:cxnLst/>
              <a:rect r="r" b="b" t="t" l="l"/>
              <a:pathLst>
                <a:path h="431800" w="7346950">
                  <a:moveTo>
                    <a:pt x="0" y="0"/>
                  </a:moveTo>
                  <a:lnTo>
                    <a:pt x="7346950" y="0"/>
                  </a:lnTo>
                  <a:lnTo>
                    <a:pt x="7346950" y="431800"/>
                  </a:lnTo>
                  <a:lnTo>
                    <a:pt x="0" y="431800"/>
                  </a:lnTo>
                  <a:close/>
                </a:path>
              </a:pathLst>
            </a:custGeom>
            <a:blipFill>
              <a:blip r:embed="rId5">
                <a:alphaModFix amt="0"/>
              </a:blip>
              <a:stretch>
                <a:fillRect l="0" t="-281532" r="0" b="-281532"/>
              </a:stretch>
            </a:blipFill>
          </p:spPr>
        </p:sp>
        <p:sp>
          <p:nvSpPr>
            <p:cNvPr name="TextBox 10" id="10"/>
            <p:cNvSpPr txBox="true"/>
            <p:nvPr/>
          </p:nvSpPr>
          <p:spPr>
            <a:xfrm>
              <a:off x="0" y="0"/>
              <a:ext cx="7346950" cy="431800"/>
            </a:xfrm>
            <a:prstGeom prst="rect">
              <a:avLst/>
            </a:prstGeom>
          </p:spPr>
          <p:txBody>
            <a:bodyPr anchor="ctr" rtlCol="false" tIns="0" lIns="0" bIns="0" rIns="0"/>
            <a:lstStyle/>
            <a:p>
              <a:pPr algn="l">
                <a:lnSpc>
                  <a:spcPts val="1800"/>
                </a:lnSpc>
              </a:pPr>
              <a:r>
                <a:rPr lang="en-US" sz="1500">
                  <a:solidFill>
                    <a:srgbClr val="000000"/>
                  </a:solidFill>
                  <a:latin typeface="Verdana"/>
                  <a:ea typeface="Verdana"/>
                  <a:cs typeface="Verdana"/>
                  <a:sym typeface="Verdana"/>
                </a:rPr>
                <a:t>26–31 July  •  Rio de Janeiro, Brazil</a:t>
              </a:r>
            </a:p>
          </p:txBody>
        </p:sp>
      </p:grpSp>
      <p:grpSp>
        <p:nvGrpSpPr>
          <p:cNvPr name="Group 11" id="11"/>
          <p:cNvGrpSpPr/>
          <p:nvPr/>
        </p:nvGrpSpPr>
        <p:grpSpPr>
          <a:xfrm rot="0">
            <a:off x="6174581" y="9625012"/>
            <a:ext cx="2645569" cy="323850"/>
            <a:chOff x="0" y="0"/>
            <a:chExt cx="3527425" cy="431800"/>
          </a:xfrm>
        </p:grpSpPr>
        <p:sp>
          <p:nvSpPr>
            <p:cNvPr name="Freeform 12" id="12"/>
            <p:cNvSpPr/>
            <p:nvPr/>
          </p:nvSpPr>
          <p:spPr>
            <a:xfrm flipH="false" flipV="false" rot="0">
              <a:off x="0" y="0"/>
              <a:ext cx="3527422" cy="431800"/>
            </a:xfrm>
            <a:custGeom>
              <a:avLst/>
              <a:gdLst/>
              <a:ahLst/>
              <a:cxnLst/>
              <a:rect r="r" b="b" t="t" l="l"/>
              <a:pathLst>
                <a:path h="431800" w="3527422">
                  <a:moveTo>
                    <a:pt x="0" y="0"/>
                  </a:moveTo>
                  <a:lnTo>
                    <a:pt x="3527422" y="0"/>
                  </a:lnTo>
                  <a:lnTo>
                    <a:pt x="3527422" y="431800"/>
                  </a:lnTo>
                  <a:lnTo>
                    <a:pt x="0" y="431800"/>
                  </a:lnTo>
                  <a:close/>
                </a:path>
              </a:pathLst>
            </a:custGeom>
            <a:blipFill>
              <a:blip r:embed="rId5">
                <a:alphaModFix amt="0"/>
              </a:blip>
              <a:stretch>
                <a:fillRect l="0" t="-109175" r="0" b="-109175"/>
              </a:stretch>
            </a:blipFill>
          </p:spPr>
        </p:sp>
        <p:sp>
          <p:nvSpPr>
            <p:cNvPr name="TextBox 13" id="13"/>
            <p:cNvSpPr txBox="true"/>
            <p:nvPr/>
          </p:nvSpPr>
          <p:spPr>
            <a:xfrm>
              <a:off x="0" y="0"/>
              <a:ext cx="3527425" cy="431800"/>
            </a:xfrm>
            <a:prstGeom prst="rect">
              <a:avLst/>
            </a:prstGeom>
          </p:spPr>
          <p:txBody>
            <a:bodyPr anchor="ctr" rtlCol="false" tIns="0" lIns="0" bIns="0" rIns="0"/>
            <a:lstStyle/>
            <a:p>
              <a:pPr algn="l">
                <a:lnSpc>
                  <a:spcPts val="1800"/>
                </a:lnSpc>
              </a:pPr>
              <a:r>
                <a:rPr lang="en-US" sz="1500">
                  <a:solidFill>
                    <a:srgbClr val="000000"/>
                  </a:solidFill>
                  <a:latin typeface="Verdana"/>
                  <a:ea typeface="Verdana"/>
                  <a:cs typeface="Verdana"/>
                  <a:sym typeface="Verdana"/>
                </a:rPr>
                <a:t>aids2026.org</a:t>
              </a:r>
            </a:p>
          </p:txBody>
        </p:sp>
      </p:grpSp>
      <p:grpSp>
        <p:nvGrpSpPr>
          <p:cNvPr name="Group 14" id="14"/>
          <p:cNvGrpSpPr/>
          <p:nvPr/>
        </p:nvGrpSpPr>
        <p:grpSpPr>
          <a:xfrm rot="0">
            <a:off x="6174581" y="3185626"/>
            <a:ext cx="11282143" cy="3447627"/>
            <a:chOff x="0" y="0"/>
            <a:chExt cx="15042858" cy="4596836"/>
          </a:xfrm>
        </p:grpSpPr>
        <p:sp>
          <p:nvSpPr>
            <p:cNvPr name="Freeform 15" id="15"/>
            <p:cNvSpPr/>
            <p:nvPr/>
          </p:nvSpPr>
          <p:spPr>
            <a:xfrm flipH="false" flipV="false" rot="0">
              <a:off x="0" y="0"/>
              <a:ext cx="15042854" cy="4596840"/>
            </a:xfrm>
            <a:custGeom>
              <a:avLst/>
              <a:gdLst/>
              <a:ahLst/>
              <a:cxnLst/>
              <a:rect r="r" b="b" t="t" l="l"/>
              <a:pathLst>
                <a:path h="4596840" w="15042854">
                  <a:moveTo>
                    <a:pt x="0" y="0"/>
                  </a:moveTo>
                  <a:lnTo>
                    <a:pt x="15042854" y="0"/>
                  </a:lnTo>
                  <a:lnTo>
                    <a:pt x="15042854" y="4596840"/>
                  </a:lnTo>
                  <a:lnTo>
                    <a:pt x="0" y="4596840"/>
                  </a:lnTo>
                  <a:close/>
                </a:path>
              </a:pathLst>
            </a:custGeom>
            <a:blipFill>
              <a:blip r:embed="rId5">
                <a:alphaModFix amt="0"/>
              </a:blip>
              <a:stretch>
                <a:fillRect l="-21283" t="0" r="-21283" b="-81810"/>
              </a:stretch>
            </a:blipFill>
          </p:spPr>
        </p:sp>
        <p:sp>
          <p:nvSpPr>
            <p:cNvPr name="TextBox 16" id="16"/>
            <p:cNvSpPr txBox="true"/>
            <p:nvPr/>
          </p:nvSpPr>
          <p:spPr>
            <a:xfrm>
              <a:off x="0" y="76200"/>
              <a:ext cx="15042858" cy="4520636"/>
            </a:xfrm>
            <a:prstGeom prst="rect">
              <a:avLst/>
            </a:prstGeom>
          </p:spPr>
          <p:txBody>
            <a:bodyPr anchor="ctr" rtlCol="false" tIns="0" lIns="0" bIns="0" rIns="0"/>
            <a:lstStyle/>
            <a:p>
              <a:pPr algn="l">
                <a:lnSpc>
                  <a:spcPts val="7560"/>
                </a:lnSpc>
              </a:pPr>
              <a:r>
                <a:rPr lang="en-US" sz="7000" b="true">
                  <a:solidFill>
                    <a:srgbClr val="617F09"/>
                  </a:solidFill>
                  <a:latin typeface="Verdana Bold"/>
                  <a:ea typeface="Verdana Bold"/>
                  <a:cs typeface="Verdana Bold"/>
                  <a:sym typeface="Verdana Bold"/>
                </a:rPr>
                <a:t>How</a:t>
              </a:r>
              <a:r>
                <a:rPr lang="en-US" sz="7000" b="true">
                  <a:solidFill>
                    <a:srgbClr val="617F09"/>
                  </a:solidFill>
                  <a:latin typeface="Verdana Bold"/>
                  <a:ea typeface="Verdana Bold"/>
                  <a:cs typeface="Verdana Bold"/>
                  <a:sym typeface="Verdana Bold"/>
                </a:rPr>
                <a:t> to see children clearly without marking them socially​</a:t>
              </a:r>
            </a:p>
          </p:txBody>
        </p:sp>
      </p:grpSp>
      <p:sp>
        <p:nvSpPr>
          <p:cNvPr name="TextBox 17" id="17"/>
          <p:cNvSpPr txBox="true"/>
          <p:nvPr/>
        </p:nvSpPr>
        <p:spPr>
          <a:xfrm rot="0">
            <a:off x="6174581" y="1705442"/>
            <a:ext cx="12113419" cy="1146810"/>
          </a:xfrm>
          <a:prstGeom prst="rect">
            <a:avLst/>
          </a:prstGeom>
        </p:spPr>
        <p:txBody>
          <a:bodyPr anchor="t" rtlCol="false" tIns="0" lIns="0" bIns="0" rIns="0">
            <a:spAutoFit/>
          </a:bodyPr>
          <a:lstStyle/>
          <a:p>
            <a:pPr algn="l">
              <a:lnSpc>
                <a:spcPts val="4620"/>
              </a:lnSpc>
            </a:pPr>
            <a:r>
              <a:rPr lang="en-US" sz="3500" b="true">
                <a:solidFill>
                  <a:srgbClr val="000000"/>
                </a:solidFill>
                <a:latin typeface="Verdana Bold"/>
                <a:ea typeface="Verdana Bold"/>
                <a:cs typeface="Verdana Bold"/>
                <a:sym typeface="Verdana Bold"/>
              </a:rPr>
              <a:t>12th </a:t>
            </a:r>
            <a:r>
              <a:rPr lang="en-US" sz="3500" b="true">
                <a:solidFill>
                  <a:srgbClr val="000000"/>
                </a:solidFill>
                <a:latin typeface="Verdana Bold"/>
                <a:ea typeface="Verdana Bold"/>
                <a:cs typeface="Verdana Bold"/>
                <a:sym typeface="Verdana Bold"/>
              </a:rPr>
              <a:t>Symposium on Children and Adolescents with Perinatal HIV Exposure</a:t>
            </a:r>
          </a:p>
        </p:txBody>
      </p:sp>
      <p:sp>
        <p:nvSpPr>
          <p:cNvPr name="TextBox 18" id="18"/>
          <p:cNvSpPr txBox="true"/>
          <p:nvPr/>
        </p:nvSpPr>
        <p:spPr>
          <a:xfrm rot="0">
            <a:off x="6174581" y="1025014"/>
            <a:ext cx="11036017" cy="382524"/>
          </a:xfrm>
          <a:prstGeom prst="rect">
            <a:avLst/>
          </a:prstGeom>
        </p:spPr>
        <p:txBody>
          <a:bodyPr anchor="t" rtlCol="false" tIns="0" lIns="0" bIns="0" rIns="0">
            <a:spAutoFit/>
          </a:bodyPr>
          <a:lstStyle/>
          <a:p>
            <a:pPr algn="l">
              <a:lnSpc>
                <a:spcPts val="3168"/>
              </a:lnSpc>
            </a:pPr>
            <a:r>
              <a:rPr lang="en-US" sz="2400">
                <a:solidFill>
                  <a:srgbClr val="000000"/>
                </a:solidFill>
                <a:latin typeface="Verdana"/>
                <a:ea typeface="Verdana"/>
                <a:cs typeface="Verdana"/>
                <a:sym typeface="Verdana"/>
              </a:rPr>
              <a:t>Nathanael (Nate) Leo van Blydenstein</a:t>
            </a:r>
          </a:p>
        </p:txBody>
      </p:sp>
      <p:sp>
        <p:nvSpPr>
          <p:cNvPr name="TextBox 19" id="19"/>
          <p:cNvSpPr txBox="true"/>
          <p:nvPr/>
        </p:nvSpPr>
        <p:spPr>
          <a:xfrm rot="0">
            <a:off x="6174581" y="6833437"/>
            <a:ext cx="10151373" cy="1240830"/>
          </a:xfrm>
          <a:prstGeom prst="rect">
            <a:avLst/>
          </a:prstGeom>
        </p:spPr>
        <p:txBody>
          <a:bodyPr anchor="t" rtlCol="false" tIns="0" lIns="0" bIns="0" rIns="0">
            <a:spAutoFit/>
          </a:bodyPr>
          <a:lstStyle/>
          <a:p>
            <a:pPr algn="l">
              <a:lnSpc>
                <a:spcPts val="3291"/>
              </a:lnSpc>
              <a:spcBef>
                <a:spcPct val="0"/>
              </a:spcBef>
            </a:pPr>
            <a:r>
              <a:rPr lang="en-US" sz="2742">
                <a:solidFill>
                  <a:srgbClr val="000000"/>
                </a:solidFill>
                <a:latin typeface="Verdana"/>
                <a:ea typeface="Verdana"/>
                <a:cs typeface="Verdana"/>
                <a:sym typeface="Verdana"/>
              </a:rPr>
              <a:t>Transferable learnings from a gamified approach to ‘risk screening’ developed for adolescent girls and young women in South Africa.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3">
              <a:alphaModFix amt="10999"/>
            </a:blip>
            <a:stretch>
              <a:fillRect l="-80352" t="-236273" r="0" b="-236273"/>
            </a:stretch>
          </a:blipFill>
        </p:spPr>
      </p:sp>
      <p:grpSp>
        <p:nvGrpSpPr>
          <p:cNvPr name="Group 3" id="3"/>
          <p:cNvGrpSpPr/>
          <p:nvPr/>
        </p:nvGrpSpPr>
        <p:grpSpPr>
          <a:xfrm rot="0">
            <a:off x="3814047" y="9705427"/>
            <a:ext cx="5126027" cy="301270"/>
            <a:chOff x="0" y="0"/>
            <a:chExt cx="7346950" cy="431800"/>
          </a:xfrm>
        </p:grpSpPr>
        <p:sp>
          <p:nvSpPr>
            <p:cNvPr name="Freeform 4" id="4"/>
            <p:cNvSpPr/>
            <p:nvPr/>
          </p:nvSpPr>
          <p:spPr>
            <a:xfrm flipH="false" flipV="false" rot="0">
              <a:off x="0" y="0"/>
              <a:ext cx="7346950" cy="431800"/>
            </a:xfrm>
            <a:custGeom>
              <a:avLst/>
              <a:gdLst/>
              <a:ahLst/>
              <a:cxnLst/>
              <a:rect r="r" b="b" t="t" l="l"/>
              <a:pathLst>
                <a:path h="431800" w="7346950">
                  <a:moveTo>
                    <a:pt x="0" y="0"/>
                  </a:moveTo>
                  <a:lnTo>
                    <a:pt x="7346950" y="0"/>
                  </a:lnTo>
                  <a:lnTo>
                    <a:pt x="7346950" y="431800"/>
                  </a:lnTo>
                  <a:lnTo>
                    <a:pt x="0" y="431800"/>
                  </a:lnTo>
                  <a:close/>
                </a:path>
              </a:pathLst>
            </a:custGeom>
            <a:blipFill>
              <a:blip r:embed="rId3">
                <a:alphaModFix amt="0"/>
              </a:blip>
              <a:stretch>
                <a:fillRect l="-98313" t="-2962724" r="0" b="-2962724"/>
              </a:stretch>
            </a:blipFill>
          </p:spPr>
        </p:sp>
        <p:sp>
          <p:nvSpPr>
            <p:cNvPr name="TextBox 5" id="5"/>
            <p:cNvSpPr txBox="true"/>
            <p:nvPr/>
          </p:nvSpPr>
          <p:spPr>
            <a:xfrm>
              <a:off x="0" y="0"/>
              <a:ext cx="7346950" cy="431800"/>
            </a:xfrm>
            <a:prstGeom prst="rect">
              <a:avLst/>
            </a:prstGeom>
          </p:spPr>
          <p:txBody>
            <a:bodyPr anchor="ctr" rtlCol="false" tIns="0" lIns="0" bIns="0" rIns="0"/>
            <a:lstStyle/>
            <a:p>
              <a:pPr algn="l">
                <a:lnSpc>
                  <a:spcPts val="1800"/>
                </a:lnSpc>
              </a:pPr>
              <a:r>
                <a:rPr lang="en-US" sz="1500">
                  <a:solidFill>
                    <a:srgbClr val="000000"/>
                  </a:solidFill>
                  <a:latin typeface="Verdana"/>
                  <a:ea typeface="Verdana"/>
                  <a:cs typeface="Verdana"/>
                  <a:sym typeface="Verdana"/>
                </a:rPr>
                <a:t>26–31 July  •  Rio de Janeiro, Brazil</a:t>
              </a:r>
            </a:p>
          </p:txBody>
        </p:sp>
      </p:grpSp>
      <p:sp>
        <p:nvSpPr>
          <p:cNvPr name="Freeform 6" id="6"/>
          <p:cNvSpPr/>
          <p:nvPr/>
        </p:nvSpPr>
        <p:spPr>
          <a:xfrm flipH="false" flipV="false" rot="0">
            <a:off x="0" y="0"/>
            <a:ext cx="3144473" cy="10287000"/>
          </a:xfrm>
          <a:custGeom>
            <a:avLst/>
            <a:gdLst/>
            <a:ahLst/>
            <a:cxnLst/>
            <a:rect r="r" b="b" t="t" l="l"/>
            <a:pathLst>
              <a:path h="10287000" w="3144473">
                <a:moveTo>
                  <a:pt x="0" y="0"/>
                </a:moveTo>
                <a:lnTo>
                  <a:pt x="3144473" y="0"/>
                </a:lnTo>
                <a:lnTo>
                  <a:pt x="3144473" y="10287000"/>
                </a:lnTo>
                <a:lnTo>
                  <a:pt x="0" y="10287000"/>
                </a:lnTo>
                <a:lnTo>
                  <a:pt x="0" y="0"/>
                </a:lnTo>
                <a:close/>
              </a:path>
            </a:pathLst>
          </a:custGeom>
          <a:blipFill>
            <a:blip r:embed="rId3">
              <a:alphaModFix amt="95000"/>
            </a:blip>
            <a:stretch>
              <a:fillRect l="0" t="-1798" r="-89791" b="-1798"/>
            </a:stretch>
          </a:blipFill>
        </p:spPr>
      </p:sp>
      <p:grpSp>
        <p:nvGrpSpPr>
          <p:cNvPr name="Group 7" id="7"/>
          <p:cNvGrpSpPr/>
          <p:nvPr/>
        </p:nvGrpSpPr>
        <p:grpSpPr>
          <a:xfrm rot="0">
            <a:off x="8512973" y="9705427"/>
            <a:ext cx="2645569" cy="323850"/>
            <a:chOff x="0" y="0"/>
            <a:chExt cx="3527425" cy="431800"/>
          </a:xfrm>
        </p:grpSpPr>
        <p:sp>
          <p:nvSpPr>
            <p:cNvPr name="Freeform 8" id="8"/>
            <p:cNvSpPr/>
            <p:nvPr/>
          </p:nvSpPr>
          <p:spPr>
            <a:xfrm flipH="false" flipV="false" rot="0">
              <a:off x="0" y="0"/>
              <a:ext cx="3527422" cy="431800"/>
            </a:xfrm>
            <a:custGeom>
              <a:avLst/>
              <a:gdLst/>
              <a:ahLst/>
              <a:cxnLst/>
              <a:rect r="r" b="b" t="t" l="l"/>
              <a:pathLst>
                <a:path h="431800" w="3527422">
                  <a:moveTo>
                    <a:pt x="0" y="0"/>
                  </a:moveTo>
                  <a:lnTo>
                    <a:pt x="3527422" y="0"/>
                  </a:lnTo>
                  <a:lnTo>
                    <a:pt x="3527422" y="431800"/>
                  </a:lnTo>
                  <a:lnTo>
                    <a:pt x="0" y="431800"/>
                  </a:lnTo>
                  <a:close/>
                </a:path>
              </a:pathLst>
            </a:custGeom>
            <a:blipFill>
              <a:blip r:embed="rId4">
                <a:alphaModFix amt="0"/>
              </a:blip>
              <a:stretch>
                <a:fillRect l="0" t="-109175" r="0" b="-109175"/>
              </a:stretch>
            </a:blipFill>
          </p:spPr>
        </p:sp>
        <p:sp>
          <p:nvSpPr>
            <p:cNvPr name="TextBox 9" id="9"/>
            <p:cNvSpPr txBox="true"/>
            <p:nvPr/>
          </p:nvSpPr>
          <p:spPr>
            <a:xfrm>
              <a:off x="0" y="0"/>
              <a:ext cx="3527425" cy="431800"/>
            </a:xfrm>
            <a:prstGeom prst="rect">
              <a:avLst/>
            </a:prstGeom>
          </p:spPr>
          <p:txBody>
            <a:bodyPr anchor="ctr" rtlCol="false" tIns="0" lIns="0" bIns="0" rIns="0"/>
            <a:lstStyle/>
            <a:p>
              <a:pPr algn="l">
                <a:lnSpc>
                  <a:spcPts val="1800"/>
                </a:lnSpc>
              </a:pPr>
              <a:r>
                <a:rPr lang="en-US" sz="1500">
                  <a:solidFill>
                    <a:srgbClr val="000000"/>
                  </a:solidFill>
                  <a:latin typeface="Verdana"/>
                  <a:ea typeface="Verdana"/>
                  <a:cs typeface="Verdana"/>
                  <a:sym typeface="Verdana"/>
                </a:rPr>
                <a:t>aids2026.org</a:t>
              </a:r>
            </a:p>
          </p:txBody>
        </p:sp>
      </p:grpSp>
      <p:grpSp>
        <p:nvGrpSpPr>
          <p:cNvPr name="Group 10" id="10"/>
          <p:cNvGrpSpPr/>
          <p:nvPr/>
        </p:nvGrpSpPr>
        <p:grpSpPr>
          <a:xfrm rot="0">
            <a:off x="14620357" y="341382"/>
            <a:ext cx="3492465" cy="2248776"/>
            <a:chOff x="0" y="0"/>
            <a:chExt cx="4656620" cy="2998368"/>
          </a:xfrm>
        </p:grpSpPr>
        <p:sp>
          <p:nvSpPr>
            <p:cNvPr name="Freeform 11" id="11"/>
            <p:cNvSpPr/>
            <p:nvPr/>
          </p:nvSpPr>
          <p:spPr>
            <a:xfrm flipH="false" flipV="false" rot="0">
              <a:off x="0" y="0"/>
              <a:ext cx="4656582" cy="2998343"/>
            </a:xfrm>
            <a:custGeom>
              <a:avLst/>
              <a:gdLst/>
              <a:ahLst/>
              <a:cxnLst/>
              <a:rect r="r" b="b" t="t" l="l"/>
              <a:pathLst>
                <a:path h="2998343" w="4656582">
                  <a:moveTo>
                    <a:pt x="0" y="0"/>
                  </a:moveTo>
                  <a:lnTo>
                    <a:pt x="4656582" y="0"/>
                  </a:lnTo>
                  <a:lnTo>
                    <a:pt x="4656582" y="2998343"/>
                  </a:lnTo>
                  <a:lnTo>
                    <a:pt x="0" y="2998343"/>
                  </a:lnTo>
                  <a:lnTo>
                    <a:pt x="0" y="0"/>
                  </a:lnTo>
                  <a:close/>
                </a:path>
              </a:pathLst>
            </a:custGeom>
            <a:blipFill>
              <a:blip r:embed="rId5"/>
              <a:stretch>
                <a:fillRect l="0" t="0" r="0" b="-104"/>
              </a:stretch>
            </a:blipFill>
          </p:spPr>
        </p:sp>
      </p:grpSp>
      <p:sp>
        <p:nvSpPr>
          <p:cNvPr name="TextBox 12" id="12"/>
          <p:cNvSpPr txBox="true"/>
          <p:nvPr/>
        </p:nvSpPr>
        <p:spPr>
          <a:xfrm rot="0">
            <a:off x="3814047" y="3415664"/>
            <a:ext cx="6898222" cy="1727836"/>
          </a:xfrm>
          <a:prstGeom prst="rect">
            <a:avLst/>
          </a:prstGeom>
        </p:spPr>
        <p:txBody>
          <a:bodyPr anchor="t" rtlCol="false" tIns="0" lIns="0" bIns="0" rIns="0">
            <a:spAutoFit/>
          </a:bodyPr>
          <a:lstStyle/>
          <a:p>
            <a:pPr algn="just">
              <a:lnSpc>
                <a:spcPts val="4619"/>
              </a:lnSpc>
            </a:pPr>
            <a:r>
              <a:rPr lang="en-US" b="true" sz="3499" i="true">
                <a:solidFill>
                  <a:srgbClr val="166560"/>
                </a:solidFill>
                <a:latin typeface="Verdana Bold Italics"/>
                <a:ea typeface="Verdana Bold Italics"/>
                <a:cs typeface="Verdana Bold Italics"/>
                <a:sym typeface="Verdana Bold Italics"/>
              </a:rPr>
              <a:t>B</a:t>
            </a:r>
            <a:r>
              <a:rPr lang="en-US" sz="3499">
                <a:solidFill>
                  <a:srgbClr val="166560"/>
                </a:solidFill>
                <a:latin typeface="Verdana"/>
                <a:ea typeface="Verdana"/>
                <a:cs typeface="Verdana"/>
                <a:sym typeface="Verdana"/>
              </a:rPr>
              <a:t>e</a:t>
            </a:r>
            <a:r>
              <a:rPr lang="en-US" b="true" sz="3499">
                <a:solidFill>
                  <a:srgbClr val="166560"/>
                </a:solidFill>
                <a:latin typeface="Verdana Bold"/>
                <a:ea typeface="Verdana Bold"/>
                <a:cs typeface="Verdana Bold"/>
                <a:sym typeface="Verdana Bold"/>
              </a:rPr>
              <a:t>f</a:t>
            </a:r>
            <a:r>
              <a:rPr lang="en-US" sz="3499">
                <a:solidFill>
                  <a:srgbClr val="166560"/>
                </a:solidFill>
                <a:latin typeface="Verdana"/>
                <a:ea typeface="Verdana"/>
                <a:cs typeface="Verdana"/>
                <a:sym typeface="Verdana"/>
              </a:rPr>
              <a:t>oRe </a:t>
            </a:r>
            <a:r>
              <a:rPr lang="en-US" b="true" sz="3499">
                <a:solidFill>
                  <a:srgbClr val="166560"/>
                </a:solidFill>
                <a:latin typeface="Verdana Bold"/>
                <a:ea typeface="Verdana Bold"/>
                <a:cs typeface="Verdana Bold"/>
                <a:sym typeface="Verdana Bold"/>
              </a:rPr>
              <a:t>w</a:t>
            </a:r>
            <a:r>
              <a:rPr lang="en-US" sz="3499">
                <a:solidFill>
                  <a:srgbClr val="166560"/>
                </a:solidFill>
                <a:latin typeface="Verdana"/>
                <a:ea typeface="Verdana"/>
                <a:cs typeface="Verdana"/>
                <a:sym typeface="Verdana"/>
              </a:rPr>
              <a:t>E a</a:t>
            </a:r>
            <a:r>
              <a:rPr lang="en-US" sz="3499" u="sng">
                <a:solidFill>
                  <a:srgbClr val="166560"/>
                </a:solidFill>
                <a:latin typeface="Verdana"/>
                <a:ea typeface="Verdana"/>
                <a:cs typeface="Verdana"/>
                <a:sym typeface="Verdana"/>
              </a:rPr>
              <a:t>S</a:t>
            </a:r>
            <a:r>
              <a:rPr lang="en-US" sz="3499">
                <a:solidFill>
                  <a:srgbClr val="166560"/>
                </a:solidFill>
                <a:latin typeface="Verdana"/>
                <a:ea typeface="Verdana"/>
                <a:cs typeface="Verdana"/>
                <a:sym typeface="Verdana"/>
              </a:rPr>
              <a:t>k </a:t>
            </a:r>
          </a:p>
          <a:p>
            <a:pPr algn="just">
              <a:lnSpc>
                <a:spcPts val="4619"/>
              </a:lnSpc>
            </a:pPr>
            <a:r>
              <a:rPr lang="en-US" sz="3499">
                <a:solidFill>
                  <a:srgbClr val="166560"/>
                </a:solidFill>
                <a:latin typeface="Verdana"/>
                <a:ea typeface="Verdana"/>
                <a:cs typeface="Verdana"/>
                <a:sym typeface="Verdana"/>
              </a:rPr>
              <a:t>w</a:t>
            </a:r>
            <a:r>
              <a:rPr lang="en-US" b="true" sz="3499">
                <a:solidFill>
                  <a:srgbClr val="166560"/>
                </a:solidFill>
                <a:latin typeface="Verdana Bold"/>
                <a:ea typeface="Verdana Bold"/>
                <a:cs typeface="Verdana Bold"/>
                <a:sym typeface="Verdana Bold"/>
              </a:rPr>
              <a:t>h</a:t>
            </a:r>
            <a:r>
              <a:rPr lang="en-US" sz="3499">
                <a:solidFill>
                  <a:srgbClr val="166560"/>
                </a:solidFill>
                <a:latin typeface="Verdana"/>
                <a:ea typeface="Verdana"/>
                <a:cs typeface="Verdana"/>
                <a:sym typeface="Verdana"/>
              </a:rPr>
              <a:t>etheR w</a:t>
            </a:r>
            <a:r>
              <a:rPr lang="en-US" sz="3499" i="true">
                <a:solidFill>
                  <a:srgbClr val="166560"/>
                </a:solidFill>
                <a:latin typeface="Verdana Italics"/>
                <a:ea typeface="Verdana Italics"/>
                <a:cs typeface="Verdana Italics"/>
                <a:sym typeface="Verdana Italics"/>
              </a:rPr>
              <a:t>E</a:t>
            </a:r>
            <a:r>
              <a:rPr lang="en-US" sz="3499">
                <a:solidFill>
                  <a:srgbClr val="166560"/>
                </a:solidFill>
                <a:latin typeface="Verdana"/>
                <a:ea typeface="Verdana"/>
                <a:cs typeface="Verdana"/>
                <a:sym typeface="Verdana"/>
              </a:rPr>
              <a:t> </a:t>
            </a:r>
            <a:r>
              <a:rPr lang="en-US" b="true" sz="3499">
                <a:solidFill>
                  <a:srgbClr val="166560"/>
                </a:solidFill>
                <a:latin typeface="Verdana Bold"/>
                <a:ea typeface="Verdana Bold"/>
                <a:cs typeface="Verdana Bold"/>
                <a:sym typeface="Verdana Bold"/>
              </a:rPr>
              <a:t>c</a:t>
            </a:r>
            <a:r>
              <a:rPr lang="en-US" sz="3499">
                <a:solidFill>
                  <a:srgbClr val="166560"/>
                </a:solidFill>
                <a:latin typeface="Verdana"/>
                <a:ea typeface="Verdana"/>
                <a:cs typeface="Verdana"/>
                <a:sym typeface="Verdana"/>
              </a:rPr>
              <a:t>aN </a:t>
            </a:r>
            <a:r>
              <a:rPr lang="en-US" b="true" sz="3499">
                <a:solidFill>
                  <a:srgbClr val="166560"/>
                </a:solidFill>
                <a:latin typeface="Verdana Bold"/>
                <a:ea typeface="Verdana Bold"/>
                <a:cs typeface="Verdana Bold"/>
                <a:sym typeface="Verdana Bold"/>
              </a:rPr>
              <a:t>c</a:t>
            </a:r>
            <a:r>
              <a:rPr lang="en-US" sz="3499">
                <a:solidFill>
                  <a:srgbClr val="166560"/>
                </a:solidFill>
                <a:latin typeface="Verdana"/>
                <a:ea typeface="Verdana"/>
                <a:cs typeface="Verdana"/>
                <a:sym typeface="Verdana"/>
              </a:rPr>
              <a:t>L</a:t>
            </a:r>
            <a:r>
              <a:rPr lang="en-US" b="true" sz="3499">
                <a:solidFill>
                  <a:srgbClr val="166560"/>
                </a:solidFill>
                <a:latin typeface="Verdana Bold"/>
                <a:ea typeface="Verdana Bold"/>
                <a:cs typeface="Verdana Bold"/>
                <a:sym typeface="Verdana Bold"/>
              </a:rPr>
              <a:t>a</a:t>
            </a:r>
            <a:r>
              <a:rPr lang="en-US" sz="3499">
                <a:solidFill>
                  <a:srgbClr val="166560"/>
                </a:solidFill>
                <a:latin typeface="Verdana"/>
                <a:ea typeface="Verdana"/>
                <a:cs typeface="Verdana"/>
                <a:sym typeface="Verdana"/>
              </a:rPr>
              <a:t>sSif</a:t>
            </a:r>
            <a:r>
              <a:rPr lang="en-US" b="true" sz="3499">
                <a:solidFill>
                  <a:srgbClr val="166560"/>
                </a:solidFill>
                <a:latin typeface="Verdana Bold"/>
                <a:ea typeface="Verdana Bold"/>
                <a:cs typeface="Verdana Bold"/>
                <a:sym typeface="Verdana Bold"/>
              </a:rPr>
              <a:t>y</a:t>
            </a:r>
            <a:r>
              <a:rPr lang="en-US" sz="3499">
                <a:solidFill>
                  <a:srgbClr val="166560"/>
                </a:solidFill>
                <a:latin typeface="Verdana"/>
                <a:ea typeface="Verdana"/>
                <a:cs typeface="Verdana"/>
                <a:sym typeface="Verdana"/>
              </a:rPr>
              <a:t> </a:t>
            </a:r>
            <a:r>
              <a:rPr lang="en-US" sz="3499" i="true">
                <a:solidFill>
                  <a:srgbClr val="166560"/>
                </a:solidFill>
                <a:latin typeface="Verdana Italics"/>
                <a:ea typeface="Verdana Italics"/>
                <a:cs typeface="Verdana Italics"/>
                <a:sym typeface="Verdana Italics"/>
              </a:rPr>
              <a:t>c</a:t>
            </a:r>
            <a:r>
              <a:rPr lang="en-US" sz="3499">
                <a:solidFill>
                  <a:srgbClr val="166560"/>
                </a:solidFill>
                <a:latin typeface="Verdana"/>
                <a:ea typeface="Verdana"/>
                <a:cs typeface="Verdana"/>
                <a:sym typeface="Verdana"/>
              </a:rPr>
              <a:t>h</a:t>
            </a:r>
            <a:r>
              <a:rPr lang="en-US" b="true" sz="3499">
                <a:solidFill>
                  <a:srgbClr val="166560"/>
                </a:solidFill>
                <a:latin typeface="Verdana Bold"/>
                <a:ea typeface="Verdana Bold"/>
                <a:cs typeface="Verdana Bold"/>
                <a:sym typeface="Verdana Bold"/>
              </a:rPr>
              <a:t>i</a:t>
            </a:r>
            <a:r>
              <a:rPr lang="en-US" sz="3499">
                <a:solidFill>
                  <a:srgbClr val="166560"/>
                </a:solidFill>
                <a:latin typeface="Verdana"/>
                <a:ea typeface="Verdana"/>
                <a:cs typeface="Verdana"/>
                <a:sym typeface="Verdana"/>
              </a:rPr>
              <a:t>ld</a:t>
            </a:r>
            <a:r>
              <a:rPr lang="en-US" b="true" sz="3499">
                <a:solidFill>
                  <a:srgbClr val="166560"/>
                </a:solidFill>
                <a:latin typeface="Verdana Bold"/>
                <a:ea typeface="Verdana Bold"/>
                <a:cs typeface="Verdana Bold"/>
                <a:sym typeface="Verdana Bold"/>
              </a:rPr>
              <a:t>r</a:t>
            </a:r>
            <a:r>
              <a:rPr lang="en-US" sz="3499">
                <a:solidFill>
                  <a:srgbClr val="166560"/>
                </a:solidFill>
                <a:latin typeface="Verdana"/>
                <a:ea typeface="Verdana"/>
                <a:cs typeface="Verdana"/>
                <a:sym typeface="Verdana"/>
              </a:rPr>
              <a:t>en </a:t>
            </a:r>
            <a:r>
              <a:rPr lang="en-US" b="true" sz="3499">
                <a:solidFill>
                  <a:srgbClr val="166560"/>
                </a:solidFill>
                <a:latin typeface="Verdana Bold"/>
                <a:ea typeface="Verdana Bold"/>
                <a:cs typeface="Verdana Bold"/>
                <a:sym typeface="Verdana Bold"/>
              </a:rPr>
              <a:t>B</a:t>
            </a:r>
            <a:r>
              <a:rPr lang="en-US" sz="3499" i="true">
                <a:solidFill>
                  <a:srgbClr val="166560"/>
                </a:solidFill>
                <a:latin typeface="Verdana Italics"/>
                <a:ea typeface="Verdana Italics"/>
                <a:cs typeface="Verdana Italics"/>
                <a:sym typeface="Verdana Italics"/>
              </a:rPr>
              <a:t>e</a:t>
            </a:r>
            <a:r>
              <a:rPr lang="en-US" sz="3499">
                <a:solidFill>
                  <a:srgbClr val="166560"/>
                </a:solidFill>
                <a:latin typeface="Verdana"/>
                <a:ea typeface="Verdana"/>
                <a:cs typeface="Verdana"/>
                <a:sym typeface="Verdana"/>
              </a:rPr>
              <a:t>tte</a:t>
            </a:r>
            <a:r>
              <a:rPr lang="en-US" b="true" sz="3499">
                <a:solidFill>
                  <a:srgbClr val="166560"/>
                </a:solidFill>
                <a:latin typeface="Verdana Bold"/>
                <a:ea typeface="Verdana Bold"/>
                <a:cs typeface="Verdana Bold"/>
                <a:sym typeface="Verdana Bold"/>
              </a:rPr>
              <a:t>r</a:t>
            </a:r>
            <a:r>
              <a:rPr lang="en-US" sz="3499" i="true">
                <a:solidFill>
                  <a:srgbClr val="166560"/>
                </a:solidFill>
                <a:latin typeface="Verdana Italics"/>
                <a:ea typeface="Verdana Italics"/>
                <a:cs typeface="Verdana Italics"/>
                <a:sym typeface="Verdana Italics"/>
              </a:rPr>
              <a:t>.... </a:t>
            </a:r>
          </a:p>
        </p:txBody>
      </p:sp>
      <p:sp>
        <p:nvSpPr>
          <p:cNvPr name="Freeform 13" id="13"/>
          <p:cNvSpPr/>
          <p:nvPr/>
        </p:nvSpPr>
        <p:spPr>
          <a:xfrm flipH="false" flipV="false" rot="0">
            <a:off x="10104042" y="3618071"/>
            <a:ext cx="8008780" cy="6237991"/>
          </a:xfrm>
          <a:custGeom>
            <a:avLst/>
            <a:gdLst/>
            <a:ahLst/>
            <a:cxnLst/>
            <a:rect r="r" b="b" t="t" l="l"/>
            <a:pathLst>
              <a:path h="6237991" w="8008780">
                <a:moveTo>
                  <a:pt x="0" y="0"/>
                </a:moveTo>
                <a:lnTo>
                  <a:pt x="8008781" y="0"/>
                </a:lnTo>
                <a:lnTo>
                  <a:pt x="8008781" y="6237991"/>
                </a:lnTo>
                <a:lnTo>
                  <a:pt x="0" y="6237991"/>
                </a:lnTo>
                <a:lnTo>
                  <a:pt x="0" y="0"/>
                </a:lnTo>
                <a:close/>
              </a:path>
            </a:pathLst>
          </a:custGeom>
          <a:blipFill>
            <a:blip r:embed="rId6"/>
            <a:stretch>
              <a:fillRect l="-489" t="0" r="-2072" b="0"/>
            </a:stretch>
          </a:blipFill>
        </p:spPr>
      </p:sp>
      <p:sp>
        <p:nvSpPr>
          <p:cNvPr name="TextBox 14" id="14"/>
          <p:cNvSpPr txBox="true"/>
          <p:nvPr/>
        </p:nvSpPr>
        <p:spPr>
          <a:xfrm rot="0">
            <a:off x="3956078" y="5653924"/>
            <a:ext cx="7809573" cy="3734850"/>
          </a:xfrm>
          <a:prstGeom prst="rect">
            <a:avLst/>
          </a:prstGeom>
        </p:spPr>
        <p:txBody>
          <a:bodyPr anchor="t" rtlCol="false" tIns="0" lIns="0" bIns="0" rIns="0">
            <a:spAutoFit/>
          </a:bodyPr>
          <a:lstStyle/>
          <a:p>
            <a:pPr algn="l">
              <a:lnSpc>
                <a:spcPts val="5974"/>
              </a:lnSpc>
            </a:pPr>
            <a:r>
              <a:rPr lang="en-US" sz="3473" b="true">
                <a:solidFill>
                  <a:srgbClr val="166560"/>
                </a:solidFill>
                <a:latin typeface="Verdana Bold"/>
                <a:ea typeface="Verdana Bold"/>
                <a:cs typeface="Verdana Bold"/>
                <a:sym typeface="Verdana Bold"/>
              </a:rPr>
              <a:t>Fi</a:t>
            </a:r>
            <a:r>
              <a:rPr lang="en-US" sz="3473">
                <a:solidFill>
                  <a:srgbClr val="166560"/>
                </a:solidFill>
                <a:latin typeface="Verdana"/>
                <a:ea typeface="Verdana"/>
                <a:cs typeface="Verdana"/>
                <a:sym typeface="Verdana"/>
              </a:rPr>
              <a:t>Rst  </a:t>
            </a:r>
            <a:r>
              <a:rPr lang="en-US" b="true" sz="3473" i="true">
                <a:solidFill>
                  <a:srgbClr val="166560"/>
                </a:solidFill>
                <a:latin typeface="Verdana Bold Italics"/>
                <a:ea typeface="Verdana Bold Italics"/>
                <a:cs typeface="Verdana Bold Italics"/>
                <a:sym typeface="Verdana Bold Italics"/>
              </a:rPr>
              <a:t>A</a:t>
            </a:r>
            <a:r>
              <a:rPr lang="en-US" sz="3473" b="true">
                <a:solidFill>
                  <a:srgbClr val="166560"/>
                </a:solidFill>
                <a:latin typeface="Verdana Bold"/>
                <a:ea typeface="Verdana Bold"/>
                <a:cs typeface="Verdana Bold"/>
                <a:sym typeface="Verdana Bold"/>
              </a:rPr>
              <a:t>sK</a:t>
            </a:r>
            <a:r>
              <a:rPr lang="en-US" sz="3473">
                <a:solidFill>
                  <a:srgbClr val="166560"/>
                </a:solidFill>
                <a:latin typeface="Verdana"/>
                <a:ea typeface="Verdana"/>
                <a:cs typeface="Verdana"/>
                <a:sym typeface="Verdana"/>
              </a:rPr>
              <a:t>  </a:t>
            </a:r>
            <a:r>
              <a:rPr lang="en-US" sz="3473" b="true">
                <a:solidFill>
                  <a:srgbClr val="166560"/>
                </a:solidFill>
                <a:latin typeface="Verdana Bold"/>
                <a:ea typeface="Verdana Bold"/>
                <a:cs typeface="Verdana Bold"/>
                <a:sym typeface="Verdana Bold"/>
              </a:rPr>
              <a:t>w</a:t>
            </a:r>
            <a:r>
              <a:rPr lang="en-US" b="true" sz="3473" i="true">
                <a:solidFill>
                  <a:srgbClr val="166560"/>
                </a:solidFill>
                <a:latin typeface="Verdana Bold Italics"/>
                <a:ea typeface="Verdana Bold Italics"/>
                <a:cs typeface="Verdana Bold Italics"/>
                <a:sym typeface="Verdana Bold Italics"/>
              </a:rPr>
              <a:t>h</a:t>
            </a:r>
            <a:r>
              <a:rPr lang="en-US" sz="3473" b="true">
                <a:solidFill>
                  <a:srgbClr val="166560"/>
                </a:solidFill>
                <a:latin typeface="Verdana Bold"/>
                <a:ea typeface="Verdana Bold"/>
                <a:cs typeface="Verdana Bold"/>
                <a:sym typeface="Verdana Bold"/>
              </a:rPr>
              <a:t>aT</a:t>
            </a:r>
            <a:r>
              <a:rPr lang="en-US" sz="3473">
                <a:solidFill>
                  <a:srgbClr val="166560"/>
                </a:solidFill>
                <a:latin typeface="Verdana"/>
                <a:ea typeface="Verdana"/>
                <a:cs typeface="Verdana"/>
                <a:sym typeface="Verdana"/>
              </a:rPr>
              <a:t> </a:t>
            </a:r>
          </a:p>
          <a:p>
            <a:pPr algn="l">
              <a:lnSpc>
                <a:spcPts val="5974"/>
              </a:lnSpc>
            </a:pPr>
            <a:r>
              <a:rPr lang="en-US" sz="3473">
                <a:solidFill>
                  <a:srgbClr val="166560"/>
                </a:solidFill>
                <a:latin typeface="Verdana"/>
                <a:ea typeface="Verdana"/>
                <a:cs typeface="Verdana"/>
                <a:sym typeface="Verdana"/>
              </a:rPr>
              <a:t> </a:t>
            </a:r>
            <a:r>
              <a:rPr lang="en-US" sz="3473" b="true">
                <a:solidFill>
                  <a:srgbClr val="166560"/>
                </a:solidFill>
                <a:latin typeface="Verdana Bold"/>
                <a:ea typeface="Verdana Bold"/>
                <a:cs typeface="Verdana Bold"/>
                <a:sym typeface="Verdana Bold"/>
              </a:rPr>
              <a:t>C</a:t>
            </a:r>
            <a:r>
              <a:rPr lang="en-US" b="true" sz="3473" i="true">
                <a:solidFill>
                  <a:srgbClr val="166560"/>
                </a:solidFill>
                <a:latin typeface="Verdana Bold Italics"/>
                <a:ea typeface="Verdana Bold Italics"/>
                <a:cs typeface="Verdana Bold Italics"/>
                <a:sym typeface="Verdana Bold Italics"/>
              </a:rPr>
              <a:t>l</a:t>
            </a:r>
            <a:r>
              <a:rPr lang="en-US" sz="3473">
                <a:solidFill>
                  <a:srgbClr val="166560"/>
                </a:solidFill>
                <a:latin typeface="Verdana"/>
                <a:ea typeface="Verdana"/>
                <a:cs typeface="Verdana"/>
                <a:sym typeface="Verdana"/>
              </a:rPr>
              <a:t>a</a:t>
            </a:r>
            <a:r>
              <a:rPr lang="en-US" sz="3473" b="true">
                <a:solidFill>
                  <a:srgbClr val="166560"/>
                </a:solidFill>
                <a:latin typeface="Verdana Bold"/>
                <a:ea typeface="Verdana Bold"/>
                <a:cs typeface="Verdana Bold"/>
                <a:sym typeface="Verdana Bold"/>
              </a:rPr>
              <a:t>s</a:t>
            </a:r>
            <a:r>
              <a:rPr lang="en-US" sz="3473">
                <a:solidFill>
                  <a:srgbClr val="166560"/>
                </a:solidFill>
                <a:latin typeface="Verdana"/>
                <a:ea typeface="Verdana"/>
                <a:cs typeface="Verdana"/>
                <a:sym typeface="Verdana"/>
              </a:rPr>
              <a:t>si</a:t>
            </a:r>
            <a:r>
              <a:rPr lang="en-US" sz="3473" u="sng">
                <a:solidFill>
                  <a:srgbClr val="166560"/>
                </a:solidFill>
                <a:latin typeface="Verdana"/>
                <a:ea typeface="Verdana"/>
                <a:cs typeface="Verdana"/>
                <a:sym typeface="Verdana"/>
              </a:rPr>
              <a:t> </a:t>
            </a:r>
            <a:r>
              <a:rPr lang="en-US" sz="3473" b="true">
                <a:solidFill>
                  <a:srgbClr val="166560"/>
                </a:solidFill>
                <a:latin typeface="Verdana Bold"/>
                <a:ea typeface="Verdana Bold"/>
                <a:cs typeface="Verdana Bold"/>
                <a:sym typeface="Verdana Bold"/>
              </a:rPr>
              <a:t>F</a:t>
            </a:r>
            <a:r>
              <a:rPr lang="en-US" sz="3473">
                <a:solidFill>
                  <a:srgbClr val="166560"/>
                </a:solidFill>
                <a:latin typeface="Verdana"/>
                <a:ea typeface="Verdana"/>
                <a:cs typeface="Verdana"/>
                <a:sym typeface="Verdana"/>
              </a:rPr>
              <a:t>icAti0</a:t>
            </a:r>
            <a:r>
              <a:rPr lang="en-US" sz="3473" b="true">
                <a:solidFill>
                  <a:srgbClr val="166560"/>
                </a:solidFill>
                <a:latin typeface="Verdana Bold"/>
                <a:ea typeface="Verdana Bold"/>
                <a:cs typeface="Verdana Bold"/>
                <a:sym typeface="Verdana Bold"/>
              </a:rPr>
              <a:t>n d</a:t>
            </a:r>
            <a:r>
              <a:rPr lang="en-US" sz="3473">
                <a:solidFill>
                  <a:srgbClr val="166560"/>
                </a:solidFill>
                <a:latin typeface="Verdana"/>
                <a:ea typeface="Verdana"/>
                <a:cs typeface="Verdana"/>
                <a:sym typeface="Verdana"/>
              </a:rPr>
              <a:t>0eS </a:t>
            </a:r>
            <a:r>
              <a:rPr lang="en-US" b="true" sz="3473" i="true">
                <a:solidFill>
                  <a:srgbClr val="166560"/>
                </a:solidFill>
                <a:latin typeface="Verdana Bold Italics"/>
                <a:ea typeface="Verdana Bold Italics"/>
                <a:cs typeface="Verdana Bold Italics"/>
                <a:sym typeface="Verdana Bold Italics"/>
              </a:rPr>
              <a:t>i</a:t>
            </a:r>
            <a:r>
              <a:rPr lang="en-US" sz="3473">
                <a:solidFill>
                  <a:srgbClr val="166560"/>
                </a:solidFill>
                <a:latin typeface="Verdana"/>
                <a:ea typeface="Verdana"/>
                <a:cs typeface="Verdana"/>
                <a:sym typeface="Verdana"/>
              </a:rPr>
              <a:t>N </a:t>
            </a:r>
          </a:p>
          <a:p>
            <a:pPr algn="l">
              <a:lnSpc>
                <a:spcPts val="5974"/>
              </a:lnSpc>
            </a:pPr>
            <a:r>
              <a:rPr lang="en-US" sz="3473" i="true">
                <a:solidFill>
                  <a:srgbClr val="166560"/>
                </a:solidFill>
                <a:latin typeface="Verdana Italics"/>
                <a:ea typeface="Verdana Italics"/>
                <a:cs typeface="Verdana Italics"/>
                <a:sym typeface="Verdana Italics"/>
              </a:rPr>
              <a:t>t</a:t>
            </a:r>
            <a:r>
              <a:rPr lang="en-US" sz="3473" b="true">
                <a:solidFill>
                  <a:srgbClr val="166560"/>
                </a:solidFill>
                <a:latin typeface="Verdana Bold"/>
                <a:ea typeface="Verdana Bold"/>
                <a:cs typeface="Verdana Bold"/>
                <a:sym typeface="Verdana Bold"/>
              </a:rPr>
              <a:t>h</a:t>
            </a:r>
            <a:r>
              <a:rPr lang="en-US" sz="3473" i="true">
                <a:solidFill>
                  <a:srgbClr val="166560"/>
                </a:solidFill>
                <a:latin typeface="Verdana Italics"/>
                <a:ea typeface="Verdana Italics"/>
                <a:cs typeface="Verdana Italics"/>
                <a:sym typeface="Verdana Italics"/>
              </a:rPr>
              <a:t>e</a:t>
            </a:r>
            <a:r>
              <a:rPr lang="en-US" sz="3473" b="true">
                <a:solidFill>
                  <a:srgbClr val="166560"/>
                </a:solidFill>
                <a:latin typeface="Verdana Bold"/>
                <a:ea typeface="Verdana Bold"/>
                <a:cs typeface="Verdana Bold"/>
                <a:sym typeface="Verdana Bold"/>
              </a:rPr>
              <a:t> </a:t>
            </a:r>
            <a:r>
              <a:rPr lang="en-US" b="true" sz="3473" u="sng">
                <a:solidFill>
                  <a:srgbClr val="166560"/>
                </a:solidFill>
                <a:latin typeface="Verdana Bold"/>
                <a:ea typeface="Verdana Bold"/>
                <a:cs typeface="Verdana Bold"/>
                <a:sym typeface="Verdana Bold"/>
              </a:rPr>
              <a:t>e</a:t>
            </a:r>
            <a:r>
              <a:rPr lang="en-US" sz="3473" u="sng">
                <a:solidFill>
                  <a:srgbClr val="166560"/>
                </a:solidFill>
                <a:latin typeface="Verdana"/>
                <a:ea typeface="Verdana"/>
                <a:cs typeface="Verdana"/>
                <a:sym typeface="Verdana"/>
              </a:rPr>
              <a:t>Nc</a:t>
            </a:r>
            <a:r>
              <a:rPr lang="en-US" b="true" sz="3473" u="sng">
                <a:solidFill>
                  <a:srgbClr val="166560"/>
                </a:solidFill>
                <a:latin typeface="Verdana Bold"/>
                <a:ea typeface="Verdana Bold"/>
                <a:cs typeface="Verdana Bold"/>
                <a:sym typeface="Verdana Bold"/>
              </a:rPr>
              <a:t>o</a:t>
            </a:r>
            <a:r>
              <a:rPr lang="en-US" sz="3473" u="sng">
                <a:solidFill>
                  <a:srgbClr val="166560"/>
                </a:solidFill>
                <a:latin typeface="Verdana"/>
                <a:ea typeface="Verdana"/>
                <a:cs typeface="Verdana"/>
                <a:sym typeface="Verdana"/>
              </a:rPr>
              <a:t>U</a:t>
            </a:r>
            <a:r>
              <a:rPr lang="en-US" b="true" sz="3473" i="true" u="sng">
                <a:solidFill>
                  <a:srgbClr val="166560"/>
                </a:solidFill>
                <a:latin typeface="Verdana Bold Italics"/>
                <a:ea typeface="Verdana Bold Italics"/>
                <a:cs typeface="Verdana Bold Italics"/>
                <a:sym typeface="Verdana Bold Italics"/>
              </a:rPr>
              <a:t>n</a:t>
            </a:r>
            <a:r>
              <a:rPr lang="en-US" sz="3473" u="sng">
                <a:solidFill>
                  <a:srgbClr val="166560"/>
                </a:solidFill>
                <a:latin typeface="Verdana"/>
                <a:ea typeface="Verdana"/>
                <a:cs typeface="Verdana"/>
                <a:sym typeface="Verdana"/>
              </a:rPr>
              <a:t>t</a:t>
            </a:r>
            <a:r>
              <a:rPr lang="en-US" sz="3473" i="true" u="sng">
                <a:solidFill>
                  <a:srgbClr val="166560"/>
                </a:solidFill>
                <a:latin typeface="Verdana Italics"/>
                <a:ea typeface="Verdana Italics"/>
                <a:cs typeface="Verdana Italics"/>
                <a:sym typeface="Verdana Italics"/>
              </a:rPr>
              <a:t>e</a:t>
            </a:r>
            <a:r>
              <a:rPr lang="en-US" b="true" sz="3473" u="sng">
                <a:solidFill>
                  <a:srgbClr val="166560"/>
                </a:solidFill>
                <a:latin typeface="Verdana Bold"/>
                <a:ea typeface="Verdana Bold"/>
                <a:cs typeface="Verdana Bold"/>
                <a:sym typeface="Verdana Bold"/>
              </a:rPr>
              <a:t>r</a:t>
            </a:r>
            <a:r>
              <a:rPr lang="en-US" sz="3473" b="true">
                <a:solidFill>
                  <a:srgbClr val="166560"/>
                </a:solidFill>
                <a:latin typeface="Verdana Bold"/>
                <a:ea typeface="Verdana Bold"/>
                <a:cs typeface="Verdana Bold"/>
                <a:sym typeface="Verdana Bold"/>
              </a:rPr>
              <a:t> b</a:t>
            </a:r>
            <a:r>
              <a:rPr lang="en-US" sz="3473">
                <a:solidFill>
                  <a:srgbClr val="166560"/>
                </a:solidFill>
                <a:latin typeface="Verdana"/>
                <a:ea typeface="Verdana"/>
                <a:cs typeface="Verdana"/>
                <a:sym typeface="Verdana"/>
              </a:rPr>
              <a:t>eT</a:t>
            </a:r>
            <a:r>
              <a:rPr lang="en-US" b="true" sz="3473" i="true">
                <a:solidFill>
                  <a:srgbClr val="166560"/>
                </a:solidFill>
                <a:latin typeface="Verdana Bold Italics"/>
                <a:ea typeface="Verdana Bold Italics"/>
                <a:cs typeface="Verdana Bold Italics"/>
                <a:sym typeface="Verdana Bold Italics"/>
              </a:rPr>
              <a:t>w</a:t>
            </a:r>
            <a:r>
              <a:rPr lang="en-US" sz="3473">
                <a:solidFill>
                  <a:srgbClr val="166560"/>
                </a:solidFill>
                <a:latin typeface="Verdana"/>
                <a:ea typeface="Verdana"/>
                <a:cs typeface="Verdana"/>
                <a:sym typeface="Verdana"/>
              </a:rPr>
              <a:t>Ee</a:t>
            </a:r>
            <a:r>
              <a:rPr lang="en-US" sz="3473" i="true">
                <a:solidFill>
                  <a:srgbClr val="166560"/>
                </a:solidFill>
                <a:latin typeface="Verdana Italics"/>
                <a:ea typeface="Verdana Italics"/>
                <a:cs typeface="Verdana Italics"/>
                <a:sym typeface="Verdana Italics"/>
              </a:rPr>
              <a:t>n</a:t>
            </a:r>
            <a:r>
              <a:rPr lang="en-US" sz="3473">
                <a:solidFill>
                  <a:srgbClr val="166560"/>
                </a:solidFill>
                <a:latin typeface="Verdana"/>
                <a:ea typeface="Verdana"/>
                <a:cs typeface="Verdana"/>
                <a:sym typeface="Verdana"/>
              </a:rPr>
              <a:t> </a:t>
            </a:r>
          </a:p>
          <a:p>
            <a:pPr algn="l">
              <a:lnSpc>
                <a:spcPts val="5974"/>
              </a:lnSpc>
            </a:pPr>
            <a:r>
              <a:rPr lang="en-US" b="true" sz="3473" i="true" u="sng">
                <a:solidFill>
                  <a:srgbClr val="166560"/>
                </a:solidFill>
                <a:latin typeface="Verdana Bold Italics"/>
                <a:ea typeface="Verdana Bold Italics"/>
                <a:cs typeface="Verdana Bold Italics"/>
                <a:sym typeface="Verdana Bold Italics"/>
              </a:rPr>
              <a:t>c</a:t>
            </a:r>
            <a:r>
              <a:rPr lang="en-US" sz="3473" i="true" u="sng">
                <a:solidFill>
                  <a:srgbClr val="166560"/>
                </a:solidFill>
                <a:latin typeface="Verdana Italics"/>
                <a:ea typeface="Verdana Italics"/>
                <a:cs typeface="Verdana Italics"/>
                <a:sym typeface="Verdana Italics"/>
              </a:rPr>
              <a:t>hi</a:t>
            </a:r>
            <a:r>
              <a:rPr lang="en-US" sz="3473" u="sng">
                <a:solidFill>
                  <a:srgbClr val="166560"/>
                </a:solidFill>
                <a:latin typeface="Verdana"/>
                <a:ea typeface="Verdana"/>
                <a:cs typeface="Verdana"/>
                <a:sym typeface="Verdana"/>
              </a:rPr>
              <a:t>l</a:t>
            </a:r>
            <a:r>
              <a:rPr lang="en-US" b="true" sz="3473" u="sng">
                <a:solidFill>
                  <a:srgbClr val="166560"/>
                </a:solidFill>
                <a:latin typeface="Verdana Bold"/>
                <a:ea typeface="Verdana Bold"/>
                <a:cs typeface="Verdana Bold"/>
                <a:sym typeface="Verdana Bold"/>
              </a:rPr>
              <a:t>d</a:t>
            </a:r>
            <a:r>
              <a:rPr lang="en-US" sz="3473" u="sng">
                <a:solidFill>
                  <a:srgbClr val="166560"/>
                </a:solidFill>
                <a:latin typeface="Verdana"/>
                <a:ea typeface="Verdana"/>
                <a:cs typeface="Verdana"/>
                <a:sym typeface="Verdana"/>
              </a:rPr>
              <a:t>RE</a:t>
            </a:r>
            <a:r>
              <a:rPr lang="en-US" b="true" sz="3473" u="sng">
                <a:solidFill>
                  <a:srgbClr val="166560"/>
                </a:solidFill>
                <a:latin typeface="Verdana Bold"/>
                <a:ea typeface="Verdana Bold"/>
                <a:cs typeface="Verdana Bold"/>
                <a:sym typeface="Verdana Bold"/>
              </a:rPr>
              <a:t>n</a:t>
            </a:r>
            <a:r>
              <a:rPr lang="en-US" sz="3473">
                <a:solidFill>
                  <a:srgbClr val="166560"/>
                </a:solidFill>
                <a:latin typeface="Verdana"/>
                <a:ea typeface="Verdana"/>
                <a:cs typeface="Verdana"/>
                <a:sym typeface="Verdana"/>
              </a:rPr>
              <a:t>, </a:t>
            </a:r>
            <a:r>
              <a:rPr lang="en-US" b="true" sz="3473" i="true">
                <a:solidFill>
                  <a:srgbClr val="166560"/>
                </a:solidFill>
                <a:latin typeface="Verdana Bold Italics"/>
                <a:ea typeface="Verdana Bold Italics"/>
                <a:cs typeface="Verdana Bold Italics"/>
                <a:sym typeface="Verdana Bold Italics"/>
              </a:rPr>
              <a:t>0</a:t>
            </a:r>
            <a:r>
              <a:rPr lang="en-US" sz="3473">
                <a:solidFill>
                  <a:srgbClr val="166560"/>
                </a:solidFill>
                <a:latin typeface="Verdana"/>
                <a:ea typeface="Verdana"/>
                <a:cs typeface="Verdana"/>
                <a:sym typeface="Verdana"/>
              </a:rPr>
              <a:t>r </a:t>
            </a:r>
            <a:r>
              <a:rPr lang="en-US" b="true" sz="3473" u="sng">
                <a:solidFill>
                  <a:srgbClr val="166560"/>
                </a:solidFill>
                <a:latin typeface="Verdana Bold"/>
                <a:ea typeface="Verdana Bold"/>
                <a:cs typeface="Verdana Bold"/>
                <a:sym typeface="Verdana Bold"/>
              </a:rPr>
              <a:t>c</a:t>
            </a:r>
            <a:r>
              <a:rPr lang="en-US" sz="3473" u="sng">
                <a:solidFill>
                  <a:srgbClr val="166560"/>
                </a:solidFill>
                <a:latin typeface="Verdana"/>
                <a:ea typeface="Verdana"/>
                <a:cs typeface="Verdana"/>
                <a:sym typeface="Verdana"/>
              </a:rPr>
              <a:t>Ar</a:t>
            </a:r>
            <a:r>
              <a:rPr lang="en-US" sz="3473" i="true" u="sng">
                <a:solidFill>
                  <a:srgbClr val="166560"/>
                </a:solidFill>
                <a:latin typeface="Verdana Italics"/>
                <a:ea typeface="Verdana Italics"/>
                <a:cs typeface="Verdana Italics"/>
                <a:sym typeface="Verdana Italics"/>
              </a:rPr>
              <a:t>e</a:t>
            </a:r>
            <a:r>
              <a:rPr lang="en-US" b="true" sz="3473" i="true" u="sng">
                <a:solidFill>
                  <a:srgbClr val="166560"/>
                </a:solidFill>
                <a:latin typeface="Verdana Bold Italics"/>
                <a:ea typeface="Verdana Bold Italics"/>
                <a:cs typeface="Verdana Bold Italics"/>
                <a:sym typeface="Verdana Bold Italics"/>
              </a:rPr>
              <a:t>G</a:t>
            </a:r>
            <a:r>
              <a:rPr lang="en-US" sz="3473" u="sng">
                <a:solidFill>
                  <a:srgbClr val="166560"/>
                </a:solidFill>
                <a:latin typeface="Verdana"/>
                <a:ea typeface="Verdana"/>
                <a:cs typeface="Verdana"/>
                <a:sym typeface="Verdana"/>
              </a:rPr>
              <a:t>ive</a:t>
            </a:r>
            <a:r>
              <a:rPr lang="en-US" b="true" sz="3473" u="sng">
                <a:solidFill>
                  <a:srgbClr val="166560"/>
                </a:solidFill>
                <a:latin typeface="Verdana Bold"/>
                <a:ea typeface="Verdana Bold"/>
                <a:cs typeface="Verdana Bold"/>
                <a:sym typeface="Verdana Bold"/>
              </a:rPr>
              <a:t>rS</a:t>
            </a:r>
            <a:r>
              <a:rPr lang="en-US" sz="3473" b="true">
                <a:solidFill>
                  <a:srgbClr val="166560"/>
                </a:solidFill>
                <a:latin typeface="Verdana Bold"/>
                <a:ea typeface="Verdana Bold"/>
                <a:cs typeface="Verdana Bold"/>
                <a:sym typeface="Verdana Bold"/>
              </a:rPr>
              <a:t> </a:t>
            </a:r>
          </a:p>
          <a:p>
            <a:pPr algn="l">
              <a:lnSpc>
                <a:spcPts val="5974"/>
              </a:lnSpc>
            </a:pPr>
            <a:r>
              <a:rPr lang="en-US" sz="3473">
                <a:solidFill>
                  <a:srgbClr val="166560"/>
                </a:solidFill>
                <a:latin typeface="Verdana"/>
                <a:ea typeface="Verdana"/>
                <a:cs typeface="Verdana"/>
                <a:sym typeface="Verdana"/>
              </a:rPr>
              <a:t>a</a:t>
            </a:r>
            <a:r>
              <a:rPr lang="en-US" sz="3473" i="true">
                <a:solidFill>
                  <a:srgbClr val="166560"/>
                </a:solidFill>
                <a:latin typeface="Verdana Italics"/>
                <a:ea typeface="Verdana Italics"/>
                <a:cs typeface="Verdana Italics"/>
                <a:sym typeface="Verdana Italics"/>
              </a:rPr>
              <a:t>N</a:t>
            </a:r>
            <a:r>
              <a:rPr lang="en-US" b="true" sz="3473">
                <a:solidFill>
                  <a:srgbClr val="166560"/>
                </a:solidFill>
                <a:latin typeface="Verdana Bold"/>
                <a:ea typeface="Verdana Bold"/>
                <a:cs typeface="Verdana Bold"/>
                <a:sym typeface="Verdana Bold"/>
              </a:rPr>
              <a:t>d</a:t>
            </a:r>
            <a:r>
              <a:rPr lang="en-US" sz="3473">
                <a:solidFill>
                  <a:srgbClr val="166560"/>
                </a:solidFill>
                <a:latin typeface="Verdana"/>
                <a:ea typeface="Verdana"/>
                <a:cs typeface="Verdana"/>
                <a:sym typeface="Verdana"/>
              </a:rPr>
              <a:t> @/</a:t>
            </a:r>
            <a:r>
              <a:rPr lang="en-US" sz="3473" i="true">
                <a:solidFill>
                  <a:srgbClr val="166560"/>
                </a:solidFill>
                <a:latin typeface="Verdana Italics"/>
                <a:ea typeface="Verdana Italics"/>
                <a:cs typeface="Verdana Italics"/>
                <a:sym typeface="Verdana Italics"/>
              </a:rPr>
              <a:t>yO</a:t>
            </a:r>
            <a:r>
              <a:rPr lang="en-US" b="true" sz="3473" i="true">
                <a:solidFill>
                  <a:srgbClr val="166560"/>
                </a:solidFill>
                <a:latin typeface="Verdana Bold Italics"/>
                <a:ea typeface="Verdana Bold Italics"/>
                <a:cs typeface="Verdana Bold Italics"/>
                <a:sym typeface="Verdana Bold Italics"/>
              </a:rPr>
              <a:t>u</a:t>
            </a:r>
            <a:r>
              <a:rPr lang="en-US" sz="3473" i="true">
                <a:solidFill>
                  <a:srgbClr val="166560"/>
                </a:solidFill>
                <a:latin typeface="Verdana Italics"/>
                <a:ea typeface="Verdana Italics"/>
                <a:cs typeface="Verdana Italics"/>
                <a:sym typeface="Verdana Italics"/>
              </a:rPr>
              <a:t>R</a:t>
            </a:r>
            <a:r>
              <a:rPr lang="en-US" sz="3473">
                <a:solidFill>
                  <a:srgbClr val="166560"/>
                </a:solidFill>
                <a:latin typeface="Verdana"/>
                <a:ea typeface="Verdana"/>
                <a:cs typeface="Verdana"/>
                <a:sym typeface="Verdana"/>
              </a:rPr>
              <a:t> HeAL</a:t>
            </a:r>
            <a:r>
              <a:rPr lang="en-US" b="true" sz="3473">
                <a:solidFill>
                  <a:srgbClr val="166560"/>
                </a:solidFill>
                <a:latin typeface="Verdana Bold"/>
                <a:ea typeface="Verdana Bold"/>
                <a:cs typeface="Verdana Bold"/>
                <a:sym typeface="Verdana Bold"/>
              </a:rPr>
              <a:t>t</a:t>
            </a:r>
            <a:r>
              <a:rPr lang="en-US" sz="3473">
                <a:solidFill>
                  <a:srgbClr val="166560"/>
                </a:solidFill>
                <a:latin typeface="Verdana"/>
                <a:ea typeface="Verdana"/>
                <a:cs typeface="Verdana"/>
                <a:sym typeface="Verdana"/>
              </a:rPr>
              <a:t>h </a:t>
            </a:r>
            <a:r>
              <a:rPr lang="en-US" b="true" sz="3473">
                <a:solidFill>
                  <a:srgbClr val="166560"/>
                </a:solidFill>
                <a:latin typeface="Verdana Bold"/>
                <a:ea typeface="Verdana Bold"/>
                <a:cs typeface="Verdana Bold"/>
                <a:sym typeface="Verdana Bold"/>
              </a:rPr>
              <a:t>sY</a:t>
            </a:r>
            <a:r>
              <a:rPr lang="en-US" sz="3473">
                <a:solidFill>
                  <a:srgbClr val="166560"/>
                </a:solidFill>
                <a:latin typeface="Verdana"/>
                <a:ea typeface="Verdana"/>
                <a:cs typeface="Verdana"/>
                <a:sym typeface="Verdana"/>
              </a:rPr>
              <a:t>s</a:t>
            </a:r>
            <a:r>
              <a:rPr lang="en-US" sz="3473" i="true">
                <a:solidFill>
                  <a:srgbClr val="166560"/>
                </a:solidFill>
                <a:latin typeface="Verdana Italics"/>
                <a:ea typeface="Verdana Italics"/>
                <a:cs typeface="Verdana Italics"/>
                <a:sym typeface="Verdana Italics"/>
              </a:rPr>
              <a:t>T</a:t>
            </a:r>
            <a:r>
              <a:rPr lang="en-US" sz="3473">
                <a:solidFill>
                  <a:srgbClr val="166560"/>
                </a:solidFill>
                <a:latin typeface="Verdana"/>
                <a:ea typeface="Verdana"/>
                <a:cs typeface="Verdana"/>
                <a:sym typeface="Verdana"/>
              </a:rPr>
              <a:t>e</a:t>
            </a:r>
            <a:r>
              <a:rPr lang="en-US" sz="3473" i="true">
                <a:solidFill>
                  <a:srgbClr val="166560"/>
                </a:solidFill>
                <a:latin typeface="Verdana Italics"/>
                <a:ea typeface="Verdana Italics"/>
                <a:cs typeface="Verdana Italics"/>
                <a:sym typeface="Verdana Italics"/>
              </a:rPr>
              <a:t>m?</a:t>
            </a:r>
            <a:r>
              <a:rPr lang="en-US" b="true" sz="3473" i="true">
                <a:solidFill>
                  <a:srgbClr val="166560"/>
                </a:solidFill>
                <a:latin typeface="Verdana Bold Italics"/>
                <a:ea typeface="Verdana Bold Italics"/>
                <a:cs typeface="Verdana Bold Italics"/>
                <a:sym typeface="Verdana Bold Italics"/>
              </a:rPr>
              <a:t>?</a:t>
            </a:r>
          </a:p>
        </p:txBody>
      </p:sp>
      <p:sp>
        <p:nvSpPr>
          <p:cNvPr name="TextBox 15" id="15"/>
          <p:cNvSpPr txBox="true"/>
          <p:nvPr/>
        </p:nvSpPr>
        <p:spPr>
          <a:xfrm rot="0">
            <a:off x="3567762" y="341382"/>
            <a:ext cx="11152476" cy="2677916"/>
          </a:xfrm>
          <a:prstGeom prst="rect">
            <a:avLst/>
          </a:prstGeom>
        </p:spPr>
        <p:txBody>
          <a:bodyPr anchor="t" rtlCol="false" tIns="0" lIns="0" bIns="0" rIns="0">
            <a:spAutoFit/>
          </a:bodyPr>
          <a:lstStyle/>
          <a:p>
            <a:pPr algn="l">
              <a:lnSpc>
                <a:spcPts val="6007"/>
              </a:lnSpc>
              <a:spcBef>
                <a:spcPct val="0"/>
              </a:spcBef>
            </a:pPr>
            <a:r>
              <a:rPr lang="en-US" b="true" sz="5006">
                <a:solidFill>
                  <a:srgbClr val="617F09"/>
                </a:solidFill>
                <a:latin typeface="Verdana Bold"/>
                <a:ea typeface="Verdana Bold"/>
                <a:cs typeface="Verdana Bold"/>
                <a:sym typeface="Verdana Bold"/>
              </a:rPr>
              <a:t>Redesigning risk screening f</a:t>
            </a:r>
            <a:r>
              <a:rPr lang="en-US" b="true" sz="5006">
                <a:solidFill>
                  <a:srgbClr val="617F09"/>
                </a:solidFill>
                <a:latin typeface="Verdana Bold"/>
                <a:ea typeface="Verdana Bold"/>
                <a:cs typeface="Verdana Bold"/>
                <a:sym typeface="Verdana Bold"/>
              </a:rPr>
              <a:t>or adolescents revealed a helpful design consideration</a:t>
            </a:r>
          </a:p>
          <a:p>
            <a:pPr algn="l">
              <a:lnSpc>
                <a:spcPts val="3171"/>
              </a:lnSpc>
              <a:spcBef>
                <a:spcPct val="0"/>
              </a:spcBef>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4795563" y="0"/>
            <a:ext cx="3492436" cy="2248757"/>
            <a:chOff x="0" y="0"/>
            <a:chExt cx="4656582" cy="2998343"/>
          </a:xfrm>
        </p:grpSpPr>
        <p:sp>
          <p:nvSpPr>
            <p:cNvPr name="Freeform 3" id="3"/>
            <p:cNvSpPr/>
            <p:nvPr/>
          </p:nvSpPr>
          <p:spPr>
            <a:xfrm flipH="false" flipV="false" rot="0">
              <a:off x="0" y="0"/>
              <a:ext cx="4656582" cy="2998343"/>
            </a:xfrm>
            <a:custGeom>
              <a:avLst/>
              <a:gdLst/>
              <a:ahLst/>
              <a:cxnLst/>
              <a:rect r="r" b="b" t="t" l="l"/>
              <a:pathLst>
                <a:path h="2998343" w="4656582">
                  <a:moveTo>
                    <a:pt x="0" y="0"/>
                  </a:moveTo>
                  <a:lnTo>
                    <a:pt x="4656582" y="0"/>
                  </a:lnTo>
                  <a:lnTo>
                    <a:pt x="4656582" y="2998343"/>
                  </a:lnTo>
                  <a:lnTo>
                    <a:pt x="0" y="2998343"/>
                  </a:lnTo>
                  <a:lnTo>
                    <a:pt x="0" y="0"/>
                  </a:lnTo>
                  <a:close/>
                </a:path>
              </a:pathLst>
            </a:custGeom>
            <a:blipFill>
              <a:blip r:embed="rId3"/>
              <a:stretch>
                <a:fillRect l="0" t="-2" r="0" b="-2"/>
              </a:stretch>
            </a:blipFill>
          </p:spPr>
        </p:sp>
      </p:grpSp>
      <p:grpSp>
        <p:nvGrpSpPr>
          <p:cNvPr name="Group 4" id="4"/>
          <p:cNvGrpSpPr/>
          <p:nvPr/>
        </p:nvGrpSpPr>
        <p:grpSpPr>
          <a:xfrm rot="0">
            <a:off x="1002430" y="9625012"/>
            <a:ext cx="5510212" cy="323850"/>
            <a:chOff x="0" y="0"/>
            <a:chExt cx="7346950" cy="431800"/>
          </a:xfrm>
        </p:grpSpPr>
        <p:sp>
          <p:nvSpPr>
            <p:cNvPr name="Freeform 5" id="5"/>
            <p:cNvSpPr/>
            <p:nvPr/>
          </p:nvSpPr>
          <p:spPr>
            <a:xfrm flipH="false" flipV="false" rot="0">
              <a:off x="0" y="0"/>
              <a:ext cx="7346950" cy="431800"/>
            </a:xfrm>
            <a:custGeom>
              <a:avLst/>
              <a:gdLst/>
              <a:ahLst/>
              <a:cxnLst/>
              <a:rect r="r" b="b" t="t" l="l"/>
              <a:pathLst>
                <a:path h="431800" w="7346950">
                  <a:moveTo>
                    <a:pt x="0" y="0"/>
                  </a:moveTo>
                  <a:lnTo>
                    <a:pt x="7346950" y="0"/>
                  </a:lnTo>
                  <a:lnTo>
                    <a:pt x="7346950" y="431800"/>
                  </a:lnTo>
                  <a:lnTo>
                    <a:pt x="0" y="431800"/>
                  </a:lnTo>
                  <a:close/>
                </a:path>
              </a:pathLst>
            </a:custGeom>
            <a:blipFill>
              <a:blip r:embed="rId4">
                <a:alphaModFix amt="0"/>
              </a:blip>
              <a:stretch>
                <a:fillRect l="0" t="-281302" r="0" b="-281300"/>
              </a:stretch>
            </a:blipFill>
          </p:spPr>
        </p:sp>
      </p:grpSp>
      <p:grpSp>
        <p:nvGrpSpPr>
          <p:cNvPr name="Group 6" id="6"/>
          <p:cNvGrpSpPr/>
          <p:nvPr/>
        </p:nvGrpSpPr>
        <p:grpSpPr>
          <a:xfrm rot="0">
            <a:off x="1002430" y="9625012"/>
            <a:ext cx="5510212" cy="323850"/>
            <a:chOff x="0" y="0"/>
            <a:chExt cx="7346950" cy="431800"/>
          </a:xfrm>
        </p:grpSpPr>
        <p:sp>
          <p:nvSpPr>
            <p:cNvPr name="Freeform 7" id="7"/>
            <p:cNvSpPr/>
            <p:nvPr/>
          </p:nvSpPr>
          <p:spPr>
            <a:xfrm flipH="false" flipV="false" rot="0">
              <a:off x="0" y="0"/>
              <a:ext cx="7346949" cy="431800"/>
            </a:xfrm>
            <a:custGeom>
              <a:avLst/>
              <a:gdLst/>
              <a:ahLst/>
              <a:cxnLst/>
              <a:rect r="r" b="b" t="t" l="l"/>
              <a:pathLst>
                <a:path h="431800" w="7346949">
                  <a:moveTo>
                    <a:pt x="0" y="0"/>
                  </a:moveTo>
                  <a:lnTo>
                    <a:pt x="7346949" y="0"/>
                  </a:lnTo>
                  <a:lnTo>
                    <a:pt x="7346949" y="431800"/>
                  </a:lnTo>
                  <a:lnTo>
                    <a:pt x="0" y="431800"/>
                  </a:lnTo>
                  <a:close/>
                </a:path>
              </a:pathLst>
            </a:custGeom>
            <a:blipFill>
              <a:blip r:embed="rId5">
                <a:alphaModFix amt="0"/>
              </a:blip>
              <a:stretch>
                <a:fillRect l="0" t="-281532" r="0" b="-281532"/>
              </a:stretch>
            </a:blipFill>
          </p:spPr>
        </p:sp>
        <p:sp>
          <p:nvSpPr>
            <p:cNvPr name="TextBox 8" id="8"/>
            <p:cNvSpPr txBox="true"/>
            <p:nvPr/>
          </p:nvSpPr>
          <p:spPr>
            <a:xfrm>
              <a:off x="0" y="0"/>
              <a:ext cx="7346950" cy="431800"/>
            </a:xfrm>
            <a:prstGeom prst="rect">
              <a:avLst/>
            </a:prstGeom>
          </p:spPr>
          <p:txBody>
            <a:bodyPr anchor="ctr" rtlCol="false" tIns="0" lIns="0" bIns="0" rIns="0"/>
            <a:lstStyle/>
            <a:p>
              <a:pPr algn="l">
                <a:lnSpc>
                  <a:spcPts val="1800"/>
                </a:lnSpc>
              </a:pPr>
              <a:r>
                <a:rPr lang="en-US" sz="1500">
                  <a:solidFill>
                    <a:srgbClr val="000000"/>
                  </a:solidFill>
                  <a:latin typeface="Verdana"/>
                  <a:ea typeface="Verdana"/>
                  <a:cs typeface="Verdana"/>
                  <a:sym typeface="Verdana"/>
                </a:rPr>
                <a:t>26–31 July  •  Rio de Janeiro, Brazil</a:t>
              </a:r>
            </a:p>
          </p:txBody>
        </p:sp>
      </p:grpSp>
      <p:grpSp>
        <p:nvGrpSpPr>
          <p:cNvPr name="Group 9" id="9"/>
          <p:cNvGrpSpPr/>
          <p:nvPr/>
        </p:nvGrpSpPr>
        <p:grpSpPr>
          <a:xfrm rot="0">
            <a:off x="6174581" y="9625012"/>
            <a:ext cx="2645569" cy="323850"/>
            <a:chOff x="0" y="0"/>
            <a:chExt cx="3527425" cy="431800"/>
          </a:xfrm>
        </p:grpSpPr>
        <p:sp>
          <p:nvSpPr>
            <p:cNvPr name="Freeform 10" id="10"/>
            <p:cNvSpPr/>
            <p:nvPr/>
          </p:nvSpPr>
          <p:spPr>
            <a:xfrm flipH="false" flipV="false" rot="0">
              <a:off x="0" y="0"/>
              <a:ext cx="3527425" cy="431800"/>
            </a:xfrm>
            <a:custGeom>
              <a:avLst/>
              <a:gdLst/>
              <a:ahLst/>
              <a:cxnLst/>
              <a:rect r="r" b="b" t="t" l="l"/>
              <a:pathLst>
                <a:path h="431800" w="3527425">
                  <a:moveTo>
                    <a:pt x="0" y="0"/>
                  </a:moveTo>
                  <a:lnTo>
                    <a:pt x="3527425" y="0"/>
                  </a:lnTo>
                  <a:lnTo>
                    <a:pt x="3527425" y="431800"/>
                  </a:lnTo>
                  <a:lnTo>
                    <a:pt x="0" y="431800"/>
                  </a:lnTo>
                  <a:close/>
                </a:path>
              </a:pathLst>
            </a:custGeom>
            <a:blipFill>
              <a:blip r:embed="rId4">
                <a:alphaModFix amt="0"/>
              </a:blip>
              <a:stretch>
                <a:fillRect l="0" t="-109064" r="0" b="-109064"/>
              </a:stretch>
            </a:blipFill>
          </p:spPr>
        </p:sp>
      </p:grpSp>
      <p:grpSp>
        <p:nvGrpSpPr>
          <p:cNvPr name="Group 11" id="11"/>
          <p:cNvGrpSpPr/>
          <p:nvPr/>
        </p:nvGrpSpPr>
        <p:grpSpPr>
          <a:xfrm rot="0">
            <a:off x="6174581" y="9625012"/>
            <a:ext cx="2645569" cy="323850"/>
            <a:chOff x="0" y="0"/>
            <a:chExt cx="3527425" cy="431800"/>
          </a:xfrm>
        </p:grpSpPr>
        <p:sp>
          <p:nvSpPr>
            <p:cNvPr name="Freeform 12" id="12"/>
            <p:cNvSpPr/>
            <p:nvPr/>
          </p:nvSpPr>
          <p:spPr>
            <a:xfrm flipH="false" flipV="false" rot="0">
              <a:off x="0" y="0"/>
              <a:ext cx="3527425" cy="431800"/>
            </a:xfrm>
            <a:custGeom>
              <a:avLst/>
              <a:gdLst/>
              <a:ahLst/>
              <a:cxnLst/>
              <a:rect r="r" b="b" t="t" l="l"/>
              <a:pathLst>
                <a:path h="431800" w="3527425">
                  <a:moveTo>
                    <a:pt x="0" y="0"/>
                  </a:moveTo>
                  <a:lnTo>
                    <a:pt x="3527425" y="0"/>
                  </a:lnTo>
                  <a:lnTo>
                    <a:pt x="3527425" y="431800"/>
                  </a:lnTo>
                  <a:lnTo>
                    <a:pt x="0" y="431800"/>
                  </a:lnTo>
                  <a:close/>
                </a:path>
              </a:pathLst>
            </a:custGeom>
            <a:blipFill>
              <a:blip r:embed="rId5">
                <a:alphaModFix amt="0"/>
              </a:blip>
              <a:stretch>
                <a:fillRect l="0" t="-109175" r="0" b="-109175"/>
              </a:stretch>
            </a:blipFill>
          </p:spPr>
        </p:sp>
        <p:sp>
          <p:nvSpPr>
            <p:cNvPr name="TextBox 13" id="13"/>
            <p:cNvSpPr txBox="true"/>
            <p:nvPr/>
          </p:nvSpPr>
          <p:spPr>
            <a:xfrm>
              <a:off x="0" y="0"/>
              <a:ext cx="3527425" cy="431800"/>
            </a:xfrm>
            <a:prstGeom prst="rect">
              <a:avLst/>
            </a:prstGeom>
          </p:spPr>
          <p:txBody>
            <a:bodyPr anchor="ctr" rtlCol="false" tIns="0" lIns="0" bIns="0" rIns="0"/>
            <a:lstStyle/>
            <a:p>
              <a:pPr algn="l">
                <a:lnSpc>
                  <a:spcPts val="1800"/>
                </a:lnSpc>
              </a:pPr>
              <a:r>
                <a:rPr lang="en-US" sz="1500">
                  <a:solidFill>
                    <a:srgbClr val="000000"/>
                  </a:solidFill>
                  <a:latin typeface="Verdana"/>
                  <a:ea typeface="Verdana"/>
                  <a:cs typeface="Verdana"/>
                  <a:sym typeface="Verdana"/>
                </a:rPr>
                <a:t>aids2026.org</a:t>
              </a:r>
            </a:p>
          </p:txBody>
        </p:sp>
      </p:grpSp>
      <p:grpSp>
        <p:nvGrpSpPr>
          <p:cNvPr name="Group 14" id="14"/>
          <p:cNvGrpSpPr/>
          <p:nvPr/>
        </p:nvGrpSpPr>
        <p:grpSpPr>
          <a:xfrm rot="0">
            <a:off x="525988" y="498866"/>
            <a:ext cx="14293174" cy="1945767"/>
            <a:chOff x="0" y="0"/>
            <a:chExt cx="19057565" cy="2594356"/>
          </a:xfrm>
        </p:grpSpPr>
        <p:sp>
          <p:nvSpPr>
            <p:cNvPr name="Freeform 15" id="15"/>
            <p:cNvSpPr/>
            <p:nvPr/>
          </p:nvSpPr>
          <p:spPr>
            <a:xfrm flipH="false" flipV="false" rot="0">
              <a:off x="0" y="0"/>
              <a:ext cx="19057562" cy="2594355"/>
            </a:xfrm>
            <a:custGeom>
              <a:avLst/>
              <a:gdLst/>
              <a:ahLst/>
              <a:cxnLst/>
              <a:rect r="r" b="b" t="t" l="l"/>
              <a:pathLst>
                <a:path h="2594355" w="19057562">
                  <a:moveTo>
                    <a:pt x="0" y="0"/>
                  </a:moveTo>
                  <a:lnTo>
                    <a:pt x="19057562" y="0"/>
                  </a:lnTo>
                  <a:lnTo>
                    <a:pt x="19057562" y="2594355"/>
                  </a:lnTo>
                  <a:lnTo>
                    <a:pt x="0" y="2594355"/>
                  </a:lnTo>
                  <a:close/>
                </a:path>
              </a:pathLst>
            </a:custGeom>
            <a:blipFill>
              <a:blip r:embed="rId5">
                <a:alphaModFix amt="0"/>
              </a:blip>
              <a:stretch>
                <a:fillRect l="0" t="-104391" r="3276" b="-72494"/>
              </a:stretch>
            </a:blipFill>
          </p:spPr>
        </p:sp>
        <p:sp>
          <p:nvSpPr>
            <p:cNvPr name="TextBox 16" id="16"/>
            <p:cNvSpPr txBox="true"/>
            <p:nvPr/>
          </p:nvSpPr>
          <p:spPr>
            <a:xfrm>
              <a:off x="0" y="76200"/>
              <a:ext cx="19057565" cy="2518156"/>
            </a:xfrm>
            <a:prstGeom prst="rect">
              <a:avLst/>
            </a:prstGeom>
          </p:spPr>
          <p:txBody>
            <a:bodyPr anchor="b" rtlCol="false" tIns="0" lIns="0" bIns="0" rIns="0"/>
            <a:lstStyle/>
            <a:p>
              <a:pPr algn="l">
                <a:lnSpc>
                  <a:spcPts val="6264"/>
                </a:lnSpc>
              </a:pPr>
              <a:r>
                <a:rPr lang="en-US" sz="5800" b="true">
                  <a:solidFill>
                    <a:srgbClr val="617F09"/>
                  </a:solidFill>
                  <a:latin typeface="Verdana Bold"/>
                  <a:ea typeface="Verdana Bold"/>
                  <a:cs typeface="Verdana Bold"/>
                  <a:sym typeface="Verdana Bold"/>
                </a:rPr>
                <a:t>Screening evolved but classifiable ‘High Risk’ subjects remains</a:t>
              </a:r>
            </a:p>
          </p:txBody>
        </p:sp>
      </p:grpSp>
      <p:sp>
        <p:nvSpPr>
          <p:cNvPr name="Freeform 17" id="17"/>
          <p:cNvSpPr/>
          <p:nvPr/>
        </p:nvSpPr>
        <p:spPr>
          <a:xfrm flipH="false" flipV="false" rot="0">
            <a:off x="527773" y="3931379"/>
            <a:ext cx="17232453" cy="5237657"/>
          </a:xfrm>
          <a:custGeom>
            <a:avLst/>
            <a:gdLst/>
            <a:ahLst/>
            <a:cxnLst/>
            <a:rect r="r" b="b" t="t" l="l"/>
            <a:pathLst>
              <a:path h="5237657" w="17232453">
                <a:moveTo>
                  <a:pt x="0" y="0"/>
                </a:moveTo>
                <a:lnTo>
                  <a:pt x="17232454" y="0"/>
                </a:lnTo>
                <a:lnTo>
                  <a:pt x="17232454" y="5237657"/>
                </a:lnTo>
                <a:lnTo>
                  <a:pt x="0" y="5237657"/>
                </a:lnTo>
                <a:lnTo>
                  <a:pt x="0" y="0"/>
                </a:lnTo>
                <a:close/>
              </a:path>
            </a:pathLst>
          </a:custGeom>
          <a:blipFill>
            <a:blip r:embed="rId6"/>
            <a:stretch>
              <a:fillRect l="-253" t="-11587" r="0" b="-46504"/>
            </a:stretch>
          </a:blipFill>
        </p:spPr>
      </p:sp>
      <p:sp>
        <p:nvSpPr>
          <p:cNvPr name="TextBox 18" id="18"/>
          <p:cNvSpPr txBox="true"/>
          <p:nvPr/>
        </p:nvSpPr>
        <p:spPr>
          <a:xfrm rot="0">
            <a:off x="527773" y="2673345"/>
            <a:ext cx="17232453" cy="973455"/>
          </a:xfrm>
          <a:prstGeom prst="rect">
            <a:avLst/>
          </a:prstGeom>
        </p:spPr>
        <p:txBody>
          <a:bodyPr anchor="t" rtlCol="false" tIns="0" lIns="0" bIns="0" rIns="0">
            <a:spAutoFit/>
          </a:bodyPr>
          <a:lstStyle/>
          <a:p>
            <a:pPr algn="l">
              <a:lnSpc>
                <a:spcPts val="3959"/>
              </a:lnSpc>
            </a:pPr>
            <a:r>
              <a:rPr lang="en-US" sz="2999">
                <a:solidFill>
                  <a:srgbClr val="000000"/>
                </a:solidFill>
                <a:latin typeface="Verdana"/>
                <a:ea typeface="Verdana"/>
                <a:cs typeface="Verdana"/>
                <a:sym typeface="Verdana"/>
              </a:rPr>
              <a:t>Tool redesigns and continuous improvements are important, but the institutional demand to satisfy a risk classification may be the primary contradiction we must attend to first.</a:t>
            </a:r>
          </a:p>
        </p:txBody>
      </p:sp>
      <p:sp>
        <p:nvSpPr>
          <p:cNvPr name="Freeform 19" id="19"/>
          <p:cNvSpPr/>
          <p:nvPr/>
        </p:nvSpPr>
        <p:spPr>
          <a:xfrm flipH="false" flipV="false" rot="0">
            <a:off x="10313767" y="8805640"/>
            <a:ext cx="6480605" cy="819373"/>
          </a:xfrm>
          <a:custGeom>
            <a:avLst/>
            <a:gdLst/>
            <a:ahLst/>
            <a:cxnLst/>
            <a:rect r="r" b="b" t="t" l="l"/>
            <a:pathLst>
              <a:path h="819373" w="6480605">
                <a:moveTo>
                  <a:pt x="0" y="0"/>
                </a:moveTo>
                <a:lnTo>
                  <a:pt x="6480606" y="0"/>
                </a:lnTo>
                <a:lnTo>
                  <a:pt x="6480606" y="819373"/>
                </a:lnTo>
                <a:lnTo>
                  <a:pt x="0" y="819373"/>
                </a:lnTo>
                <a:lnTo>
                  <a:pt x="0" y="0"/>
                </a:lnTo>
                <a:close/>
              </a:path>
            </a:pathLst>
          </a:custGeom>
          <a:blipFill>
            <a:blip r:embed="rId7"/>
            <a:stretch>
              <a:fillRect l="-26491" t="-414177" r="-27854" b="-70923"/>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4795535" y="0"/>
            <a:ext cx="3492465" cy="2248776"/>
            <a:chOff x="0" y="0"/>
            <a:chExt cx="4656620" cy="2998368"/>
          </a:xfrm>
        </p:grpSpPr>
        <p:sp>
          <p:nvSpPr>
            <p:cNvPr name="Freeform 3" id="3"/>
            <p:cNvSpPr/>
            <p:nvPr/>
          </p:nvSpPr>
          <p:spPr>
            <a:xfrm flipH="false" flipV="false" rot="0">
              <a:off x="0" y="0"/>
              <a:ext cx="4656582" cy="2998343"/>
            </a:xfrm>
            <a:custGeom>
              <a:avLst/>
              <a:gdLst/>
              <a:ahLst/>
              <a:cxnLst/>
              <a:rect r="r" b="b" t="t" l="l"/>
              <a:pathLst>
                <a:path h="2998343" w="4656582">
                  <a:moveTo>
                    <a:pt x="0" y="0"/>
                  </a:moveTo>
                  <a:lnTo>
                    <a:pt x="4656582" y="0"/>
                  </a:lnTo>
                  <a:lnTo>
                    <a:pt x="4656582" y="2998343"/>
                  </a:lnTo>
                  <a:lnTo>
                    <a:pt x="0" y="2998343"/>
                  </a:lnTo>
                  <a:lnTo>
                    <a:pt x="0" y="0"/>
                  </a:lnTo>
                  <a:close/>
                </a:path>
              </a:pathLst>
            </a:custGeom>
            <a:blipFill>
              <a:blip r:embed="rId3"/>
              <a:stretch>
                <a:fillRect l="0" t="0" r="0" b="-104"/>
              </a:stretch>
            </a:blipFill>
          </p:spPr>
        </p:sp>
      </p:grpSp>
      <p:sp>
        <p:nvSpPr>
          <p:cNvPr name="Freeform 4" id="4"/>
          <p:cNvSpPr/>
          <p:nvPr/>
        </p:nvSpPr>
        <p:spPr>
          <a:xfrm flipH="false" flipV="false" rot="0">
            <a:off x="8553098" y="5975497"/>
            <a:ext cx="9734902" cy="4307551"/>
          </a:xfrm>
          <a:custGeom>
            <a:avLst/>
            <a:gdLst/>
            <a:ahLst/>
            <a:cxnLst/>
            <a:rect r="r" b="b" t="t" l="l"/>
            <a:pathLst>
              <a:path h="4307551" w="9734902">
                <a:moveTo>
                  <a:pt x="0" y="0"/>
                </a:moveTo>
                <a:lnTo>
                  <a:pt x="9734902" y="0"/>
                </a:lnTo>
                <a:lnTo>
                  <a:pt x="9734902" y="4307551"/>
                </a:lnTo>
                <a:lnTo>
                  <a:pt x="0" y="4307551"/>
                </a:lnTo>
                <a:lnTo>
                  <a:pt x="0" y="0"/>
                </a:lnTo>
                <a:close/>
              </a:path>
            </a:pathLst>
          </a:custGeom>
          <a:blipFill>
            <a:blip r:embed="rId4"/>
            <a:stretch>
              <a:fillRect l="-40226" t="-44469" r="0" b="-33885"/>
            </a:stretch>
          </a:blipFill>
        </p:spPr>
      </p:sp>
      <p:sp>
        <p:nvSpPr>
          <p:cNvPr name="Freeform 5" id="5"/>
          <p:cNvSpPr/>
          <p:nvPr/>
        </p:nvSpPr>
        <p:spPr>
          <a:xfrm flipH="false" flipV="false" rot="0">
            <a:off x="0" y="6766812"/>
            <a:ext cx="9049438" cy="5272262"/>
          </a:xfrm>
          <a:custGeom>
            <a:avLst/>
            <a:gdLst/>
            <a:ahLst/>
            <a:cxnLst/>
            <a:rect r="r" b="b" t="t" l="l"/>
            <a:pathLst>
              <a:path h="5272262" w="9049438">
                <a:moveTo>
                  <a:pt x="0" y="0"/>
                </a:moveTo>
                <a:lnTo>
                  <a:pt x="9049438" y="0"/>
                </a:lnTo>
                <a:lnTo>
                  <a:pt x="9049438" y="5272262"/>
                </a:lnTo>
                <a:lnTo>
                  <a:pt x="0" y="5272262"/>
                </a:lnTo>
                <a:lnTo>
                  <a:pt x="0" y="0"/>
                </a:lnTo>
                <a:close/>
              </a:path>
            </a:pathLst>
          </a:custGeom>
          <a:blipFill>
            <a:blip r:embed="rId5"/>
            <a:stretch>
              <a:fillRect l="-9107" t="-26966" r="-22327" b="0"/>
            </a:stretch>
          </a:blipFill>
        </p:spPr>
      </p:sp>
      <p:grpSp>
        <p:nvGrpSpPr>
          <p:cNvPr name="Group 6" id="6"/>
          <p:cNvGrpSpPr/>
          <p:nvPr/>
        </p:nvGrpSpPr>
        <p:grpSpPr>
          <a:xfrm rot="0">
            <a:off x="3042886" y="9807228"/>
            <a:ext cx="5510212" cy="323850"/>
            <a:chOff x="0" y="0"/>
            <a:chExt cx="7346950" cy="431800"/>
          </a:xfrm>
        </p:grpSpPr>
        <p:sp>
          <p:nvSpPr>
            <p:cNvPr name="Freeform 7" id="7"/>
            <p:cNvSpPr/>
            <p:nvPr/>
          </p:nvSpPr>
          <p:spPr>
            <a:xfrm flipH="false" flipV="false" rot="0">
              <a:off x="0" y="0"/>
              <a:ext cx="7346950" cy="431800"/>
            </a:xfrm>
            <a:custGeom>
              <a:avLst/>
              <a:gdLst/>
              <a:ahLst/>
              <a:cxnLst/>
              <a:rect r="r" b="b" t="t" l="l"/>
              <a:pathLst>
                <a:path h="431800" w="7346950">
                  <a:moveTo>
                    <a:pt x="0" y="0"/>
                  </a:moveTo>
                  <a:lnTo>
                    <a:pt x="7346950" y="0"/>
                  </a:lnTo>
                  <a:lnTo>
                    <a:pt x="7346950" y="431800"/>
                  </a:lnTo>
                  <a:lnTo>
                    <a:pt x="0" y="431800"/>
                  </a:lnTo>
                  <a:close/>
                </a:path>
              </a:pathLst>
            </a:custGeom>
            <a:blipFill>
              <a:blip r:embed="rId6">
                <a:alphaModFix amt="0"/>
              </a:blip>
              <a:stretch>
                <a:fillRect l="0" t="-281532" r="0" b="-281532"/>
              </a:stretch>
            </a:blipFill>
          </p:spPr>
        </p:sp>
        <p:sp>
          <p:nvSpPr>
            <p:cNvPr name="TextBox 8" id="8"/>
            <p:cNvSpPr txBox="true"/>
            <p:nvPr/>
          </p:nvSpPr>
          <p:spPr>
            <a:xfrm>
              <a:off x="0" y="0"/>
              <a:ext cx="7346950" cy="431800"/>
            </a:xfrm>
            <a:prstGeom prst="rect">
              <a:avLst/>
            </a:prstGeom>
          </p:spPr>
          <p:txBody>
            <a:bodyPr anchor="ctr" rtlCol="false" tIns="0" lIns="0" bIns="0" rIns="0"/>
            <a:lstStyle/>
            <a:p>
              <a:pPr algn="l">
                <a:lnSpc>
                  <a:spcPts val="1800"/>
                </a:lnSpc>
              </a:pPr>
              <a:r>
                <a:rPr lang="en-US" sz="1500">
                  <a:solidFill>
                    <a:srgbClr val="000000"/>
                  </a:solidFill>
                  <a:latin typeface="Verdana"/>
                  <a:ea typeface="Verdana"/>
                  <a:cs typeface="Verdana"/>
                  <a:sym typeface="Verdana"/>
                </a:rPr>
                <a:t>26–31 July  •  Rio de Janeiro, Brazil</a:t>
              </a:r>
            </a:p>
          </p:txBody>
        </p:sp>
      </p:grpSp>
      <p:grpSp>
        <p:nvGrpSpPr>
          <p:cNvPr name="Group 9" id="9"/>
          <p:cNvGrpSpPr/>
          <p:nvPr/>
        </p:nvGrpSpPr>
        <p:grpSpPr>
          <a:xfrm rot="0">
            <a:off x="7574600" y="9807228"/>
            <a:ext cx="2645569" cy="323850"/>
            <a:chOff x="0" y="0"/>
            <a:chExt cx="3527425" cy="431800"/>
          </a:xfrm>
        </p:grpSpPr>
        <p:sp>
          <p:nvSpPr>
            <p:cNvPr name="Freeform 10" id="10"/>
            <p:cNvSpPr/>
            <p:nvPr/>
          </p:nvSpPr>
          <p:spPr>
            <a:xfrm flipH="false" flipV="false" rot="0">
              <a:off x="0" y="0"/>
              <a:ext cx="3527422" cy="431800"/>
            </a:xfrm>
            <a:custGeom>
              <a:avLst/>
              <a:gdLst/>
              <a:ahLst/>
              <a:cxnLst/>
              <a:rect r="r" b="b" t="t" l="l"/>
              <a:pathLst>
                <a:path h="431800" w="3527422">
                  <a:moveTo>
                    <a:pt x="0" y="0"/>
                  </a:moveTo>
                  <a:lnTo>
                    <a:pt x="3527422" y="0"/>
                  </a:lnTo>
                  <a:lnTo>
                    <a:pt x="3527422" y="431800"/>
                  </a:lnTo>
                  <a:lnTo>
                    <a:pt x="0" y="431800"/>
                  </a:lnTo>
                  <a:close/>
                </a:path>
              </a:pathLst>
            </a:custGeom>
            <a:blipFill>
              <a:blip r:embed="rId6">
                <a:alphaModFix amt="0"/>
              </a:blip>
              <a:stretch>
                <a:fillRect l="0" t="-109175" r="0" b="-109175"/>
              </a:stretch>
            </a:blipFill>
          </p:spPr>
        </p:sp>
        <p:sp>
          <p:nvSpPr>
            <p:cNvPr name="TextBox 11" id="11"/>
            <p:cNvSpPr txBox="true"/>
            <p:nvPr/>
          </p:nvSpPr>
          <p:spPr>
            <a:xfrm>
              <a:off x="0" y="0"/>
              <a:ext cx="3527425" cy="431800"/>
            </a:xfrm>
            <a:prstGeom prst="rect">
              <a:avLst/>
            </a:prstGeom>
          </p:spPr>
          <p:txBody>
            <a:bodyPr anchor="ctr" rtlCol="false" tIns="0" lIns="0" bIns="0" rIns="0"/>
            <a:lstStyle/>
            <a:p>
              <a:pPr algn="l">
                <a:lnSpc>
                  <a:spcPts val="1800"/>
                </a:lnSpc>
              </a:pPr>
              <a:r>
                <a:rPr lang="en-US" sz="1500">
                  <a:solidFill>
                    <a:srgbClr val="000000"/>
                  </a:solidFill>
                  <a:latin typeface="Verdana"/>
                  <a:ea typeface="Verdana"/>
                  <a:cs typeface="Verdana"/>
                  <a:sym typeface="Verdana"/>
                </a:rPr>
                <a:t>aids2026.org</a:t>
              </a:r>
            </a:p>
          </p:txBody>
        </p:sp>
      </p:grpSp>
      <p:grpSp>
        <p:nvGrpSpPr>
          <p:cNvPr name="Group 12" id="12"/>
          <p:cNvGrpSpPr/>
          <p:nvPr/>
        </p:nvGrpSpPr>
        <p:grpSpPr>
          <a:xfrm rot="0">
            <a:off x="906541" y="303008"/>
            <a:ext cx="14500261" cy="1971105"/>
            <a:chOff x="0" y="0"/>
            <a:chExt cx="19333681" cy="2628139"/>
          </a:xfrm>
        </p:grpSpPr>
        <p:sp>
          <p:nvSpPr>
            <p:cNvPr name="Freeform 13" id="13"/>
            <p:cNvSpPr/>
            <p:nvPr/>
          </p:nvSpPr>
          <p:spPr>
            <a:xfrm flipH="false" flipV="false" rot="0">
              <a:off x="0" y="0"/>
              <a:ext cx="19333679" cy="2628136"/>
            </a:xfrm>
            <a:custGeom>
              <a:avLst/>
              <a:gdLst/>
              <a:ahLst/>
              <a:cxnLst/>
              <a:rect r="r" b="b" t="t" l="l"/>
              <a:pathLst>
                <a:path h="2628136" w="19333679">
                  <a:moveTo>
                    <a:pt x="0" y="0"/>
                  </a:moveTo>
                  <a:lnTo>
                    <a:pt x="19333679" y="0"/>
                  </a:lnTo>
                  <a:lnTo>
                    <a:pt x="19333679" y="2628136"/>
                  </a:lnTo>
                  <a:lnTo>
                    <a:pt x="0" y="2628136"/>
                  </a:lnTo>
                  <a:close/>
                </a:path>
              </a:pathLst>
            </a:custGeom>
            <a:blipFill>
              <a:blip r:embed="rId6">
                <a:alphaModFix amt="0"/>
              </a:blip>
              <a:stretch>
                <a:fillRect l="0" t="-34477" r="43754" b="-26767"/>
              </a:stretch>
            </a:blipFill>
          </p:spPr>
        </p:sp>
        <p:sp>
          <p:nvSpPr>
            <p:cNvPr name="TextBox 14" id="14"/>
            <p:cNvSpPr txBox="true"/>
            <p:nvPr/>
          </p:nvSpPr>
          <p:spPr>
            <a:xfrm>
              <a:off x="0" y="76200"/>
              <a:ext cx="19333681" cy="2551939"/>
            </a:xfrm>
            <a:prstGeom prst="rect">
              <a:avLst/>
            </a:prstGeom>
          </p:spPr>
          <p:txBody>
            <a:bodyPr anchor="b" rtlCol="false" tIns="0" lIns="0" bIns="0" rIns="0"/>
            <a:lstStyle/>
            <a:p>
              <a:pPr algn="l">
                <a:lnSpc>
                  <a:spcPts val="6372"/>
                </a:lnSpc>
              </a:pPr>
              <a:r>
                <a:rPr lang="en-US" sz="5900" b="true">
                  <a:solidFill>
                    <a:srgbClr val="617F09"/>
                  </a:solidFill>
                  <a:latin typeface="Verdana Bold"/>
                  <a:ea typeface="Verdana Bold"/>
                  <a:cs typeface="Verdana Bold"/>
                  <a:sym typeface="Verdana Bold"/>
                </a:rPr>
                <a:t>When follow-up is experienced as surveillance </a:t>
              </a:r>
            </a:p>
          </p:txBody>
        </p:sp>
      </p:grpSp>
      <p:sp>
        <p:nvSpPr>
          <p:cNvPr name="TextBox 15" id="15"/>
          <p:cNvSpPr txBox="true"/>
          <p:nvPr/>
        </p:nvSpPr>
        <p:spPr>
          <a:xfrm rot="0">
            <a:off x="668749" y="2305550"/>
            <a:ext cx="16950503" cy="2961769"/>
          </a:xfrm>
          <a:prstGeom prst="rect">
            <a:avLst/>
          </a:prstGeom>
        </p:spPr>
        <p:txBody>
          <a:bodyPr anchor="t" rtlCol="false" tIns="0" lIns="0" bIns="0" rIns="0">
            <a:spAutoFit/>
          </a:bodyPr>
          <a:lstStyle/>
          <a:p>
            <a:pPr algn="l" marL="669281" indent="-334641" lvl="1">
              <a:lnSpc>
                <a:spcPts val="4773"/>
              </a:lnSpc>
              <a:buFont typeface="Arial"/>
              <a:buChar char="•"/>
            </a:pPr>
            <a:r>
              <a:rPr lang="en-US" sz="3099">
                <a:solidFill>
                  <a:srgbClr val="000000"/>
                </a:solidFill>
                <a:latin typeface="Verdana"/>
                <a:ea typeface="Verdana"/>
                <a:cs typeface="Verdana"/>
                <a:sym typeface="Verdana"/>
              </a:rPr>
              <a:t>Prevention uptake normalised faster than treatment and maternal care</a:t>
            </a:r>
          </a:p>
          <a:p>
            <a:pPr algn="l" marL="669281" indent="-334641" lvl="1">
              <a:lnSpc>
                <a:spcPts val="4773"/>
              </a:lnSpc>
              <a:buFont typeface="Arial"/>
              <a:buChar char="•"/>
            </a:pPr>
            <a:r>
              <a:rPr lang="en-US" sz="3099">
                <a:solidFill>
                  <a:srgbClr val="000000"/>
                </a:solidFill>
                <a:latin typeface="Verdana"/>
                <a:ea typeface="Verdana"/>
                <a:cs typeface="Verdana"/>
                <a:sym typeface="Verdana"/>
              </a:rPr>
              <a:t>Limited first-contact da</a:t>
            </a:r>
            <a:r>
              <a:rPr lang="en-US" sz="3099">
                <a:solidFill>
                  <a:srgbClr val="000000"/>
                </a:solidFill>
                <a:latin typeface="Verdana"/>
                <a:ea typeface="Verdana"/>
                <a:cs typeface="Verdana"/>
                <a:sym typeface="Verdana"/>
              </a:rPr>
              <a:t>ta was repurposed into individual targeting lists</a:t>
            </a:r>
          </a:p>
          <a:p>
            <a:pPr algn="l" marL="669281" indent="-334641" lvl="1">
              <a:lnSpc>
                <a:spcPts val="4773"/>
              </a:lnSpc>
              <a:buFont typeface="Arial"/>
              <a:buChar char="•"/>
            </a:pPr>
            <a:r>
              <a:rPr lang="en-US" sz="3099">
                <a:solidFill>
                  <a:srgbClr val="000000"/>
                </a:solidFill>
                <a:latin typeface="Verdana"/>
                <a:ea typeface="Verdana"/>
                <a:cs typeface="Verdana"/>
                <a:sym typeface="Verdana"/>
              </a:rPr>
              <a:t>Surveillance could change practitioners from accessible support into pursuers</a:t>
            </a:r>
          </a:p>
          <a:p>
            <a:pPr algn="l" marL="669281" indent="-334641" lvl="1">
              <a:lnSpc>
                <a:spcPts val="4773"/>
              </a:lnSpc>
              <a:buFont typeface="Arial"/>
              <a:buChar char="•"/>
            </a:pPr>
            <a:r>
              <a:rPr lang="en-US" sz="3099">
                <a:solidFill>
                  <a:srgbClr val="000000"/>
                </a:solidFill>
                <a:latin typeface="Verdana"/>
                <a:ea typeface="Verdana"/>
                <a:cs typeface="Verdana"/>
                <a:sym typeface="Verdana"/>
              </a:rPr>
              <a:t>The same learners who once ran toward the Safe Space began hiding from staff</a:t>
            </a:r>
          </a:p>
          <a:p>
            <a:pPr algn="l" marL="669281" indent="-334641" lvl="1">
              <a:lnSpc>
                <a:spcPts val="4773"/>
              </a:lnSpc>
              <a:buFont typeface="Arial"/>
              <a:buChar char="•"/>
            </a:pPr>
            <a:r>
              <a:rPr lang="en-US" sz="3099">
                <a:solidFill>
                  <a:srgbClr val="000000"/>
                </a:solidFill>
                <a:latin typeface="Verdana"/>
                <a:ea typeface="Verdana"/>
                <a:cs typeface="Verdana"/>
                <a:sym typeface="Verdana"/>
              </a:rPr>
              <a:t>The psychosocial character of follow-up needs more design consideration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54320" y="372837"/>
            <a:ext cx="3492465" cy="2248776"/>
            <a:chOff x="0" y="0"/>
            <a:chExt cx="4656620" cy="2998368"/>
          </a:xfrm>
        </p:grpSpPr>
        <p:sp>
          <p:nvSpPr>
            <p:cNvPr name="Freeform 3" id="3"/>
            <p:cNvSpPr/>
            <p:nvPr/>
          </p:nvSpPr>
          <p:spPr>
            <a:xfrm flipH="false" flipV="false" rot="0">
              <a:off x="0" y="0"/>
              <a:ext cx="4656582" cy="2998343"/>
            </a:xfrm>
            <a:custGeom>
              <a:avLst/>
              <a:gdLst/>
              <a:ahLst/>
              <a:cxnLst/>
              <a:rect r="r" b="b" t="t" l="l"/>
              <a:pathLst>
                <a:path h="2998343" w="4656582">
                  <a:moveTo>
                    <a:pt x="0" y="0"/>
                  </a:moveTo>
                  <a:lnTo>
                    <a:pt x="4656582" y="0"/>
                  </a:lnTo>
                  <a:lnTo>
                    <a:pt x="4656582" y="2998343"/>
                  </a:lnTo>
                  <a:lnTo>
                    <a:pt x="0" y="2998343"/>
                  </a:lnTo>
                  <a:lnTo>
                    <a:pt x="0" y="0"/>
                  </a:lnTo>
                  <a:close/>
                </a:path>
              </a:pathLst>
            </a:custGeom>
            <a:blipFill>
              <a:blip r:embed="rId2"/>
              <a:stretch>
                <a:fillRect l="0" t="0" r="0" b="-104"/>
              </a:stretch>
            </a:blipFill>
          </p:spPr>
        </p:sp>
      </p:grpSp>
      <p:grpSp>
        <p:nvGrpSpPr>
          <p:cNvPr name="Group 4" id="4"/>
          <p:cNvGrpSpPr/>
          <p:nvPr/>
        </p:nvGrpSpPr>
        <p:grpSpPr>
          <a:xfrm rot="0">
            <a:off x="6174581" y="9625012"/>
            <a:ext cx="5510212" cy="323850"/>
            <a:chOff x="0" y="0"/>
            <a:chExt cx="7346950" cy="431800"/>
          </a:xfrm>
        </p:grpSpPr>
        <p:sp>
          <p:nvSpPr>
            <p:cNvPr name="Freeform 5" id="5"/>
            <p:cNvSpPr/>
            <p:nvPr/>
          </p:nvSpPr>
          <p:spPr>
            <a:xfrm flipH="false" flipV="false" rot="0">
              <a:off x="0" y="0"/>
              <a:ext cx="7346950" cy="431800"/>
            </a:xfrm>
            <a:custGeom>
              <a:avLst/>
              <a:gdLst/>
              <a:ahLst/>
              <a:cxnLst/>
              <a:rect r="r" b="b" t="t" l="l"/>
              <a:pathLst>
                <a:path h="431800" w="7346950">
                  <a:moveTo>
                    <a:pt x="0" y="0"/>
                  </a:moveTo>
                  <a:lnTo>
                    <a:pt x="7346950" y="0"/>
                  </a:lnTo>
                  <a:lnTo>
                    <a:pt x="7346950" y="431800"/>
                  </a:lnTo>
                  <a:lnTo>
                    <a:pt x="0" y="431800"/>
                  </a:lnTo>
                  <a:close/>
                </a:path>
              </a:pathLst>
            </a:custGeom>
            <a:blipFill>
              <a:blip r:embed="rId3">
                <a:alphaModFix amt="0"/>
              </a:blip>
              <a:stretch>
                <a:fillRect l="0" t="-281532" r="0" b="-281532"/>
              </a:stretch>
            </a:blipFill>
          </p:spPr>
        </p:sp>
        <p:sp>
          <p:nvSpPr>
            <p:cNvPr name="TextBox 6" id="6"/>
            <p:cNvSpPr txBox="true"/>
            <p:nvPr/>
          </p:nvSpPr>
          <p:spPr>
            <a:xfrm>
              <a:off x="0" y="0"/>
              <a:ext cx="7346950" cy="431800"/>
            </a:xfrm>
            <a:prstGeom prst="rect">
              <a:avLst/>
            </a:prstGeom>
          </p:spPr>
          <p:txBody>
            <a:bodyPr anchor="ctr" rtlCol="false" tIns="0" lIns="0" bIns="0" rIns="0"/>
            <a:lstStyle/>
            <a:p>
              <a:pPr algn="l">
                <a:lnSpc>
                  <a:spcPts val="1800"/>
                </a:lnSpc>
              </a:pPr>
              <a:r>
                <a:rPr lang="en-US" sz="1500">
                  <a:solidFill>
                    <a:srgbClr val="000000"/>
                  </a:solidFill>
                  <a:latin typeface="Verdana"/>
                  <a:ea typeface="Verdana"/>
                  <a:cs typeface="Verdana"/>
                  <a:sym typeface="Verdana"/>
                </a:rPr>
                <a:t>26–31 July  •  Rio de Janeiro, Brazil</a:t>
              </a:r>
            </a:p>
          </p:txBody>
        </p:sp>
      </p:grpSp>
      <p:grpSp>
        <p:nvGrpSpPr>
          <p:cNvPr name="Group 7" id="7"/>
          <p:cNvGrpSpPr/>
          <p:nvPr/>
        </p:nvGrpSpPr>
        <p:grpSpPr>
          <a:xfrm rot="0">
            <a:off x="11684794" y="9625012"/>
            <a:ext cx="2645569" cy="323850"/>
            <a:chOff x="0" y="0"/>
            <a:chExt cx="3527425" cy="431800"/>
          </a:xfrm>
        </p:grpSpPr>
        <p:sp>
          <p:nvSpPr>
            <p:cNvPr name="Freeform 8" id="8"/>
            <p:cNvSpPr/>
            <p:nvPr/>
          </p:nvSpPr>
          <p:spPr>
            <a:xfrm flipH="false" flipV="false" rot="0">
              <a:off x="0" y="0"/>
              <a:ext cx="3527422" cy="431800"/>
            </a:xfrm>
            <a:custGeom>
              <a:avLst/>
              <a:gdLst/>
              <a:ahLst/>
              <a:cxnLst/>
              <a:rect r="r" b="b" t="t" l="l"/>
              <a:pathLst>
                <a:path h="431800" w="3527422">
                  <a:moveTo>
                    <a:pt x="0" y="0"/>
                  </a:moveTo>
                  <a:lnTo>
                    <a:pt x="3527422" y="0"/>
                  </a:lnTo>
                  <a:lnTo>
                    <a:pt x="3527422" y="431800"/>
                  </a:lnTo>
                  <a:lnTo>
                    <a:pt x="0" y="431800"/>
                  </a:lnTo>
                  <a:close/>
                </a:path>
              </a:pathLst>
            </a:custGeom>
            <a:blipFill>
              <a:blip r:embed="rId3">
                <a:alphaModFix amt="0"/>
              </a:blip>
              <a:stretch>
                <a:fillRect l="0" t="-109175" r="0" b="-109175"/>
              </a:stretch>
            </a:blipFill>
          </p:spPr>
        </p:sp>
        <p:sp>
          <p:nvSpPr>
            <p:cNvPr name="TextBox 9" id="9"/>
            <p:cNvSpPr txBox="true"/>
            <p:nvPr/>
          </p:nvSpPr>
          <p:spPr>
            <a:xfrm>
              <a:off x="0" y="0"/>
              <a:ext cx="3527425" cy="431800"/>
            </a:xfrm>
            <a:prstGeom prst="rect">
              <a:avLst/>
            </a:prstGeom>
          </p:spPr>
          <p:txBody>
            <a:bodyPr anchor="ctr" rtlCol="false" tIns="0" lIns="0" bIns="0" rIns="0"/>
            <a:lstStyle/>
            <a:p>
              <a:pPr algn="l">
                <a:lnSpc>
                  <a:spcPts val="1800"/>
                </a:lnSpc>
              </a:pPr>
              <a:r>
                <a:rPr lang="en-US" sz="1500">
                  <a:solidFill>
                    <a:srgbClr val="000000"/>
                  </a:solidFill>
                  <a:latin typeface="Verdana"/>
                  <a:ea typeface="Verdana"/>
                  <a:cs typeface="Verdana"/>
                  <a:sym typeface="Verdana"/>
                </a:rPr>
                <a:t>aids2026.org</a:t>
              </a:r>
            </a:p>
          </p:txBody>
        </p:sp>
      </p:grpSp>
      <p:grpSp>
        <p:nvGrpSpPr>
          <p:cNvPr name="Group 10" id="10"/>
          <p:cNvGrpSpPr/>
          <p:nvPr/>
        </p:nvGrpSpPr>
        <p:grpSpPr>
          <a:xfrm rot="0">
            <a:off x="0" y="2812079"/>
            <a:ext cx="4436602" cy="7474930"/>
            <a:chOff x="0" y="0"/>
            <a:chExt cx="9489330" cy="15987930"/>
          </a:xfrm>
        </p:grpSpPr>
        <p:sp>
          <p:nvSpPr>
            <p:cNvPr name="Freeform 11" id="11"/>
            <p:cNvSpPr/>
            <p:nvPr/>
          </p:nvSpPr>
          <p:spPr>
            <a:xfrm flipH="false" flipV="false" rot="0">
              <a:off x="0" y="0"/>
              <a:ext cx="9489329" cy="15987930"/>
            </a:xfrm>
            <a:custGeom>
              <a:avLst/>
              <a:gdLst/>
              <a:ahLst/>
              <a:cxnLst/>
              <a:rect r="r" b="b" t="t" l="l"/>
              <a:pathLst>
                <a:path h="15987930" w="9489329">
                  <a:moveTo>
                    <a:pt x="0" y="0"/>
                  </a:moveTo>
                  <a:lnTo>
                    <a:pt x="9489329" y="0"/>
                  </a:lnTo>
                  <a:lnTo>
                    <a:pt x="9489329" y="15987930"/>
                  </a:lnTo>
                  <a:lnTo>
                    <a:pt x="0" y="15987930"/>
                  </a:lnTo>
                  <a:lnTo>
                    <a:pt x="0" y="0"/>
                  </a:lnTo>
                  <a:close/>
                </a:path>
              </a:pathLst>
            </a:custGeom>
            <a:blipFill>
              <a:blip r:embed="rId4"/>
              <a:stretch>
                <a:fillRect l="-17393" t="0" r="-17393" b="0"/>
              </a:stretch>
            </a:blipFill>
          </p:spPr>
        </p:sp>
      </p:grpSp>
      <p:grpSp>
        <p:nvGrpSpPr>
          <p:cNvPr name="Group 12" id="12"/>
          <p:cNvGrpSpPr/>
          <p:nvPr/>
        </p:nvGrpSpPr>
        <p:grpSpPr>
          <a:xfrm rot="0">
            <a:off x="4675528" y="357677"/>
            <a:ext cx="12503140" cy="1319784"/>
            <a:chOff x="0" y="0"/>
            <a:chExt cx="16670853" cy="1759712"/>
          </a:xfrm>
        </p:grpSpPr>
        <p:sp>
          <p:nvSpPr>
            <p:cNvPr name="Freeform 13" id="13"/>
            <p:cNvSpPr/>
            <p:nvPr/>
          </p:nvSpPr>
          <p:spPr>
            <a:xfrm flipH="false" flipV="false" rot="0">
              <a:off x="0" y="0"/>
              <a:ext cx="16670852" cy="1759710"/>
            </a:xfrm>
            <a:custGeom>
              <a:avLst/>
              <a:gdLst/>
              <a:ahLst/>
              <a:cxnLst/>
              <a:rect r="r" b="b" t="t" l="l"/>
              <a:pathLst>
                <a:path h="1759710" w="16670852">
                  <a:moveTo>
                    <a:pt x="0" y="0"/>
                  </a:moveTo>
                  <a:lnTo>
                    <a:pt x="16670852" y="0"/>
                  </a:lnTo>
                  <a:lnTo>
                    <a:pt x="16670852" y="1759710"/>
                  </a:lnTo>
                  <a:lnTo>
                    <a:pt x="0" y="1759710"/>
                  </a:lnTo>
                  <a:close/>
                </a:path>
              </a:pathLst>
            </a:custGeom>
            <a:blipFill>
              <a:blip r:embed="rId3">
                <a:alphaModFix amt="0"/>
              </a:blip>
              <a:stretch>
                <a:fillRect l="0" t="-51493" r="34770" b="-89328"/>
              </a:stretch>
            </a:blipFill>
          </p:spPr>
        </p:sp>
        <p:sp>
          <p:nvSpPr>
            <p:cNvPr name="TextBox 14" id="14"/>
            <p:cNvSpPr txBox="true"/>
            <p:nvPr/>
          </p:nvSpPr>
          <p:spPr>
            <a:xfrm>
              <a:off x="0" y="76200"/>
              <a:ext cx="16670853" cy="1683512"/>
            </a:xfrm>
            <a:prstGeom prst="rect">
              <a:avLst/>
            </a:prstGeom>
          </p:spPr>
          <p:txBody>
            <a:bodyPr anchor="b" rtlCol="false" tIns="0" lIns="0" bIns="0" rIns="0"/>
            <a:lstStyle/>
            <a:p>
              <a:pPr algn="l">
                <a:lnSpc>
                  <a:spcPts val="6480"/>
                </a:lnSpc>
              </a:pPr>
              <a:r>
                <a:rPr lang="en-US" sz="6000" b="true">
                  <a:solidFill>
                    <a:srgbClr val="617F09"/>
                  </a:solidFill>
                  <a:latin typeface="Verdana Bold"/>
                  <a:ea typeface="Verdana Bold"/>
                  <a:cs typeface="Verdana Bold"/>
                  <a:sym typeface="Verdana Bold"/>
                </a:rPr>
                <a:t>Transferability possibilities</a:t>
              </a:r>
            </a:p>
          </p:txBody>
        </p:sp>
      </p:grpSp>
      <p:sp>
        <p:nvSpPr>
          <p:cNvPr name="TextBox 15" id="15"/>
          <p:cNvSpPr txBox="true"/>
          <p:nvPr/>
        </p:nvSpPr>
        <p:spPr>
          <a:xfrm rot="0">
            <a:off x="4696853" y="1810811"/>
            <a:ext cx="12938343" cy="1001268"/>
          </a:xfrm>
          <a:prstGeom prst="rect">
            <a:avLst/>
          </a:prstGeom>
        </p:spPr>
        <p:txBody>
          <a:bodyPr anchor="t" rtlCol="false" tIns="0" lIns="0" bIns="0" rIns="0">
            <a:spAutoFit/>
          </a:bodyPr>
          <a:lstStyle/>
          <a:p>
            <a:pPr algn="l">
              <a:lnSpc>
                <a:spcPts val="4619"/>
              </a:lnSpc>
            </a:pPr>
            <a:r>
              <a:rPr lang="en-US" sz="3499" b="true">
                <a:solidFill>
                  <a:srgbClr val="000000"/>
                </a:solidFill>
                <a:latin typeface="Verdana Bold"/>
                <a:ea typeface="Verdana Bold"/>
                <a:cs typeface="Verdana Bold"/>
                <a:sym typeface="Verdana Bold"/>
              </a:rPr>
              <a:t>These are potential areas of overlap that may help</a:t>
            </a:r>
          </a:p>
          <a:p>
            <a:pPr algn="l">
              <a:lnSpc>
                <a:spcPts val="3431"/>
              </a:lnSpc>
            </a:pPr>
          </a:p>
        </p:txBody>
      </p:sp>
      <p:grpSp>
        <p:nvGrpSpPr>
          <p:cNvPr name="Group 16" id="16"/>
          <p:cNvGrpSpPr/>
          <p:nvPr/>
        </p:nvGrpSpPr>
        <p:grpSpPr>
          <a:xfrm rot="0">
            <a:off x="4436602" y="4131978"/>
            <a:ext cx="12980993" cy="1417325"/>
            <a:chOff x="0" y="0"/>
            <a:chExt cx="17288289" cy="1887615"/>
          </a:xfrm>
        </p:grpSpPr>
        <p:sp>
          <p:nvSpPr>
            <p:cNvPr name="Freeform 17" id="17"/>
            <p:cNvSpPr/>
            <p:nvPr/>
          </p:nvSpPr>
          <p:spPr>
            <a:xfrm flipH="false" flipV="false" rot="0">
              <a:off x="0" y="0"/>
              <a:ext cx="17288286" cy="1887614"/>
            </a:xfrm>
            <a:custGeom>
              <a:avLst/>
              <a:gdLst/>
              <a:ahLst/>
              <a:cxnLst/>
              <a:rect r="r" b="b" t="t" l="l"/>
              <a:pathLst>
                <a:path h="1887614" w="17288286">
                  <a:moveTo>
                    <a:pt x="0" y="0"/>
                  </a:moveTo>
                  <a:lnTo>
                    <a:pt x="17288286" y="0"/>
                  </a:lnTo>
                  <a:lnTo>
                    <a:pt x="17288286" y="1887614"/>
                  </a:lnTo>
                  <a:lnTo>
                    <a:pt x="0" y="1887614"/>
                  </a:lnTo>
                  <a:close/>
                </a:path>
              </a:pathLst>
            </a:custGeom>
            <a:blipFill>
              <a:blip r:embed="rId3">
                <a:alphaModFix amt="0"/>
              </a:blip>
              <a:stretch>
                <a:fillRect l="0" t="-143476" r="-6622" b="-137078"/>
              </a:stretch>
            </a:blipFill>
          </p:spPr>
        </p:sp>
        <p:sp>
          <p:nvSpPr>
            <p:cNvPr name="TextBox 18" id="18"/>
            <p:cNvSpPr txBox="true"/>
            <p:nvPr/>
          </p:nvSpPr>
          <p:spPr>
            <a:xfrm>
              <a:off x="0" y="38100"/>
              <a:ext cx="17288289" cy="1849515"/>
            </a:xfrm>
            <a:prstGeom prst="rect">
              <a:avLst/>
            </a:prstGeom>
          </p:spPr>
          <p:txBody>
            <a:bodyPr anchor="b" rtlCol="false" tIns="0" lIns="0" bIns="0" rIns="0"/>
            <a:lstStyle/>
            <a:p>
              <a:pPr algn="l" marL="647716" indent="-323858" lvl="1">
                <a:lnSpc>
                  <a:spcPts val="3240"/>
                </a:lnSpc>
                <a:buFont typeface="Arial"/>
                <a:buChar char="•"/>
              </a:pPr>
              <a:r>
                <a:rPr lang="en-US" sz="3000">
                  <a:solidFill>
                    <a:srgbClr val="171425"/>
                  </a:solidFill>
                  <a:latin typeface="Verdana"/>
                  <a:ea typeface="Verdana"/>
                  <a:cs typeface="Verdana"/>
                  <a:sym typeface="Verdana"/>
                </a:rPr>
                <a:t>If the screening can potentially negatively mark a child or their caregiver socially, then don’t expect it to be the only eligibility gate into care.  </a:t>
              </a:r>
              <a:r>
                <a:rPr lang="en-US" sz="3000">
                  <a:solidFill>
                    <a:srgbClr val="171425"/>
                  </a:solidFill>
                  <a:latin typeface="Verdana"/>
                  <a:ea typeface="Verdana"/>
                  <a:cs typeface="Verdana"/>
                  <a:sym typeface="Verdana"/>
                </a:rPr>
                <a:t> </a:t>
              </a:r>
            </a:p>
          </p:txBody>
        </p:sp>
      </p:grpSp>
      <p:grpSp>
        <p:nvGrpSpPr>
          <p:cNvPr name="Group 19" id="19"/>
          <p:cNvGrpSpPr/>
          <p:nvPr/>
        </p:nvGrpSpPr>
        <p:grpSpPr>
          <a:xfrm rot="0">
            <a:off x="4436602" y="2954954"/>
            <a:ext cx="13133169" cy="1007750"/>
            <a:chOff x="0" y="0"/>
            <a:chExt cx="17490959" cy="1342137"/>
          </a:xfrm>
        </p:grpSpPr>
        <p:sp>
          <p:nvSpPr>
            <p:cNvPr name="Freeform 20" id="20"/>
            <p:cNvSpPr/>
            <p:nvPr/>
          </p:nvSpPr>
          <p:spPr>
            <a:xfrm flipH="false" flipV="false" rot="0">
              <a:off x="0" y="0"/>
              <a:ext cx="17490956" cy="1342136"/>
            </a:xfrm>
            <a:custGeom>
              <a:avLst/>
              <a:gdLst/>
              <a:ahLst/>
              <a:cxnLst/>
              <a:rect r="r" b="b" t="t" l="l"/>
              <a:pathLst>
                <a:path h="1342136" w="17490956">
                  <a:moveTo>
                    <a:pt x="0" y="0"/>
                  </a:moveTo>
                  <a:lnTo>
                    <a:pt x="17490956" y="0"/>
                  </a:lnTo>
                  <a:lnTo>
                    <a:pt x="17490956" y="1342136"/>
                  </a:lnTo>
                  <a:lnTo>
                    <a:pt x="0" y="1342136"/>
                  </a:lnTo>
                  <a:close/>
                </a:path>
              </a:pathLst>
            </a:custGeom>
            <a:blipFill>
              <a:blip r:embed="rId3">
                <a:alphaModFix amt="0"/>
              </a:blip>
              <a:stretch>
                <a:fillRect l="0" t="-201788" r="-5386" b="-233432"/>
              </a:stretch>
            </a:blipFill>
          </p:spPr>
        </p:sp>
        <p:sp>
          <p:nvSpPr>
            <p:cNvPr name="TextBox 21" id="21"/>
            <p:cNvSpPr txBox="true"/>
            <p:nvPr/>
          </p:nvSpPr>
          <p:spPr>
            <a:xfrm>
              <a:off x="0" y="38100"/>
              <a:ext cx="17490959" cy="1304037"/>
            </a:xfrm>
            <a:prstGeom prst="rect">
              <a:avLst/>
            </a:prstGeom>
          </p:spPr>
          <p:txBody>
            <a:bodyPr anchor="b" rtlCol="false" tIns="0" lIns="0" bIns="0" rIns="0"/>
            <a:lstStyle/>
            <a:p>
              <a:pPr algn="l" marL="647716" indent="-323858" lvl="1">
                <a:lnSpc>
                  <a:spcPts val="3240"/>
                </a:lnSpc>
                <a:buFont typeface="Arial"/>
                <a:buChar char="•"/>
              </a:pPr>
              <a:r>
                <a:rPr lang="en-US" sz="3000">
                  <a:solidFill>
                    <a:srgbClr val="171425"/>
                  </a:solidFill>
                  <a:latin typeface="Verdana"/>
                  <a:ea typeface="Verdana"/>
                  <a:cs typeface="Verdana"/>
                  <a:sym typeface="Verdana"/>
                </a:rPr>
                <a:t>When a programme asks someone to disclose a concern, it also asks them to risk being negatively interpreted socially.</a:t>
              </a:r>
            </a:p>
          </p:txBody>
        </p:sp>
      </p:grpSp>
      <p:grpSp>
        <p:nvGrpSpPr>
          <p:cNvPr name="Group 22" id="22"/>
          <p:cNvGrpSpPr/>
          <p:nvPr/>
        </p:nvGrpSpPr>
        <p:grpSpPr>
          <a:xfrm rot="0">
            <a:off x="4436602" y="7252377"/>
            <a:ext cx="13133169" cy="1079245"/>
            <a:chOff x="0" y="0"/>
            <a:chExt cx="17490959" cy="1437356"/>
          </a:xfrm>
        </p:grpSpPr>
        <p:sp>
          <p:nvSpPr>
            <p:cNvPr name="Freeform 23" id="23"/>
            <p:cNvSpPr/>
            <p:nvPr/>
          </p:nvSpPr>
          <p:spPr>
            <a:xfrm flipH="false" flipV="false" rot="0">
              <a:off x="0" y="0"/>
              <a:ext cx="17490956" cy="1437355"/>
            </a:xfrm>
            <a:custGeom>
              <a:avLst/>
              <a:gdLst/>
              <a:ahLst/>
              <a:cxnLst/>
              <a:rect r="r" b="b" t="t" l="l"/>
              <a:pathLst>
                <a:path h="1437355" w="17490956">
                  <a:moveTo>
                    <a:pt x="0" y="0"/>
                  </a:moveTo>
                  <a:lnTo>
                    <a:pt x="17490956" y="0"/>
                  </a:lnTo>
                  <a:lnTo>
                    <a:pt x="17490956" y="1437355"/>
                  </a:lnTo>
                  <a:lnTo>
                    <a:pt x="0" y="1437355"/>
                  </a:lnTo>
                  <a:close/>
                </a:path>
              </a:pathLst>
            </a:custGeom>
            <a:blipFill>
              <a:blip r:embed="rId3">
                <a:alphaModFix amt="0"/>
              </a:blip>
              <a:stretch>
                <a:fillRect l="0" t="-188421" r="-5386" b="-211343"/>
              </a:stretch>
            </a:blipFill>
          </p:spPr>
        </p:sp>
        <p:sp>
          <p:nvSpPr>
            <p:cNvPr name="TextBox 24" id="24"/>
            <p:cNvSpPr txBox="true"/>
            <p:nvPr/>
          </p:nvSpPr>
          <p:spPr>
            <a:xfrm>
              <a:off x="0" y="38100"/>
              <a:ext cx="17490959" cy="1399256"/>
            </a:xfrm>
            <a:prstGeom prst="rect">
              <a:avLst/>
            </a:prstGeom>
          </p:spPr>
          <p:txBody>
            <a:bodyPr anchor="b" rtlCol="false" tIns="0" lIns="0" bIns="0" rIns="0"/>
            <a:lstStyle/>
            <a:p>
              <a:pPr algn="l" marL="647716" indent="-323858" lvl="1">
                <a:lnSpc>
                  <a:spcPts val="3240"/>
                </a:lnSpc>
                <a:buFont typeface="Arial"/>
                <a:buChar char="•"/>
              </a:pPr>
              <a:r>
                <a:rPr lang="en-US" sz="3000">
                  <a:solidFill>
                    <a:srgbClr val="171425"/>
                  </a:solidFill>
                  <a:latin typeface="Verdana"/>
                  <a:ea typeface="Verdana"/>
                  <a:cs typeface="Verdana"/>
                  <a:sym typeface="Verdana"/>
                </a:rPr>
                <a:t>Measure the programmes side of the encounter on its ability to elicit joy and create confidence and competence with caregivers.  </a:t>
              </a:r>
              <a:r>
                <a:rPr lang="en-US" sz="3000">
                  <a:solidFill>
                    <a:srgbClr val="171425"/>
                  </a:solidFill>
                  <a:latin typeface="Verdana"/>
                  <a:ea typeface="Verdana"/>
                  <a:cs typeface="Verdana"/>
                  <a:sym typeface="Verdana"/>
                </a:rPr>
                <a:t> </a:t>
              </a:r>
            </a:p>
          </p:txBody>
        </p:sp>
      </p:grpSp>
      <p:grpSp>
        <p:nvGrpSpPr>
          <p:cNvPr name="Group 25" id="25"/>
          <p:cNvGrpSpPr/>
          <p:nvPr/>
        </p:nvGrpSpPr>
        <p:grpSpPr>
          <a:xfrm rot="0">
            <a:off x="4436602" y="5692178"/>
            <a:ext cx="13133169" cy="1417325"/>
            <a:chOff x="0" y="0"/>
            <a:chExt cx="17490959" cy="1887615"/>
          </a:xfrm>
        </p:grpSpPr>
        <p:sp>
          <p:nvSpPr>
            <p:cNvPr name="Freeform 26" id="26"/>
            <p:cNvSpPr/>
            <p:nvPr/>
          </p:nvSpPr>
          <p:spPr>
            <a:xfrm flipH="false" flipV="false" rot="0">
              <a:off x="0" y="0"/>
              <a:ext cx="17490956" cy="1887614"/>
            </a:xfrm>
            <a:custGeom>
              <a:avLst/>
              <a:gdLst/>
              <a:ahLst/>
              <a:cxnLst/>
              <a:rect r="r" b="b" t="t" l="l"/>
              <a:pathLst>
                <a:path h="1887614" w="17490956">
                  <a:moveTo>
                    <a:pt x="0" y="0"/>
                  </a:moveTo>
                  <a:lnTo>
                    <a:pt x="17490956" y="0"/>
                  </a:lnTo>
                  <a:lnTo>
                    <a:pt x="17490956" y="1887614"/>
                  </a:lnTo>
                  <a:lnTo>
                    <a:pt x="0" y="1887614"/>
                  </a:lnTo>
                  <a:close/>
                </a:path>
              </a:pathLst>
            </a:custGeom>
            <a:blipFill>
              <a:blip r:embed="rId3">
                <a:alphaModFix amt="0"/>
              </a:blip>
              <a:stretch>
                <a:fillRect l="0" t="-143476" r="-5386" b="-137078"/>
              </a:stretch>
            </a:blipFill>
          </p:spPr>
        </p:sp>
        <p:sp>
          <p:nvSpPr>
            <p:cNvPr name="TextBox 27" id="27"/>
            <p:cNvSpPr txBox="true"/>
            <p:nvPr/>
          </p:nvSpPr>
          <p:spPr>
            <a:xfrm>
              <a:off x="0" y="38100"/>
              <a:ext cx="17490959" cy="1849515"/>
            </a:xfrm>
            <a:prstGeom prst="rect">
              <a:avLst/>
            </a:prstGeom>
          </p:spPr>
          <p:txBody>
            <a:bodyPr anchor="b" rtlCol="false" tIns="0" lIns="0" bIns="0" rIns="0"/>
            <a:lstStyle/>
            <a:p>
              <a:pPr algn="l" marL="647716" indent="-323858" lvl="1">
                <a:lnSpc>
                  <a:spcPts val="3240"/>
                </a:lnSpc>
                <a:buFont typeface="Arial"/>
                <a:buChar char="•"/>
              </a:pPr>
              <a:r>
                <a:rPr lang="en-US" sz="3000">
                  <a:solidFill>
                    <a:srgbClr val="171425"/>
                  </a:solidFill>
                  <a:latin typeface="Verdana"/>
                  <a:ea typeface="Verdana"/>
                  <a:cs typeface="Verdana"/>
                  <a:sym typeface="Verdana"/>
                </a:rPr>
                <a:t>Caregivers proximity and interest in holding detailed knowledge of visits, medicines, transport, family support and a child’s changes over time are probably the greatest joy asset. </a:t>
              </a:r>
              <a:r>
                <a:rPr lang="en-US" sz="3000">
                  <a:solidFill>
                    <a:srgbClr val="171425"/>
                  </a:solidFill>
                  <a:latin typeface="Verdana"/>
                  <a:ea typeface="Verdana"/>
                  <a:cs typeface="Verdana"/>
                  <a:sym typeface="Verdana"/>
                </a:rPr>
                <a:t> </a:t>
              </a:r>
            </a:p>
          </p:txBody>
        </p:sp>
      </p:grpSp>
      <p:grpSp>
        <p:nvGrpSpPr>
          <p:cNvPr name="Group 28" id="28"/>
          <p:cNvGrpSpPr/>
          <p:nvPr/>
        </p:nvGrpSpPr>
        <p:grpSpPr>
          <a:xfrm rot="0">
            <a:off x="4436602" y="8474498"/>
            <a:ext cx="13133169" cy="1007750"/>
            <a:chOff x="0" y="0"/>
            <a:chExt cx="17490959" cy="1342137"/>
          </a:xfrm>
        </p:grpSpPr>
        <p:sp>
          <p:nvSpPr>
            <p:cNvPr name="Freeform 29" id="29"/>
            <p:cNvSpPr/>
            <p:nvPr/>
          </p:nvSpPr>
          <p:spPr>
            <a:xfrm flipH="false" flipV="false" rot="0">
              <a:off x="0" y="0"/>
              <a:ext cx="17490956" cy="1342136"/>
            </a:xfrm>
            <a:custGeom>
              <a:avLst/>
              <a:gdLst/>
              <a:ahLst/>
              <a:cxnLst/>
              <a:rect r="r" b="b" t="t" l="l"/>
              <a:pathLst>
                <a:path h="1342136" w="17490956">
                  <a:moveTo>
                    <a:pt x="0" y="0"/>
                  </a:moveTo>
                  <a:lnTo>
                    <a:pt x="17490956" y="0"/>
                  </a:lnTo>
                  <a:lnTo>
                    <a:pt x="17490956" y="1342136"/>
                  </a:lnTo>
                  <a:lnTo>
                    <a:pt x="0" y="1342136"/>
                  </a:lnTo>
                  <a:close/>
                </a:path>
              </a:pathLst>
            </a:custGeom>
            <a:blipFill>
              <a:blip r:embed="rId3">
                <a:alphaModFix amt="0"/>
              </a:blip>
              <a:stretch>
                <a:fillRect l="0" t="-201788" r="-5386" b="-233432"/>
              </a:stretch>
            </a:blipFill>
          </p:spPr>
        </p:sp>
        <p:sp>
          <p:nvSpPr>
            <p:cNvPr name="TextBox 30" id="30"/>
            <p:cNvSpPr txBox="true"/>
            <p:nvPr/>
          </p:nvSpPr>
          <p:spPr>
            <a:xfrm>
              <a:off x="0" y="38100"/>
              <a:ext cx="17490959" cy="1304037"/>
            </a:xfrm>
            <a:prstGeom prst="rect">
              <a:avLst/>
            </a:prstGeom>
          </p:spPr>
          <p:txBody>
            <a:bodyPr anchor="b" rtlCol="false" tIns="0" lIns="0" bIns="0" rIns="0"/>
            <a:lstStyle/>
            <a:p>
              <a:pPr algn="l" marL="647716" indent="-323858" lvl="1">
                <a:lnSpc>
                  <a:spcPts val="3240"/>
                </a:lnSpc>
                <a:buFont typeface="Arial"/>
                <a:buChar char="•"/>
              </a:pPr>
              <a:r>
                <a:rPr lang="en-US" sz="3000">
                  <a:solidFill>
                    <a:srgbClr val="171425"/>
                  </a:solidFill>
                  <a:latin typeface="Verdana"/>
                  <a:ea typeface="Verdana"/>
                  <a:cs typeface="Verdana"/>
                  <a:sym typeface="Verdana"/>
                </a:rPr>
                <a:t>Ensure that programmes have adequate capacity and obligation to respond to disclosed vulnerability signals. </a:t>
              </a:r>
              <a:r>
                <a:rPr lang="en-US" sz="3000">
                  <a:solidFill>
                    <a:srgbClr val="171425"/>
                  </a:solidFill>
                  <a:latin typeface="Verdana"/>
                  <a:ea typeface="Verdana"/>
                  <a:cs typeface="Verdana"/>
                  <a:sym typeface="Verdana"/>
                </a:rPr>
                <a:t> </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4395714" y="20290"/>
            <a:ext cx="3892286" cy="2506218"/>
            <a:chOff x="0" y="0"/>
            <a:chExt cx="4656620" cy="2998368"/>
          </a:xfrm>
        </p:grpSpPr>
        <p:sp>
          <p:nvSpPr>
            <p:cNvPr name="Freeform 3" id="3"/>
            <p:cNvSpPr/>
            <p:nvPr/>
          </p:nvSpPr>
          <p:spPr>
            <a:xfrm flipH="false" flipV="false" rot="0">
              <a:off x="0" y="0"/>
              <a:ext cx="4656582" cy="2998343"/>
            </a:xfrm>
            <a:custGeom>
              <a:avLst/>
              <a:gdLst/>
              <a:ahLst/>
              <a:cxnLst/>
              <a:rect r="r" b="b" t="t" l="l"/>
              <a:pathLst>
                <a:path h="2998343" w="4656582">
                  <a:moveTo>
                    <a:pt x="0" y="0"/>
                  </a:moveTo>
                  <a:lnTo>
                    <a:pt x="4656582" y="0"/>
                  </a:lnTo>
                  <a:lnTo>
                    <a:pt x="4656582" y="2998343"/>
                  </a:lnTo>
                  <a:lnTo>
                    <a:pt x="0" y="2998343"/>
                  </a:lnTo>
                  <a:lnTo>
                    <a:pt x="0" y="0"/>
                  </a:lnTo>
                  <a:close/>
                </a:path>
              </a:pathLst>
            </a:custGeom>
            <a:blipFill>
              <a:blip r:embed="rId2"/>
              <a:stretch>
                <a:fillRect l="0" t="0" r="0" b="-104"/>
              </a:stretch>
            </a:blipFill>
          </p:spPr>
        </p:sp>
      </p:grpSp>
      <p:grpSp>
        <p:nvGrpSpPr>
          <p:cNvPr name="Group 4" id="4"/>
          <p:cNvGrpSpPr/>
          <p:nvPr/>
        </p:nvGrpSpPr>
        <p:grpSpPr>
          <a:xfrm rot="0">
            <a:off x="0" y="0"/>
            <a:ext cx="4855960" cy="10287000"/>
            <a:chOff x="0" y="0"/>
            <a:chExt cx="8561197" cy="18136276"/>
          </a:xfrm>
        </p:grpSpPr>
        <p:sp>
          <p:nvSpPr>
            <p:cNvPr name="Freeform 5" id="5"/>
            <p:cNvSpPr/>
            <p:nvPr/>
          </p:nvSpPr>
          <p:spPr>
            <a:xfrm flipH="false" flipV="false" rot="0">
              <a:off x="0" y="0"/>
              <a:ext cx="8561197" cy="18136315"/>
            </a:xfrm>
            <a:custGeom>
              <a:avLst/>
              <a:gdLst/>
              <a:ahLst/>
              <a:cxnLst/>
              <a:rect r="r" b="b" t="t" l="l"/>
              <a:pathLst>
                <a:path h="18136315" w="8561197">
                  <a:moveTo>
                    <a:pt x="0" y="0"/>
                  </a:moveTo>
                  <a:lnTo>
                    <a:pt x="8561197" y="0"/>
                  </a:lnTo>
                  <a:lnTo>
                    <a:pt x="8561197" y="18136315"/>
                  </a:lnTo>
                  <a:lnTo>
                    <a:pt x="0" y="18136315"/>
                  </a:lnTo>
                  <a:lnTo>
                    <a:pt x="0" y="0"/>
                  </a:lnTo>
                  <a:close/>
                </a:path>
              </a:pathLst>
            </a:custGeom>
            <a:blipFill>
              <a:blip r:embed="rId3"/>
              <a:stretch>
                <a:fillRect l="-66337" t="0" r="-66337" b="0"/>
              </a:stretch>
            </a:blipFill>
          </p:spPr>
        </p:sp>
      </p:grpSp>
      <p:grpSp>
        <p:nvGrpSpPr>
          <p:cNvPr name="Group 6" id="6"/>
          <p:cNvGrpSpPr/>
          <p:nvPr/>
        </p:nvGrpSpPr>
        <p:grpSpPr>
          <a:xfrm rot="0">
            <a:off x="7020052" y="9746753"/>
            <a:ext cx="5510212" cy="323850"/>
            <a:chOff x="0" y="0"/>
            <a:chExt cx="7346950" cy="431800"/>
          </a:xfrm>
        </p:grpSpPr>
        <p:sp>
          <p:nvSpPr>
            <p:cNvPr name="Freeform 7" id="7"/>
            <p:cNvSpPr/>
            <p:nvPr/>
          </p:nvSpPr>
          <p:spPr>
            <a:xfrm flipH="false" flipV="false" rot="0">
              <a:off x="0" y="0"/>
              <a:ext cx="7346950" cy="431800"/>
            </a:xfrm>
            <a:custGeom>
              <a:avLst/>
              <a:gdLst/>
              <a:ahLst/>
              <a:cxnLst/>
              <a:rect r="r" b="b" t="t" l="l"/>
              <a:pathLst>
                <a:path h="431800" w="7346950">
                  <a:moveTo>
                    <a:pt x="0" y="0"/>
                  </a:moveTo>
                  <a:lnTo>
                    <a:pt x="7346950" y="0"/>
                  </a:lnTo>
                  <a:lnTo>
                    <a:pt x="7346950" y="431800"/>
                  </a:lnTo>
                  <a:lnTo>
                    <a:pt x="0" y="431800"/>
                  </a:lnTo>
                  <a:close/>
                </a:path>
              </a:pathLst>
            </a:custGeom>
            <a:blipFill>
              <a:blip r:embed="rId4">
                <a:alphaModFix amt="0"/>
              </a:blip>
              <a:stretch>
                <a:fillRect l="0" t="-281532" r="0" b="-281532"/>
              </a:stretch>
            </a:blipFill>
          </p:spPr>
        </p:sp>
        <p:sp>
          <p:nvSpPr>
            <p:cNvPr name="TextBox 8" id="8"/>
            <p:cNvSpPr txBox="true"/>
            <p:nvPr/>
          </p:nvSpPr>
          <p:spPr>
            <a:xfrm>
              <a:off x="0" y="0"/>
              <a:ext cx="7346950" cy="431800"/>
            </a:xfrm>
            <a:prstGeom prst="rect">
              <a:avLst/>
            </a:prstGeom>
          </p:spPr>
          <p:txBody>
            <a:bodyPr anchor="ctr" rtlCol="false" tIns="0" lIns="0" bIns="0" rIns="0"/>
            <a:lstStyle/>
            <a:p>
              <a:pPr algn="l">
                <a:lnSpc>
                  <a:spcPts val="1800"/>
                </a:lnSpc>
              </a:pPr>
              <a:r>
                <a:rPr lang="en-US" sz="1500">
                  <a:solidFill>
                    <a:srgbClr val="000000"/>
                  </a:solidFill>
                  <a:latin typeface="Verdana"/>
                  <a:ea typeface="Verdana"/>
                  <a:cs typeface="Verdana"/>
                  <a:sym typeface="Verdana"/>
                </a:rPr>
                <a:t>26–31 July  •  Rio de Janeiro, Brazil</a:t>
              </a:r>
            </a:p>
          </p:txBody>
        </p:sp>
      </p:grpSp>
      <p:grpSp>
        <p:nvGrpSpPr>
          <p:cNvPr name="Group 9" id="9"/>
          <p:cNvGrpSpPr/>
          <p:nvPr/>
        </p:nvGrpSpPr>
        <p:grpSpPr>
          <a:xfrm rot="0">
            <a:off x="15365217" y="9746753"/>
            <a:ext cx="2645569" cy="323850"/>
            <a:chOff x="0" y="0"/>
            <a:chExt cx="3527425" cy="431800"/>
          </a:xfrm>
        </p:grpSpPr>
        <p:sp>
          <p:nvSpPr>
            <p:cNvPr name="Freeform 10" id="10"/>
            <p:cNvSpPr/>
            <p:nvPr/>
          </p:nvSpPr>
          <p:spPr>
            <a:xfrm flipH="false" flipV="false" rot="0">
              <a:off x="0" y="0"/>
              <a:ext cx="3527425" cy="431800"/>
            </a:xfrm>
            <a:custGeom>
              <a:avLst/>
              <a:gdLst/>
              <a:ahLst/>
              <a:cxnLst/>
              <a:rect r="r" b="b" t="t" l="l"/>
              <a:pathLst>
                <a:path h="431800" w="3527425">
                  <a:moveTo>
                    <a:pt x="0" y="0"/>
                  </a:moveTo>
                  <a:lnTo>
                    <a:pt x="3527425" y="0"/>
                  </a:lnTo>
                  <a:lnTo>
                    <a:pt x="3527425" y="431800"/>
                  </a:lnTo>
                  <a:lnTo>
                    <a:pt x="0" y="431800"/>
                  </a:lnTo>
                  <a:close/>
                </a:path>
              </a:pathLst>
            </a:custGeom>
            <a:blipFill>
              <a:blip r:embed="rId4">
                <a:alphaModFix amt="0"/>
              </a:blip>
              <a:stretch>
                <a:fillRect l="0" t="-109175" r="0" b="-109175"/>
              </a:stretch>
            </a:blipFill>
          </p:spPr>
        </p:sp>
        <p:sp>
          <p:nvSpPr>
            <p:cNvPr name="TextBox 11" id="11"/>
            <p:cNvSpPr txBox="true"/>
            <p:nvPr/>
          </p:nvSpPr>
          <p:spPr>
            <a:xfrm>
              <a:off x="0" y="0"/>
              <a:ext cx="3527425" cy="431800"/>
            </a:xfrm>
            <a:prstGeom prst="rect">
              <a:avLst/>
            </a:prstGeom>
          </p:spPr>
          <p:txBody>
            <a:bodyPr anchor="ctr" rtlCol="false" tIns="0" lIns="0" bIns="0" rIns="0"/>
            <a:lstStyle/>
            <a:p>
              <a:pPr algn="l">
                <a:lnSpc>
                  <a:spcPts val="1800"/>
                </a:lnSpc>
              </a:pPr>
              <a:r>
                <a:rPr lang="en-US" sz="1500">
                  <a:solidFill>
                    <a:srgbClr val="000000"/>
                  </a:solidFill>
                  <a:latin typeface="Verdana"/>
                  <a:ea typeface="Verdana"/>
                  <a:cs typeface="Verdana"/>
                  <a:sym typeface="Verdana"/>
                </a:rPr>
                <a:t>aids2026.org</a:t>
              </a:r>
            </a:p>
          </p:txBody>
        </p:sp>
      </p:grpSp>
      <p:grpSp>
        <p:nvGrpSpPr>
          <p:cNvPr name="Group 12" id="12"/>
          <p:cNvGrpSpPr/>
          <p:nvPr/>
        </p:nvGrpSpPr>
        <p:grpSpPr>
          <a:xfrm rot="0">
            <a:off x="7666376" y="1273399"/>
            <a:ext cx="5220612" cy="1319784"/>
            <a:chOff x="0" y="0"/>
            <a:chExt cx="6960816" cy="1759712"/>
          </a:xfrm>
        </p:grpSpPr>
        <p:sp>
          <p:nvSpPr>
            <p:cNvPr name="Freeform 13" id="13"/>
            <p:cNvSpPr/>
            <p:nvPr/>
          </p:nvSpPr>
          <p:spPr>
            <a:xfrm flipH="false" flipV="false" rot="0">
              <a:off x="0" y="0"/>
              <a:ext cx="6960815" cy="1759710"/>
            </a:xfrm>
            <a:custGeom>
              <a:avLst/>
              <a:gdLst/>
              <a:ahLst/>
              <a:cxnLst/>
              <a:rect r="r" b="b" t="t" l="l"/>
              <a:pathLst>
                <a:path h="1759710" w="6960815">
                  <a:moveTo>
                    <a:pt x="0" y="0"/>
                  </a:moveTo>
                  <a:lnTo>
                    <a:pt x="6960815" y="0"/>
                  </a:lnTo>
                  <a:lnTo>
                    <a:pt x="6960815" y="1759710"/>
                  </a:lnTo>
                  <a:lnTo>
                    <a:pt x="0" y="1759710"/>
                  </a:lnTo>
                  <a:close/>
                </a:path>
              </a:pathLst>
            </a:custGeom>
            <a:blipFill>
              <a:blip r:embed="rId4">
                <a:alphaModFix amt="0"/>
              </a:blip>
              <a:stretch>
                <a:fillRect l="0" t="-51493" r="-56222" b="-89328"/>
              </a:stretch>
            </a:blipFill>
          </p:spPr>
        </p:sp>
        <p:sp>
          <p:nvSpPr>
            <p:cNvPr name="TextBox 14" id="14"/>
            <p:cNvSpPr txBox="true"/>
            <p:nvPr/>
          </p:nvSpPr>
          <p:spPr>
            <a:xfrm>
              <a:off x="0" y="57150"/>
              <a:ext cx="6960816" cy="1702562"/>
            </a:xfrm>
            <a:prstGeom prst="rect">
              <a:avLst/>
            </a:prstGeom>
          </p:spPr>
          <p:txBody>
            <a:bodyPr anchor="b" rtlCol="false" tIns="0" lIns="0" bIns="0" rIns="0"/>
            <a:lstStyle/>
            <a:p>
              <a:pPr algn="l">
                <a:lnSpc>
                  <a:spcPts val="4860"/>
                </a:lnSpc>
              </a:pPr>
              <a:r>
                <a:rPr lang="en-US" b="true" sz="4500">
                  <a:solidFill>
                    <a:srgbClr val="2A9859"/>
                  </a:solidFill>
                  <a:latin typeface="Verdana Bold"/>
                  <a:ea typeface="Verdana Bold"/>
                  <a:cs typeface="Verdana Bold"/>
                  <a:sym typeface="Verdana Bold"/>
                </a:rPr>
                <a:t>Read more here</a:t>
              </a:r>
            </a:p>
          </p:txBody>
        </p:sp>
      </p:grpSp>
      <p:pic>
        <p:nvPicPr>
          <p:cNvPr name="Picture 15" id="15"/>
          <p:cNvPicPr>
            <a:picLocks noChangeAspect="true"/>
          </p:cNvPicPr>
          <p:nvPr/>
        </p:nvPicPr>
        <p:blipFill>
          <a:blip r:embed="rId5"/>
          <a:stretch>
            <a:fillRect/>
          </a:stretch>
        </p:blipFill>
        <p:spPr>
          <a:xfrm rot="0">
            <a:off x="6925182" y="2323003"/>
            <a:ext cx="6703001" cy="670300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DAHOtIFfWj4</dc:identifier>
  <dcterms:modified xsi:type="dcterms:W3CDTF">2011-08-01T06:04:30Z</dcterms:modified>
  <cp:revision>1</cp:revision>
  <dc:title>AIDS-2026-Speaker-template_latest draft 22 July</dc:title>
</cp:coreProperties>
</file>