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1"/>
  </p:sldMasterIdLst>
  <p:notesMasterIdLst>
    <p:notesMasterId r:id="rId8"/>
  </p:notesMasterIdLst>
  <p:sldIdLst>
    <p:sldId id="273" r:id="rId2"/>
    <p:sldId id="274" r:id="rId3"/>
    <p:sldId id="275" r:id="rId4"/>
    <p:sldId id="269" r:id="rId5"/>
    <p:sldId id="272" r:id="rId6"/>
    <p:sldId id="259" r:id="rId7"/>
  </p:sldIdLst>
  <p:sldSz cx="12192000" cy="6858000"/>
  <p:notesSz cx="6858000" cy="9144000"/>
  <p:embeddedFontLst>
    <p:embeddedFont>
      <p:font typeface="Verdana" panose="020B060403050404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P" initials="D" lastIdx="4" clrIdx="0">
    <p:extLst>
      <p:ext uri="{19B8F6BF-5375-455C-9EA6-DF929625EA0E}">
        <p15:presenceInfo xmlns:p15="http://schemas.microsoft.com/office/powerpoint/2012/main" userId="DI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AAF"/>
    <a:srgbClr val="1B297B"/>
    <a:srgbClr val="364BD3"/>
    <a:srgbClr val="6475DD"/>
    <a:srgbClr val="1B71BA"/>
    <a:srgbClr val="F0C26B"/>
    <a:srgbClr val="EA542A"/>
    <a:srgbClr val="5EE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01"/>
  </p:normalViewPr>
  <p:slideViewPr>
    <p:cSldViewPr snapToGrid="0" snapToObjects="1">
      <p:cViewPr varScale="1">
        <p:scale>
          <a:sx n="70" d="100"/>
          <a:sy n="70" d="100"/>
        </p:scale>
        <p:origin x="53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2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793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noProof="0"/>
              <a:t>Clique para editar os estilos de texto Mestres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pt-BR" noProof="0"/>
              <a:t>Clique no ícone para adicionar uma imagem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pt-BR" noProof="0"/>
              <a:t>Clique no ícone para adicionar uma imagem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pt-BR" noProof="0"/>
              <a:t>Clique no ícone para adicionar uma imagem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t-BR" noProof="0"/>
              <a:t>Clique para editar o título Mestre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pt-BR" noProof="0"/>
              <a:t>Clique no ícone para adicionar uma imagem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6" r:id="rId14"/>
    <p:sldLayoutId id="2147483717" r:id="rId15"/>
    <p:sldLayoutId id="2147483718" r:id="rId16"/>
    <p:sldLayoutId id="214748372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815" y="1339611"/>
            <a:ext cx="8075609" cy="4178778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+mn-lt"/>
              </a:rPr>
              <a:t>Community platforms that can be leveraged for long-term follow-up of children with perinatal HIV exposure</a:t>
            </a:r>
            <a:endParaRPr lang="en-GB" sz="4800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603681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pt-BR" sz="1600" dirty="0"/>
              <a:t>Jeferson Carvalho</a:t>
            </a:r>
            <a:br>
              <a:rPr lang="pt-BR" sz="1600" dirty="0"/>
            </a:br>
            <a:r>
              <a:rPr lang="pt-BR" sz="1600" dirty="0"/>
              <a:t>Família Positiva, Belo Horizonte, </a:t>
            </a:r>
            <a:r>
              <a:rPr lang="pt-BR" sz="1600" dirty="0" err="1"/>
              <a:t>Brazil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42913" y="0"/>
            <a:ext cx="8891914" cy="1223964"/>
          </a:xfrm>
        </p:spPr>
        <p:txBody>
          <a:bodyPr/>
          <a:lstStyle/>
          <a:p>
            <a:r>
              <a:rPr lang="pt-BR" dirty="0"/>
              <a:t>FAMÍLIA POSITIVA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18D1826-B3B7-DD92-93C7-40E601E37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86" r="6453" b="7609"/>
          <a:stretch>
            <a:fillRect/>
          </a:stretch>
        </p:blipFill>
        <p:spPr>
          <a:xfrm>
            <a:off x="351894" y="2227694"/>
            <a:ext cx="4913567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5352011" y="1223964"/>
            <a:ext cx="772668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WHAT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 GRUPO </a:t>
            </a:r>
            <a:r>
              <a:rPr lang="pt-BR" sz="2400" dirty="0">
                <a:solidFill>
                  <a:srgbClr val="FF0000"/>
                </a:solidFill>
              </a:rPr>
              <a:t>FAMÍLIA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t-BR" sz="2400" dirty="0">
                <a:solidFill>
                  <a:srgbClr val="002060"/>
                </a:solidFill>
              </a:rPr>
              <a:t>POSITIVA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WHO</a:t>
            </a:r>
            <a:r>
              <a:rPr lang="en-US" sz="2400" dirty="0"/>
              <a:t> MAKES THIS GROUP HAPPEN?</a:t>
            </a:r>
            <a:b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t-B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HOW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 WE SUPPORT FAMILIES?</a:t>
            </a:r>
            <a:b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accent6">
                    <a:lumMod val="50000"/>
                  </a:schemeClr>
                </a:solidFill>
              </a:rPr>
              <a:t>WHY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DOES IT MATTER?</a:t>
            </a:r>
          </a:p>
        </p:txBody>
      </p:sp>
    </p:spTree>
    <p:extLst>
      <p:ext uri="{BB962C8B-B14F-4D97-AF65-F5344CB8AC3E}">
        <p14:creationId xmlns:p14="http://schemas.microsoft.com/office/powerpoint/2010/main" val="327679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0375" y="731878"/>
            <a:ext cx="8891914" cy="719617"/>
          </a:xfrm>
        </p:spPr>
        <p:txBody>
          <a:bodyPr>
            <a:normAutofit fontScale="90000"/>
          </a:bodyPr>
          <a:lstStyle/>
          <a:p>
            <a:r>
              <a:rPr lang="pt-BR" dirty="0"/>
              <a:t>THE IMPORTANCE OF COMMUNITY PLATFORMS</a:t>
            </a:r>
          </a:p>
        </p:txBody>
      </p:sp>
      <p:sp>
        <p:nvSpPr>
          <p:cNvPr id="3" name="AutoShape 2" descr="Imagem gerada: Grupo de discussão sobre saú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Imagem gerada: Grupo de discussão sobre saúd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6" descr="Imagem gerada: Conversas cheias de carinho e apoi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F41D586-AF4F-E3C1-F173-A83FFFE03F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9" t="30187" r="53589" b="985"/>
          <a:stretch>
            <a:fillRect/>
          </a:stretch>
        </p:blipFill>
        <p:spPr>
          <a:xfrm>
            <a:off x="6954596" y="2314007"/>
            <a:ext cx="3941406" cy="29903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C4AEE1F-7ACD-C5C1-EFDF-E8996713D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998" y="2346698"/>
            <a:ext cx="4473866" cy="29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77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81C041-17DA-9120-4B84-2584CD3E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-170657"/>
            <a:ext cx="8891914" cy="1223964"/>
          </a:xfrm>
        </p:spPr>
        <p:txBody>
          <a:bodyPr>
            <a:normAutofit/>
          </a:bodyPr>
          <a:lstStyle/>
          <a:p>
            <a:r>
              <a:rPr lang="pt-BR" dirty="0"/>
              <a:t>CHALLENGES</a:t>
            </a:r>
            <a:endParaRPr lang="en-GB" dirty="0"/>
          </a:p>
        </p:txBody>
      </p:sp>
      <p:sp>
        <p:nvSpPr>
          <p:cNvPr id="8" name="CaixaDeTexto 7"/>
          <p:cNvSpPr txBox="1"/>
          <p:nvPr/>
        </p:nvSpPr>
        <p:spPr>
          <a:xfrm>
            <a:off x="351473" y="1675638"/>
            <a:ext cx="724081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altLang="pt-BR" sz="2400" dirty="0"/>
              <a:t> </a:t>
            </a:r>
            <a:r>
              <a:rPr lang="en-US" altLang="pt-BR" sz="2400" dirty="0"/>
              <a:t>Stigma and discrimination;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pt-BR" sz="1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pt-BR" sz="2400" dirty="0"/>
              <a:t> The impact of HIV on family dynamics;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pt-BR" sz="1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pt-BR" sz="2400" dirty="0"/>
              <a:t> Effects on mental health and child development;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pt-BR" sz="1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pt-BR" sz="2400" dirty="0"/>
              <a:t> Lack of continuous psychosocial support;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pt-BR" sz="1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pt-BR" sz="2400" dirty="0"/>
              <a:t> Weak coordination within the care network;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pt-BR" sz="1400" dirty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pt-BR" sz="2400" dirty="0"/>
              <a:t> Limited public policies for children and adolescents affected by HIV.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BCF09EC-FBC3-C565-3992-F1613F86BD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44" r="10857"/>
          <a:stretch>
            <a:fillRect/>
          </a:stretch>
        </p:blipFill>
        <p:spPr>
          <a:xfrm>
            <a:off x="7592291" y="2017944"/>
            <a:ext cx="4146636" cy="3888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4494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DF3F3E20-AAE7-3218-2146-4FEDD8E565DC}"/>
              </a:ext>
            </a:extLst>
          </p:cNvPr>
          <p:cNvSpPr/>
          <p:nvPr/>
        </p:nvSpPr>
        <p:spPr>
          <a:xfrm>
            <a:off x="9277067" y="3037874"/>
            <a:ext cx="2062544" cy="29260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45CA7E5-EAB2-21ED-2F8C-07516294DCE7}"/>
              </a:ext>
            </a:extLst>
          </p:cNvPr>
          <p:cNvSpPr/>
          <p:nvPr/>
        </p:nvSpPr>
        <p:spPr>
          <a:xfrm>
            <a:off x="6464959" y="3083085"/>
            <a:ext cx="2062544" cy="29260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EDF9DB8-D5C8-92CC-7FE4-A5976336569E}"/>
              </a:ext>
            </a:extLst>
          </p:cNvPr>
          <p:cNvSpPr/>
          <p:nvPr/>
        </p:nvSpPr>
        <p:spPr>
          <a:xfrm>
            <a:off x="3671139" y="3083085"/>
            <a:ext cx="2062544" cy="29260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094DD48-93DE-8F9F-E330-0B365011F16C}"/>
              </a:ext>
            </a:extLst>
          </p:cNvPr>
          <p:cNvSpPr/>
          <p:nvPr/>
        </p:nvSpPr>
        <p:spPr>
          <a:xfrm>
            <a:off x="839150" y="3083085"/>
            <a:ext cx="2062544" cy="29260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96AF1B-F244-74C0-0D34-CDE0EAF3A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087" y="441325"/>
            <a:ext cx="8759003" cy="1223964"/>
          </a:xfrm>
        </p:spPr>
        <p:txBody>
          <a:bodyPr>
            <a:normAutofit/>
          </a:bodyPr>
          <a:lstStyle/>
          <a:p>
            <a:r>
              <a:rPr lang="pt-BR" dirty="0"/>
              <a:t>IMPROVEMENTS, PROPOSALS AND IMPACTS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7B6FA-761F-EBD1-45EC-E00DE08954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8542" y="3970496"/>
            <a:ext cx="1883757" cy="2057400"/>
          </a:xfrm>
        </p:spPr>
        <p:txBody>
          <a:bodyPr>
            <a:normAutofit/>
          </a:bodyPr>
          <a:lstStyle/>
          <a:p>
            <a:pPr algn="ctr">
              <a:lnSpc>
                <a:spcPct val="50000"/>
              </a:lnSpc>
            </a:pPr>
            <a:r>
              <a:rPr lang="pt-BR" b="1" dirty="0" err="1">
                <a:solidFill>
                  <a:schemeClr val="bg1"/>
                </a:solidFill>
              </a:rPr>
              <a:t>Discussion</a:t>
            </a:r>
            <a:r>
              <a:rPr lang="pt-BR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50000"/>
              </a:lnSpc>
            </a:pPr>
            <a:r>
              <a:rPr lang="pt-BR" b="1" dirty="0" err="1">
                <a:solidFill>
                  <a:schemeClr val="bg1"/>
                </a:solidFill>
              </a:rPr>
              <a:t>circles</a:t>
            </a:r>
            <a:endParaRPr lang="pt-BR" b="1" dirty="0">
              <a:solidFill>
                <a:schemeClr val="bg1"/>
              </a:solidFill>
            </a:endParaRPr>
          </a:p>
          <a:p>
            <a:pPr algn="ctr">
              <a:lnSpc>
                <a:spcPct val="50000"/>
              </a:lnSpc>
            </a:pPr>
            <a:endParaRPr lang="pt-BR" sz="400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Safe spaces for listening, sharing experiences, and strengthening bonds.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ABD127B-0E02-19CF-99AC-3E04CD4BA15D}"/>
              </a:ext>
            </a:extLst>
          </p:cNvPr>
          <p:cNvSpPr txBox="1">
            <a:spLocks/>
          </p:cNvSpPr>
          <p:nvPr/>
        </p:nvSpPr>
        <p:spPr>
          <a:xfrm>
            <a:off x="3720060" y="3959352"/>
            <a:ext cx="1928123" cy="2057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pt-BR" b="1" dirty="0" err="1">
                <a:solidFill>
                  <a:schemeClr val="bg1"/>
                </a:solidFill>
              </a:rPr>
              <a:t>Emotional</a:t>
            </a:r>
            <a:endParaRPr lang="pt-BR" b="1" dirty="0">
              <a:solidFill>
                <a:schemeClr val="bg1"/>
              </a:solidFill>
            </a:endParaRPr>
          </a:p>
          <a:p>
            <a:pPr algn="ctr">
              <a:lnSpc>
                <a:spcPct val="50000"/>
              </a:lnSpc>
            </a:pPr>
            <a:r>
              <a:rPr lang="pt-BR" b="1" dirty="0" err="1">
                <a:solidFill>
                  <a:schemeClr val="bg1"/>
                </a:solidFill>
              </a:rPr>
              <a:t>support</a:t>
            </a:r>
            <a:endParaRPr lang="pt-BR" b="1" dirty="0">
              <a:solidFill>
                <a:schemeClr val="bg1"/>
              </a:solidFill>
            </a:endParaRPr>
          </a:p>
          <a:p>
            <a:pPr algn="ctr">
              <a:lnSpc>
                <a:spcPct val="50000"/>
              </a:lnSpc>
            </a:pPr>
            <a:r>
              <a:rPr lang="pt-BR" sz="4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Support and emotional guidance to promote well-being and overcome challenges.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84B7524-C381-24B4-1FBA-2B12E6CC85B4}"/>
              </a:ext>
            </a:extLst>
          </p:cNvPr>
          <p:cNvSpPr txBox="1">
            <a:spLocks/>
          </p:cNvSpPr>
          <p:nvPr/>
        </p:nvSpPr>
        <p:spPr>
          <a:xfrm>
            <a:off x="6529225" y="3950208"/>
            <a:ext cx="1934009" cy="2057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en-US" b="1" dirty="0">
                <a:solidFill>
                  <a:schemeClr val="bg1"/>
                </a:solidFill>
              </a:rPr>
              <a:t>Guidance on </a:t>
            </a:r>
          </a:p>
          <a:p>
            <a:pPr algn="ctr">
              <a:lnSpc>
                <a:spcPct val="50000"/>
              </a:lnSpc>
            </a:pPr>
            <a:r>
              <a:rPr lang="en-US" b="1" dirty="0">
                <a:solidFill>
                  <a:schemeClr val="bg1"/>
                </a:solidFill>
              </a:rPr>
              <a:t>rights and services</a:t>
            </a:r>
            <a:endParaRPr lang="pt-BR" sz="4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endParaRPr lang="en-US" sz="100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Clear information to facilitate access to rights and services that transform lives.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59A7343-4469-E96C-7929-037BF6C6805C}"/>
              </a:ext>
            </a:extLst>
          </p:cNvPr>
          <p:cNvSpPr txBox="1">
            <a:spLocks/>
          </p:cNvSpPr>
          <p:nvPr/>
        </p:nvSpPr>
        <p:spPr>
          <a:xfrm>
            <a:off x="9277067" y="3913632"/>
            <a:ext cx="2062545" cy="20502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en-US" b="1" dirty="0">
                <a:solidFill>
                  <a:schemeClr val="bg1"/>
                </a:solidFill>
              </a:rPr>
              <a:t>Coordination with</a:t>
            </a:r>
          </a:p>
          <a:p>
            <a:pPr algn="ctr">
              <a:lnSpc>
                <a:spcPct val="50000"/>
              </a:lnSpc>
            </a:pPr>
            <a:r>
              <a:rPr lang="en-US" b="1" dirty="0">
                <a:solidFill>
                  <a:schemeClr val="bg1"/>
                </a:solidFill>
              </a:rPr>
              <a:t> the healthcare</a:t>
            </a:r>
          </a:p>
          <a:p>
            <a:pPr algn="ctr">
              <a:lnSpc>
                <a:spcPct val="50000"/>
              </a:lnSpc>
            </a:pPr>
            <a:r>
              <a:rPr lang="en-US" b="1" dirty="0">
                <a:solidFill>
                  <a:schemeClr val="bg1"/>
                </a:solidFill>
              </a:rPr>
              <a:t> network</a:t>
            </a:r>
            <a:endParaRPr lang="en-US" sz="100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Connection with healthcare professionals and services for comprehensive care.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67571CD-A486-5FD2-A0C4-0968EAB504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03287" y="2352074"/>
            <a:ext cx="1210103" cy="122396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endParaRPr lang="pt-BR" sz="2400" dirty="0">
              <a:ln>
                <a:solidFill>
                  <a:schemeClr val="accent2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5D217D4F-4CB1-474B-DC88-5676983AA4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891179" y="2352074"/>
            <a:ext cx="1210103" cy="122396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endParaRPr lang="pt-BR" sz="2400" dirty="0">
              <a:ln>
                <a:solidFill>
                  <a:schemeClr val="accent2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F19F11F-0AFA-8E55-05DC-EE79D70547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65370" y="2352074"/>
            <a:ext cx="1210103" cy="122396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endParaRPr lang="pt-BR" sz="2400" dirty="0">
              <a:ln>
                <a:solidFill>
                  <a:schemeClr val="accent2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164B7429-CCEF-B48F-1A43-37949C9289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79071" y="2352074"/>
            <a:ext cx="1210103" cy="1223965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endParaRPr lang="pt-BR" sz="2400" dirty="0">
              <a:ln>
                <a:solidFill>
                  <a:schemeClr val="accent2"/>
                </a:solidFill>
              </a:ln>
              <a:solidFill>
                <a:schemeClr val="accent2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10BDDDA-B7AD-3A9A-2F18-14801ED861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767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565" y="2598499"/>
            <a:ext cx="731111" cy="73111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BEC97F3-24D5-02F8-AC8B-E9947831F1A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29909" t="18698" r="27444" b="32935"/>
          <a:stretch>
            <a:fillRect/>
          </a:stretch>
        </p:blipFill>
        <p:spPr>
          <a:xfrm>
            <a:off x="7196764" y="2532412"/>
            <a:ext cx="710689" cy="80597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FB777B5-5597-A9A7-046F-3C846881CC1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60162" t="20570" r="5300" b="56005"/>
          <a:stretch>
            <a:fillRect/>
          </a:stretch>
        </p:blipFill>
        <p:spPr>
          <a:xfrm>
            <a:off x="1485270" y="2701143"/>
            <a:ext cx="793103" cy="53790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0BAD4B6E-1C74-D995-906F-081F3DB18AD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7180" t="9526" r="16292" b="21258"/>
          <a:stretch>
            <a:fillRect/>
          </a:stretch>
        </p:blipFill>
        <p:spPr>
          <a:xfrm>
            <a:off x="10024100" y="2660503"/>
            <a:ext cx="610239" cy="63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489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7AB1B648-89C1-CD42-FB01-6843A52C7D1B}"/>
              </a:ext>
            </a:extLst>
          </p:cNvPr>
          <p:cNvSpPr/>
          <p:nvPr/>
        </p:nvSpPr>
        <p:spPr>
          <a:xfrm>
            <a:off x="6530074" y="2706670"/>
            <a:ext cx="5294376" cy="30858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1B3A2D0-24F2-4748-24EB-7F5A6E1BE3E3}"/>
              </a:ext>
            </a:extLst>
          </p:cNvPr>
          <p:cNvSpPr/>
          <p:nvPr/>
        </p:nvSpPr>
        <p:spPr>
          <a:xfrm>
            <a:off x="6601102" y="3992098"/>
            <a:ext cx="5294376" cy="30858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414790B9-ED3B-9EEE-58E4-4F7CEFD7578C}"/>
              </a:ext>
            </a:extLst>
          </p:cNvPr>
          <p:cNvSpPr/>
          <p:nvPr/>
        </p:nvSpPr>
        <p:spPr>
          <a:xfrm>
            <a:off x="6465420" y="3739197"/>
            <a:ext cx="798668" cy="814389"/>
          </a:xfrm>
          <a:prstGeom prst="ellipse">
            <a:avLst/>
          </a:prstGeom>
          <a:solidFill>
            <a:srgbClr val="EA5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4A9785-5714-F747-B084-91CE0A734F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7485" y="4023268"/>
            <a:ext cx="3903539" cy="384048"/>
          </a:xfrm>
        </p:spPr>
        <p:txBody>
          <a:bodyPr>
            <a:normAutofit/>
          </a:bodyPr>
          <a:lstStyle/>
          <a:p>
            <a:r>
              <a:rPr lang="pt-BR" sz="1600" dirty="0">
                <a:solidFill>
                  <a:schemeClr val="bg1"/>
                </a:solidFill>
              </a:rPr>
              <a:t>Instagram: @familiapositivabh</a:t>
            </a:r>
            <a:endParaRPr lang="en-GB" sz="1600" noProof="0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A26AE12-EA6E-5299-4967-904A80D0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14" y="4730926"/>
            <a:ext cx="2673364" cy="971839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36963BA1-F881-6FDD-1A97-3585C929C337}"/>
              </a:ext>
            </a:extLst>
          </p:cNvPr>
          <p:cNvSpPr/>
          <p:nvPr/>
        </p:nvSpPr>
        <p:spPr>
          <a:xfrm>
            <a:off x="6465420" y="2465094"/>
            <a:ext cx="798668" cy="814389"/>
          </a:xfrm>
          <a:prstGeom prst="ellipse">
            <a:avLst/>
          </a:prstGeom>
          <a:solidFill>
            <a:srgbClr val="EA5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pt-BR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614C529D-F7E3-6BAA-2ECD-809E5B6F7626}"/>
              </a:ext>
            </a:extLst>
          </p:cNvPr>
          <p:cNvSpPr txBox="1">
            <a:spLocks/>
          </p:cNvSpPr>
          <p:nvPr/>
        </p:nvSpPr>
        <p:spPr>
          <a:xfrm>
            <a:off x="7316457" y="2720672"/>
            <a:ext cx="4507993" cy="39670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600" dirty="0">
                <a:solidFill>
                  <a:schemeClr val="bg1"/>
                </a:solidFill>
              </a:rPr>
              <a:t>Email: familiapositiva.bh.2014@gmail.com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3AE8C8-677D-D26A-2851-C9C5556D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0073" y="441325"/>
            <a:ext cx="5366270" cy="1223964"/>
          </a:xfrm>
        </p:spPr>
        <p:txBody>
          <a:bodyPr/>
          <a:lstStyle/>
          <a:p>
            <a:pPr algn="ctr"/>
            <a:r>
              <a:rPr lang="en-GB" noProof="0" dirty="0"/>
              <a:t>THANKS</a:t>
            </a:r>
            <a:endParaRPr lang="en-GB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E1C773D3-1641-8765-01C0-0D74270C2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102" y="3894494"/>
            <a:ext cx="512822" cy="51282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A1DCE616-3C6B-3F47-199A-FD1491C8E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02" y="2677891"/>
            <a:ext cx="512985" cy="366143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DB327B1-7975-B290-9E4C-9FFD68DFD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7378" y="4730926"/>
            <a:ext cx="1340013" cy="1340013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75C953A8-A3F7-5BA4-8009-18A39949865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66" r="3567"/>
          <a:stretch>
            <a:fillRect/>
          </a:stretch>
        </p:blipFill>
        <p:spPr>
          <a:xfrm>
            <a:off x="1006764" y="2194714"/>
            <a:ext cx="4854201" cy="3384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2331</TotalTime>
  <Words>194</Words>
  <Application>Microsoft Office PowerPoint</Application>
  <PresentationFormat>Widescreen</PresentationFormat>
  <Paragraphs>49</Paragraphs>
  <Slides>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Verdana</vt:lpstr>
      <vt:lpstr>Calibri</vt:lpstr>
      <vt:lpstr>Courier New</vt:lpstr>
      <vt:lpstr>AIDS2026</vt:lpstr>
      <vt:lpstr>Community platforms that can be leveraged for long-term follow-up of children with perinatal HIV exposure</vt:lpstr>
      <vt:lpstr>FAMÍLIA POSITIVA</vt:lpstr>
      <vt:lpstr>THE IMPORTANCE OF COMMUNITY PLATFORMS</vt:lpstr>
      <vt:lpstr>CHALLENGES</vt:lpstr>
      <vt:lpstr>IMPROVEMENTS, PROPOSALS AND IMPACTS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words we use matter in the response to HIV</dc:title>
  <dc:creator>atainan thamiris</dc:creator>
  <cp:lastModifiedBy>atainan thamiris</cp:lastModifiedBy>
  <cp:revision>22</cp:revision>
  <dcterms:created xsi:type="dcterms:W3CDTF">2026-05-19T14:06:59Z</dcterms:created>
  <dcterms:modified xsi:type="dcterms:W3CDTF">2026-07-21T18:11:11Z</dcterms:modified>
</cp:coreProperties>
</file>