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1"/>
  </p:sldMasterIdLst>
  <p:notesMasterIdLst>
    <p:notesMasterId r:id="rId11"/>
  </p:notesMasterIdLst>
  <p:sldIdLst>
    <p:sldId id="273" r:id="rId2"/>
    <p:sldId id="274" r:id="rId3"/>
    <p:sldId id="263" r:id="rId4"/>
    <p:sldId id="275" r:id="rId5"/>
    <p:sldId id="276" r:id="rId6"/>
    <p:sldId id="277" r:id="rId7"/>
    <p:sldId id="278" r:id="rId8"/>
    <p:sldId id="279" r:id="rId9"/>
    <p:sldId id="280" r:id="rId10"/>
  </p:sldIdLst>
  <p:sldSz cx="12192000" cy="6858000"/>
  <p:notesSz cx="6858000" cy="9144000"/>
  <p:embeddedFontLst>
    <p:embeddedFont>
      <p:font typeface="Dreaming Outloud Script Pro" panose="03050502040304050704" pitchFamily="66" charset="0"/>
      <p:regular r:id="rId12"/>
      <p:italic r:id="rId13"/>
    </p:embeddedFont>
    <p:embeddedFont>
      <p:font typeface="Ink Free" panose="03080402000500000000" pitchFamily="66" charset="0"/>
      <p:regular r:id="rId14"/>
    </p:embeddedFont>
    <p:embeddedFont>
      <p:font typeface="Verdana" panose="020B060403050404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6" autoAdjust="0"/>
    <p:restoredTop sz="96301"/>
  </p:normalViewPr>
  <p:slideViewPr>
    <p:cSldViewPr snapToGrid="0" snapToObjects="1">
      <p:cViewPr varScale="1">
        <p:scale>
          <a:sx n="106" d="100"/>
          <a:sy n="106" d="100"/>
        </p:scale>
        <p:origin x="93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 Anderson" userId="010e3d1a-927e-4520-a9f3-3bc8b3185e3a" providerId="ADAL" clId="{512484A5-C76E-49D5-9A49-883EFE2024A4}"/>
    <pc:docChg chg="undo redo custSel addSld delSld modSld">
      <pc:chgData name="Kim Anderson" userId="010e3d1a-927e-4520-a9f3-3bc8b3185e3a" providerId="ADAL" clId="{512484A5-C76E-49D5-9A49-883EFE2024A4}" dt="2026-07-18T10:10:23.187" v="1767" actId="6549"/>
      <pc:docMkLst>
        <pc:docMk/>
      </pc:docMkLst>
      <pc:sldChg chg="addSp modSp mod modClrScheme chgLayout">
        <pc:chgData name="Kim Anderson" userId="010e3d1a-927e-4520-a9f3-3bc8b3185e3a" providerId="ADAL" clId="{512484A5-C76E-49D5-9A49-883EFE2024A4}" dt="2026-07-16T10:33:49.537" v="1080" actId="1076"/>
        <pc:sldMkLst>
          <pc:docMk/>
          <pc:sldMk cId="2721340615" sldId="263"/>
        </pc:sldMkLst>
        <pc:spChg chg="mod ord">
          <ac:chgData name="Kim Anderson" userId="010e3d1a-927e-4520-a9f3-3bc8b3185e3a" providerId="ADAL" clId="{512484A5-C76E-49D5-9A49-883EFE2024A4}" dt="2026-07-16T10:30:12.793" v="1066" actId="26606"/>
          <ac:spMkLst>
            <pc:docMk/>
            <pc:sldMk cId="2721340615" sldId="263"/>
            <ac:spMk id="2" creationId="{5DF686D7-858C-5364-B46C-98B4CC0E4F60}"/>
          </ac:spMkLst>
        </pc:spChg>
        <pc:spChg chg="mod">
          <ac:chgData name="Kim Anderson" userId="010e3d1a-927e-4520-a9f3-3bc8b3185e3a" providerId="ADAL" clId="{512484A5-C76E-49D5-9A49-883EFE2024A4}" dt="2026-07-16T10:33:43.825" v="1079" actId="1076"/>
          <ac:spMkLst>
            <pc:docMk/>
            <pc:sldMk cId="2721340615" sldId="263"/>
            <ac:spMk id="3" creationId="{5239122A-B1B2-9FAC-7B1C-93DABD8CD74A}"/>
          </ac:spMkLst>
        </pc:spChg>
        <pc:spChg chg="add mod">
          <ac:chgData name="Kim Anderson" userId="010e3d1a-927e-4520-a9f3-3bc8b3185e3a" providerId="ADAL" clId="{512484A5-C76E-49D5-9A49-883EFE2024A4}" dt="2026-07-16T10:33:49.537" v="1080" actId="1076"/>
          <ac:spMkLst>
            <pc:docMk/>
            <pc:sldMk cId="2721340615" sldId="263"/>
            <ac:spMk id="6" creationId="{405291E9-EB0A-A6B2-2166-2A9952493B78}"/>
          </ac:spMkLst>
        </pc:spChg>
        <pc:picChg chg="add mod modCrop">
          <ac:chgData name="Kim Anderson" userId="010e3d1a-927e-4520-a9f3-3bc8b3185e3a" providerId="ADAL" clId="{512484A5-C76E-49D5-9A49-883EFE2024A4}" dt="2026-07-16T10:33:24.929" v="1077" actId="1076"/>
          <ac:picMkLst>
            <pc:docMk/>
            <pc:sldMk cId="2721340615" sldId="263"/>
            <ac:picMk id="5" creationId="{78182514-EC75-720E-62F2-505E6DFCE55C}"/>
          </ac:picMkLst>
        </pc:picChg>
      </pc:sldChg>
      <pc:sldChg chg="addSp delSp modSp mod">
        <pc:chgData name="Kim Anderson" userId="010e3d1a-927e-4520-a9f3-3bc8b3185e3a" providerId="ADAL" clId="{512484A5-C76E-49D5-9A49-883EFE2024A4}" dt="2026-07-16T14:39:21.536" v="1712" actId="1076"/>
        <pc:sldMkLst>
          <pc:docMk/>
          <pc:sldMk cId="171815718" sldId="273"/>
        </pc:sldMkLst>
        <pc:spChg chg="mod">
          <ac:chgData name="Kim Anderson" userId="010e3d1a-927e-4520-a9f3-3bc8b3185e3a" providerId="ADAL" clId="{512484A5-C76E-49D5-9A49-883EFE2024A4}" dt="2026-07-16T10:50:51.412" v="1189" actId="122"/>
          <ac:spMkLst>
            <pc:docMk/>
            <pc:sldMk cId="171815718" sldId="273"/>
            <ac:spMk id="2" creationId="{018B17D6-3ACF-A59D-E820-978B64DC6999}"/>
          </ac:spMkLst>
        </pc:spChg>
        <pc:spChg chg="add mod">
          <ac:chgData name="Kim Anderson" userId="010e3d1a-927e-4520-a9f3-3bc8b3185e3a" providerId="ADAL" clId="{512484A5-C76E-49D5-9A49-883EFE2024A4}" dt="2026-07-16T14:39:21.536" v="1712" actId="1076"/>
          <ac:spMkLst>
            <pc:docMk/>
            <pc:sldMk cId="171815718" sldId="273"/>
            <ac:spMk id="5" creationId="{3E4CDDAA-C7EC-7B4E-8D84-B680CFBA83FB}"/>
          </ac:spMkLst>
        </pc:spChg>
      </pc:sldChg>
      <pc:sldChg chg="addSp delSp modSp new mod">
        <pc:chgData name="Kim Anderson" userId="010e3d1a-927e-4520-a9f3-3bc8b3185e3a" providerId="ADAL" clId="{512484A5-C76E-49D5-9A49-883EFE2024A4}" dt="2026-06-24T15:56:09.429" v="1046" actId="1076"/>
        <pc:sldMkLst>
          <pc:docMk/>
          <pc:sldMk cId="4071301718" sldId="275"/>
        </pc:sldMkLst>
        <pc:spChg chg="add mod">
          <ac:chgData name="Kim Anderson" userId="010e3d1a-927e-4520-a9f3-3bc8b3185e3a" providerId="ADAL" clId="{512484A5-C76E-49D5-9A49-883EFE2024A4}" dt="2026-06-24T15:55:48.755" v="1045" actId="1076"/>
          <ac:spMkLst>
            <pc:docMk/>
            <pc:sldMk cId="4071301718" sldId="275"/>
            <ac:spMk id="2" creationId="{986D3C7B-C800-6151-05D1-71228CF8B9E3}"/>
          </ac:spMkLst>
        </pc:spChg>
        <pc:spChg chg="add mod">
          <ac:chgData name="Kim Anderson" userId="010e3d1a-927e-4520-a9f3-3bc8b3185e3a" providerId="ADAL" clId="{512484A5-C76E-49D5-9A49-883EFE2024A4}" dt="2026-06-24T15:56:09.429" v="1046" actId="1076"/>
          <ac:spMkLst>
            <pc:docMk/>
            <pc:sldMk cId="4071301718" sldId="275"/>
            <ac:spMk id="3" creationId="{97F4386A-6E69-B6D1-58E8-9C1F0220ACDA}"/>
          </ac:spMkLst>
        </pc:spChg>
        <pc:spChg chg="add mod">
          <ac:chgData name="Kim Anderson" userId="010e3d1a-927e-4520-a9f3-3bc8b3185e3a" providerId="ADAL" clId="{512484A5-C76E-49D5-9A49-883EFE2024A4}" dt="2026-06-24T14:42:31.432" v="1038" actId="207"/>
          <ac:spMkLst>
            <pc:docMk/>
            <pc:sldMk cId="4071301718" sldId="275"/>
            <ac:spMk id="4" creationId="{7792120B-8284-1C95-90DB-2CF8E673320E}"/>
          </ac:spMkLst>
        </pc:spChg>
        <pc:spChg chg="add mod">
          <ac:chgData name="Kim Anderson" userId="010e3d1a-927e-4520-a9f3-3bc8b3185e3a" providerId="ADAL" clId="{512484A5-C76E-49D5-9A49-883EFE2024A4}" dt="2026-06-24T15:55:33.721" v="1043" actId="207"/>
          <ac:spMkLst>
            <pc:docMk/>
            <pc:sldMk cId="4071301718" sldId="275"/>
            <ac:spMk id="5" creationId="{C6C23738-F1F1-4705-30CA-EA7BC7982388}"/>
          </ac:spMkLst>
        </pc:spChg>
      </pc:sldChg>
      <pc:sldChg chg="addSp delSp modSp new mod">
        <pc:chgData name="Kim Anderson" userId="010e3d1a-927e-4520-a9f3-3bc8b3185e3a" providerId="ADAL" clId="{512484A5-C76E-49D5-9A49-883EFE2024A4}" dt="2026-06-23T12:28:36.189" v="997" actId="1076"/>
        <pc:sldMkLst>
          <pc:docMk/>
          <pc:sldMk cId="756288433" sldId="277"/>
        </pc:sldMkLst>
        <pc:picChg chg="add mod">
          <ac:chgData name="Kim Anderson" userId="010e3d1a-927e-4520-a9f3-3bc8b3185e3a" providerId="ADAL" clId="{512484A5-C76E-49D5-9A49-883EFE2024A4}" dt="2026-06-23T12:28:36.189" v="997" actId="1076"/>
          <ac:picMkLst>
            <pc:docMk/>
            <pc:sldMk cId="756288433" sldId="277"/>
            <ac:picMk id="5" creationId="{B294923C-A3A6-8EEE-0BFB-6C7C6DEF38A8}"/>
          </ac:picMkLst>
        </pc:picChg>
      </pc:sldChg>
      <pc:sldChg chg="addSp modSp new mod">
        <pc:chgData name="Kim Anderson" userId="010e3d1a-927e-4520-a9f3-3bc8b3185e3a" providerId="ADAL" clId="{512484A5-C76E-49D5-9A49-883EFE2024A4}" dt="2026-07-18T10:10:23.187" v="1767" actId="6549"/>
        <pc:sldMkLst>
          <pc:docMk/>
          <pc:sldMk cId="2953482868" sldId="278"/>
        </pc:sldMkLst>
        <pc:spChg chg="mod">
          <ac:chgData name="Kim Anderson" userId="010e3d1a-927e-4520-a9f3-3bc8b3185e3a" providerId="ADAL" clId="{512484A5-C76E-49D5-9A49-883EFE2024A4}" dt="2026-07-16T11:39:14.903" v="1296" actId="115"/>
          <ac:spMkLst>
            <pc:docMk/>
            <pc:sldMk cId="2953482868" sldId="278"/>
            <ac:spMk id="2" creationId="{F7101BD9-F2AB-5938-3A94-9D3211459734}"/>
          </ac:spMkLst>
        </pc:spChg>
        <pc:spChg chg="mod">
          <ac:chgData name="Kim Anderson" userId="010e3d1a-927e-4520-a9f3-3bc8b3185e3a" providerId="ADAL" clId="{512484A5-C76E-49D5-9A49-883EFE2024A4}" dt="2026-07-16T11:34:22.568" v="1242" actId="20577"/>
          <ac:spMkLst>
            <pc:docMk/>
            <pc:sldMk cId="2953482868" sldId="278"/>
            <ac:spMk id="3" creationId="{5CEEA95C-B021-8964-2418-286C0A656109}"/>
          </ac:spMkLst>
        </pc:spChg>
        <pc:spChg chg="mod">
          <ac:chgData name="Kim Anderson" userId="010e3d1a-927e-4520-a9f3-3bc8b3185e3a" providerId="ADAL" clId="{512484A5-C76E-49D5-9A49-883EFE2024A4}" dt="2026-07-18T10:10:23.187" v="1767" actId="6549"/>
          <ac:spMkLst>
            <pc:docMk/>
            <pc:sldMk cId="2953482868" sldId="278"/>
            <ac:spMk id="4" creationId="{BEF47AED-A9A4-A308-E36F-EFB28B524DFE}"/>
          </ac:spMkLst>
        </pc:spChg>
        <pc:spChg chg="add mod">
          <ac:chgData name="Kim Anderson" userId="010e3d1a-927e-4520-a9f3-3bc8b3185e3a" providerId="ADAL" clId="{512484A5-C76E-49D5-9A49-883EFE2024A4}" dt="2026-07-14T11:45:28.995" v="1055" actId="1076"/>
          <ac:spMkLst>
            <pc:docMk/>
            <pc:sldMk cId="2953482868" sldId="278"/>
            <ac:spMk id="6" creationId="{7EBF47F7-CAE8-54AF-3FC1-ACE83C830F77}"/>
          </ac:spMkLst>
        </pc:spChg>
      </pc:sldChg>
      <pc:sldChg chg="modSp mod">
        <pc:chgData name="Kim Anderson" userId="010e3d1a-927e-4520-a9f3-3bc8b3185e3a" providerId="ADAL" clId="{512484A5-C76E-49D5-9A49-883EFE2024A4}" dt="2026-07-14T12:01:33.886" v="1061" actId="14100"/>
        <pc:sldMkLst>
          <pc:docMk/>
          <pc:sldMk cId="103714784" sldId="279"/>
        </pc:sldMkLst>
        <pc:spChg chg="mod">
          <ac:chgData name="Kim Anderson" userId="010e3d1a-927e-4520-a9f3-3bc8b3185e3a" providerId="ADAL" clId="{512484A5-C76E-49D5-9A49-883EFE2024A4}" dt="2026-07-14T12:01:33.886" v="1061" actId="14100"/>
          <ac:spMkLst>
            <pc:docMk/>
            <pc:sldMk cId="103714784" sldId="279"/>
            <ac:spMk id="3" creationId="{32D6DBA8-8E7C-FDF5-C726-60E59C52455C}"/>
          </ac:spMkLst>
        </pc:spChg>
      </pc:sldChg>
      <pc:sldChg chg="addSp delSp modSp new mod">
        <pc:chgData name="Kim Anderson" userId="010e3d1a-927e-4520-a9f3-3bc8b3185e3a" providerId="ADAL" clId="{512484A5-C76E-49D5-9A49-883EFE2024A4}" dt="2026-07-16T15:16:31.208" v="1719" actId="6549"/>
        <pc:sldMkLst>
          <pc:docMk/>
          <pc:sldMk cId="2587121844" sldId="280"/>
        </pc:sldMkLst>
        <pc:spChg chg="add mod">
          <ac:chgData name="Kim Anderson" userId="010e3d1a-927e-4520-a9f3-3bc8b3185e3a" providerId="ADAL" clId="{512484A5-C76E-49D5-9A49-883EFE2024A4}" dt="2026-07-16T11:52:00.588" v="1367" actId="1076"/>
          <ac:spMkLst>
            <pc:docMk/>
            <pc:sldMk cId="2587121844" sldId="280"/>
            <ac:spMk id="2" creationId="{71C337AE-8690-6312-C2A9-CBD119BC3626}"/>
          </ac:spMkLst>
        </pc:spChg>
        <pc:spChg chg="add mod">
          <ac:chgData name="Kim Anderson" userId="010e3d1a-927e-4520-a9f3-3bc8b3185e3a" providerId="ADAL" clId="{512484A5-C76E-49D5-9A49-883EFE2024A4}" dt="2026-07-16T11:50:19.913" v="1358" actId="1076"/>
          <ac:spMkLst>
            <pc:docMk/>
            <pc:sldMk cId="2587121844" sldId="280"/>
            <ac:spMk id="6" creationId="{80B41E34-9025-4C1D-FE8D-88BE3F11CA29}"/>
          </ac:spMkLst>
        </pc:spChg>
        <pc:spChg chg="add mod">
          <ac:chgData name="Kim Anderson" userId="010e3d1a-927e-4520-a9f3-3bc8b3185e3a" providerId="ADAL" clId="{512484A5-C76E-49D5-9A49-883EFE2024A4}" dt="2026-07-16T12:19:05.925" v="1696" actId="14100"/>
          <ac:spMkLst>
            <pc:docMk/>
            <pc:sldMk cId="2587121844" sldId="280"/>
            <ac:spMk id="10" creationId="{EBB038E4-5082-21FA-9E5D-84961E3C956F}"/>
          </ac:spMkLst>
        </pc:spChg>
        <pc:spChg chg="add mod">
          <ac:chgData name="Kim Anderson" userId="010e3d1a-927e-4520-a9f3-3bc8b3185e3a" providerId="ADAL" clId="{512484A5-C76E-49D5-9A49-883EFE2024A4}" dt="2026-07-16T12:19:10.861" v="1697" actId="14100"/>
          <ac:spMkLst>
            <pc:docMk/>
            <pc:sldMk cId="2587121844" sldId="280"/>
            <ac:spMk id="12" creationId="{358E551A-7387-10B7-024E-E961A14F6BEF}"/>
          </ac:spMkLst>
        </pc:spChg>
        <pc:spChg chg="add mod">
          <ac:chgData name="Kim Anderson" userId="010e3d1a-927e-4520-a9f3-3bc8b3185e3a" providerId="ADAL" clId="{512484A5-C76E-49D5-9A49-883EFE2024A4}" dt="2026-07-16T12:17:25.067" v="1682" actId="20577"/>
          <ac:spMkLst>
            <pc:docMk/>
            <pc:sldMk cId="2587121844" sldId="280"/>
            <ac:spMk id="13" creationId="{23E1D05F-AA91-5620-1FC2-F1BAA8607333}"/>
          </ac:spMkLst>
        </pc:spChg>
        <pc:spChg chg="add mod">
          <ac:chgData name="Kim Anderson" userId="010e3d1a-927e-4520-a9f3-3bc8b3185e3a" providerId="ADAL" clId="{512484A5-C76E-49D5-9A49-883EFE2024A4}" dt="2026-07-16T15:16:28.263" v="1718" actId="20577"/>
          <ac:spMkLst>
            <pc:docMk/>
            <pc:sldMk cId="2587121844" sldId="280"/>
            <ac:spMk id="15" creationId="{C8E6D566-4852-C7E0-B34F-EBDCC8846360}"/>
          </ac:spMkLst>
        </pc:spChg>
        <pc:spChg chg="add mod">
          <ac:chgData name="Kim Anderson" userId="010e3d1a-927e-4520-a9f3-3bc8b3185e3a" providerId="ADAL" clId="{512484A5-C76E-49D5-9A49-883EFE2024A4}" dt="2026-07-16T11:54:35.889" v="1413" actId="1076"/>
          <ac:spMkLst>
            <pc:docMk/>
            <pc:sldMk cId="2587121844" sldId="280"/>
            <ac:spMk id="16" creationId="{DF6B62AE-6F10-6CE3-F692-28DF30B5A0C7}"/>
          </ac:spMkLst>
        </pc:spChg>
        <pc:spChg chg="add mod">
          <ac:chgData name="Kim Anderson" userId="010e3d1a-927e-4520-a9f3-3bc8b3185e3a" providerId="ADAL" clId="{512484A5-C76E-49D5-9A49-883EFE2024A4}" dt="2026-07-16T11:57:04.314" v="1480" actId="1076"/>
          <ac:spMkLst>
            <pc:docMk/>
            <pc:sldMk cId="2587121844" sldId="280"/>
            <ac:spMk id="18" creationId="{528C3DF8-C232-3519-507F-3AD877316FD6}"/>
          </ac:spMkLst>
        </pc:spChg>
        <pc:spChg chg="add mod">
          <ac:chgData name="Kim Anderson" userId="010e3d1a-927e-4520-a9f3-3bc8b3185e3a" providerId="ADAL" clId="{512484A5-C76E-49D5-9A49-883EFE2024A4}" dt="2026-07-16T12:19:14.491" v="1698" actId="1076"/>
          <ac:spMkLst>
            <pc:docMk/>
            <pc:sldMk cId="2587121844" sldId="280"/>
            <ac:spMk id="20" creationId="{DC1A48D2-AC72-B1DB-9DC1-928AF34B2458}"/>
          </ac:spMkLst>
        </pc:spChg>
        <pc:spChg chg="add mod">
          <ac:chgData name="Kim Anderson" userId="010e3d1a-927e-4520-a9f3-3bc8b3185e3a" providerId="ADAL" clId="{512484A5-C76E-49D5-9A49-883EFE2024A4}" dt="2026-07-16T12:05:57.672" v="1601" actId="6549"/>
          <ac:spMkLst>
            <pc:docMk/>
            <pc:sldMk cId="2587121844" sldId="280"/>
            <ac:spMk id="22" creationId="{283DAABF-99DE-3BC6-3AED-826D5A83EB91}"/>
          </ac:spMkLst>
        </pc:spChg>
        <pc:spChg chg="add mod">
          <ac:chgData name="Kim Anderson" userId="010e3d1a-927e-4520-a9f3-3bc8b3185e3a" providerId="ADAL" clId="{512484A5-C76E-49D5-9A49-883EFE2024A4}" dt="2026-07-16T12:19:21.137" v="1699" actId="1076"/>
          <ac:spMkLst>
            <pc:docMk/>
            <pc:sldMk cId="2587121844" sldId="280"/>
            <ac:spMk id="24" creationId="{76BF1107-E266-8D62-DEBE-5BC2D5DA0500}"/>
          </ac:spMkLst>
        </pc:spChg>
        <pc:spChg chg="add mod">
          <ac:chgData name="Kim Anderson" userId="010e3d1a-927e-4520-a9f3-3bc8b3185e3a" providerId="ADAL" clId="{512484A5-C76E-49D5-9A49-883EFE2024A4}" dt="2026-07-16T15:16:31.208" v="1719" actId="6549"/>
          <ac:spMkLst>
            <pc:docMk/>
            <pc:sldMk cId="2587121844" sldId="280"/>
            <ac:spMk id="27" creationId="{CA8662C5-7493-8038-6D79-4B1516F1C87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18/07/2026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37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952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20" r:id="rId15"/>
    <p:sldLayoutId id="214748371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88" y="1440418"/>
            <a:ext cx="7521427" cy="3201047"/>
          </a:xfrm>
        </p:spPr>
        <p:txBody>
          <a:bodyPr>
            <a:normAutofit/>
          </a:bodyPr>
          <a:lstStyle/>
          <a:p>
            <a:pPr algn="ctr"/>
            <a:r>
              <a:rPr lang="en-ZA" sz="3600" dirty="0">
                <a:latin typeface="Aptos" panose="020B0004020202020204" pitchFamily="34" charset="0"/>
              </a:rPr>
              <a:t>Health systems </a:t>
            </a:r>
            <a:r>
              <a:rPr lang="en-ZA" sz="3600" u="sng" dirty="0">
                <a:latin typeface="Aptos" panose="020B0004020202020204" pitchFamily="34" charset="0"/>
              </a:rPr>
              <a:t>should </a:t>
            </a:r>
            <a:r>
              <a:rPr lang="en-ZA" sz="3600" dirty="0">
                <a:latin typeface="Aptos" panose="020B0004020202020204" pitchFamily="34" charset="0"/>
              </a:rPr>
              <a:t>systematically                          </a:t>
            </a:r>
            <a:br>
              <a:rPr lang="en-ZA" sz="3600" i="1" dirty="0">
                <a:solidFill>
                  <a:srgbClr val="FF0000"/>
                </a:solidFill>
                <a:latin typeface="Dreaming Outloud Script Pro" panose="020F0502020204030204" pitchFamily="66" charset="0"/>
                <a:cs typeface="Dreaming Outloud Script Pro" panose="020F0502020204030204" pitchFamily="66" charset="0"/>
              </a:rPr>
            </a:br>
            <a:r>
              <a:rPr lang="en-ZA" sz="3600" u="sng" dirty="0">
                <a:latin typeface="Aptos" panose="020B0004020202020204" pitchFamily="34" charset="0"/>
              </a:rPr>
              <a:t>document</a:t>
            </a:r>
            <a:r>
              <a:rPr lang="en-ZA" sz="3600" dirty="0">
                <a:latin typeface="Aptos" panose="020B0004020202020204" pitchFamily="34" charset="0"/>
              </a:rPr>
              <a:t> perinatal HIV and ARV exposure in health records, to enable long-term follow-up of health outcomes</a:t>
            </a:r>
            <a:endParaRPr lang="en-GB" sz="3600" dirty="0">
              <a:latin typeface="Aptos" panose="020B00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B077A-AFEC-0AEF-52E5-64986D86C677}"/>
              </a:ext>
            </a:extLst>
          </p:cNvPr>
          <p:cNvSpPr txBox="1">
            <a:spLocks/>
          </p:cNvSpPr>
          <p:nvPr/>
        </p:nvSpPr>
        <p:spPr>
          <a:xfrm>
            <a:off x="4116388" y="556205"/>
            <a:ext cx="7357344" cy="38519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u="sng" dirty="0">
                <a:latin typeface="Aptos" panose="020B0004020202020204" pitchFamily="34" charset="0"/>
              </a:rPr>
              <a:t>Kim Anderson</a:t>
            </a:r>
            <a:r>
              <a:rPr lang="en-GB" sz="2000" dirty="0">
                <a:latin typeface="Aptos" panose="020B0004020202020204" pitchFamily="34" charset="0"/>
              </a:rPr>
              <a:t>, University of Cape Town, South Africa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BDD398-96A7-8C4E-372D-6F206F7F99FA}"/>
              </a:ext>
            </a:extLst>
          </p:cNvPr>
          <p:cNvSpPr txBox="1"/>
          <p:nvPr/>
        </p:nvSpPr>
        <p:spPr>
          <a:xfrm>
            <a:off x="4116388" y="5125194"/>
            <a:ext cx="7040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u="sng" dirty="0">
                <a:latin typeface="Aptos" panose="020B0004020202020204" pitchFamily="34" charset="0"/>
              </a:rPr>
              <a:t>COI</a:t>
            </a:r>
            <a:r>
              <a:rPr lang="en-ZA" sz="2000" dirty="0">
                <a:latin typeface="Aptos" panose="020B0004020202020204" pitchFamily="34" charset="0"/>
              </a:rPr>
              <a:t>: My institution has received funding from ViiV Healthcare for  research projects unrelated to this topic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4CDDAA-C7EC-7B4E-8D84-B680CFBA83FB}"/>
              </a:ext>
            </a:extLst>
          </p:cNvPr>
          <p:cNvSpPr txBox="1"/>
          <p:nvPr/>
        </p:nvSpPr>
        <p:spPr>
          <a:xfrm rot="21158363">
            <a:off x="9348210" y="1873279"/>
            <a:ext cx="2728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>
                <a:solidFill>
                  <a:srgbClr val="FF0000"/>
                </a:solidFill>
                <a:latin typeface="Ink Free" panose="03080402000500000000" pitchFamily="66" charset="0"/>
                <a:cs typeface="Dreaming Outloud Script Pro" panose="020F0502020204030204" pitchFamily="66" charset="0"/>
              </a:rPr>
              <a:t>&amp; responsibly!</a:t>
            </a:r>
            <a:endParaRPr lang="en-ZA" sz="3200" b="1" dirty="0"/>
          </a:p>
        </p:txBody>
      </p:sp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生活改變你的顏色 - baby evolution 幅插畫檔、美工圖案、卡通及圖標">
            <a:extLst>
              <a:ext uri="{FF2B5EF4-FFF2-40B4-BE49-F238E27FC236}">
                <a16:creationId xmlns:a16="http://schemas.microsoft.com/office/drawing/2014/main" id="{613CABC7-BF39-00ED-EE90-32C6186F5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552" y="255771"/>
            <a:ext cx="5788518" cy="230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20E0DD-59A7-6918-71C4-C8258A18F3A7}"/>
              </a:ext>
            </a:extLst>
          </p:cNvPr>
          <p:cNvSpPr txBox="1"/>
          <p:nvPr/>
        </p:nvSpPr>
        <p:spPr>
          <a:xfrm>
            <a:off x="2286000" y="2247608"/>
            <a:ext cx="990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ZA" sz="2000" b="1" dirty="0">
                <a:latin typeface="Aptos" panose="020B0004020202020204" pitchFamily="34" charset="0"/>
              </a:rPr>
              <a:t>Pregnancy → Birth → Breastfeeding → Childhood → Adolescence → Adulthood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869F79-67FD-613E-3D89-116B2E8DE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0847" y="1501623"/>
            <a:ext cx="740499" cy="4936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B9D5B3-7F1E-055E-9657-9D2C160ECC2B}"/>
              </a:ext>
            </a:extLst>
          </p:cNvPr>
          <p:cNvSpPr txBox="1"/>
          <p:nvPr/>
        </p:nvSpPr>
        <p:spPr>
          <a:xfrm>
            <a:off x="3232922" y="3029369"/>
            <a:ext cx="211147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400" b="1" dirty="0">
                <a:solidFill>
                  <a:srgbClr val="FF0000"/>
                </a:solidFill>
                <a:latin typeface="Aptos" panose="020B0004020202020204" pitchFamily="34" charset="0"/>
              </a:rPr>
              <a:t>HIV exposure</a:t>
            </a:r>
          </a:p>
          <a:p>
            <a:r>
              <a:rPr lang="en-ZA" sz="2400" b="1" dirty="0">
                <a:solidFill>
                  <a:srgbClr val="FF0000"/>
                </a:solidFill>
                <a:latin typeface="Aptos" panose="020B0004020202020204" pitchFamily="34" charset="0"/>
              </a:rPr>
              <a:t>ARV exposure</a:t>
            </a:r>
          </a:p>
          <a:p>
            <a:endParaRPr lang="en-ZA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E71D40C-A192-636C-F226-0CB6D3246451}"/>
              </a:ext>
            </a:extLst>
          </p:cNvPr>
          <p:cNvCxnSpPr>
            <a:cxnSpLocks/>
          </p:cNvCxnSpPr>
          <p:nvPr/>
        </p:nvCxnSpPr>
        <p:spPr>
          <a:xfrm flipV="1">
            <a:off x="3432205" y="2677473"/>
            <a:ext cx="0" cy="38165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9A03ADC-69E8-CE2D-A437-08C69DF736E5}"/>
              </a:ext>
            </a:extLst>
          </p:cNvPr>
          <p:cNvCxnSpPr>
            <a:cxnSpLocks/>
          </p:cNvCxnSpPr>
          <p:nvPr/>
        </p:nvCxnSpPr>
        <p:spPr>
          <a:xfrm flipV="1">
            <a:off x="4073750" y="2677475"/>
            <a:ext cx="0" cy="38165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118BB87-99EB-9FAE-8AA5-818ABDF168CE}"/>
              </a:ext>
            </a:extLst>
          </p:cNvPr>
          <p:cNvCxnSpPr>
            <a:cxnSpLocks/>
          </p:cNvCxnSpPr>
          <p:nvPr/>
        </p:nvCxnSpPr>
        <p:spPr>
          <a:xfrm flipV="1">
            <a:off x="4777812" y="2677475"/>
            <a:ext cx="0" cy="38165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81B7AB9-42D7-DFF3-C47C-21EA4F9A8018}"/>
              </a:ext>
            </a:extLst>
          </p:cNvPr>
          <p:cNvSpPr txBox="1"/>
          <p:nvPr/>
        </p:nvSpPr>
        <p:spPr>
          <a:xfrm>
            <a:off x="2286000" y="4014254"/>
            <a:ext cx="869520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dirty="0">
                <a:latin typeface="Aptos" panose="020B0004020202020204" pitchFamily="34" charset="0"/>
              </a:rPr>
              <a:t>~16 million children globally with perinatal HIV exposure</a:t>
            </a:r>
          </a:p>
          <a:p>
            <a:endParaRPr lang="en-ZA" sz="2000" dirty="0">
              <a:latin typeface="Aptos" panose="020B0004020202020204" pitchFamily="34" charset="0"/>
            </a:endParaRPr>
          </a:p>
          <a:p>
            <a:r>
              <a:rPr lang="en-ZA" sz="2000" dirty="0">
                <a:latin typeface="Aptos" panose="020B0004020202020204" pitchFamily="34" charset="0"/>
              </a:rPr>
              <a:t>What happens if exposure information disappears after breastfeeding ends?</a:t>
            </a:r>
          </a:p>
          <a:p>
            <a:endParaRPr lang="en-ZA" sz="2000" dirty="0">
              <a:latin typeface="Aptos" panose="020B0004020202020204" pitchFamily="34" charset="0"/>
            </a:endParaRPr>
          </a:p>
          <a:p>
            <a:r>
              <a:rPr lang="en-ZA" sz="2000" dirty="0">
                <a:latin typeface="Aptos" panose="020B0004020202020204" pitchFamily="34" charset="0"/>
              </a:rPr>
              <a:t>Why should documentation stop here?</a:t>
            </a:r>
          </a:p>
          <a:p>
            <a:endParaRPr lang="en-ZA" sz="2000" i="1" dirty="0">
              <a:latin typeface="Aptos" panose="020B0004020202020204" pitchFamily="34" charset="0"/>
            </a:endParaRPr>
          </a:p>
          <a:p>
            <a:r>
              <a:rPr lang="en-ZA" sz="2000" b="1" i="1" dirty="0">
                <a:latin typeface="Aptos" panose="020B0004020202020204" pitchFamily="34" charset="0"/>
              </a:rPr>
              <a:t>What we do not document, we cannot understand, monitor, or respond to</a:t>
            </a:r>
          </a:p>
          <a:p>
            <a:endParaRPr lang="en-ZA" sz="2000" dirty="0">
              <a:latin typeface="Aptos" panose="020B0004020202020204" pitchFamily="34" charset="0"/>
            </a:endParaRPr>
          </a:p>
          <a:p>
            <a:endParaRPr lang="en-ZA" sz="2000" dirty="0">
              <a:latin typeface="Aptos" panose="020B00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8456148-30FB-D74B-6830-8C5A7910B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44397" y="3206500"/>
            <a:ext cx="423321" cy="42120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15B383B-47E0-E58A-2450-37FDA3D808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474810" y="3106992"/>
            <a:ext cx="669582" cy="62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08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686D7-858C-5364-B46C-98B4CC0E4F60}"/>
              </a:ext>
            </a:extLst>
          </p:cNvPr>
          <p:cNvSpPr txBox="1">
            <a:spLocks/>
          </p:cNvSpPr>
          <p:nvPr/>
        </p:nvSpPr>
        <p:spPr>
          <a:xfrm>
            <a:off x="3300086" y="1121757"/>
            <a:ext cx="8891914" cy="12239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3600">
                <a:latin typeface="Aptos" panose="020B0004020202020204" pitchFamily="34" charset="0"/>
              </a:rPr>
              <a:t>Exposure history matters</a:t>
            </a:r>
            <a:endParaRPr lang="en-ZA" sz="3600" dirty="0">
              <a:latin typeface="Aptos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9122A-B1B2-9FAC-7B1C-93DABD8CD74A}"/>
              </a:ext>
            </a:extLst>
          </p:cNvPr>
          <p:cNvSpPr txBox="1">
            <a:spLocks/>
          </p:cNvSpPr>
          <p:nvPr/>
        </p:nvSpPr>
        <p:spPr>
          <a:xfrm>
            <a:off x="2111230" y="2700157"/>
            <a:ext cx="3984770" cy="303608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ZA" sz="2000" dirty="0">
                <a:latin typeface="Aptos" panose="020B0004020202020204" pitchFamily="34" charset="0"/>
              </a:rPr>
              <a:t>🫁 Infections</a:t>
            </a:r>
          </a:p>
          <a:p>
            <a:pPr marL="0" indent="0">
              <a:buNone/>
            </a:pPr>
            <a:r>
              <a:rPr lang="en-ZA" sz="2000" dirty="0">
                <a:latin typeface="Aptos" panose="020B0004020202020204" pitchFamily="34" charset="0"/>
              </a:rPr>
              <a:t>🧠 Neurodevelopment</a:t>
            </a:r>
          </a:p>
          <a:p>
            <a:pPr marL="0" indent="0">
              <a:buNone/>
            </a:pPr>
            <a:r>
              <a:rPr lang="en-ZA" sz="2000" dirty="0">
                <a:latin typeface="Aptos" panose="020B0004020202020204" pitchFamily="34" charset="0"/>
              </a:rPr>
              <a:t>❤️ Long-term health</a:t>
            </a:r>
          </a:p>
          <a:p>
            <a:pPr marL="0" indent="0">
              <a:buNone/>
            </a:pPr>
            <a:r>
              <a:rPr lang="en-ZA" sz="2000" dirty="0">
                <a:latin typeface="Aptos" panose="020B0004020202020204" pitchFamily="34" charset="0"/>
              </a:rPr>
              <a:t>👨‍⚕️ Clinical decision-making</a:t>
            </a:r>
          </a:p>
          <a:p>
            <a:endParaRPr lang="en-ZA" sz="2000" dirty="0">
              <a:latin typeface="Aptos" panose="020B00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ZA" sz="2000" dirty="0"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182514-EC75-720E-62F2-505E6DFCE5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53" r="6149"/>
          <a:stretch>
            <a:fillRect/>
          </a:stretch>
        </p:blipFill>
        <p:spPr>
          <a:xfrm>
            <a:off x="5738069" y="2046921"/>
            <a:ext cx="3984770" cy="30360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5291E9-EB0A-A6B2-2166-2A9952493B78}"/>
              </a:ext>
            </a:extLst>
          </p:cNvPr>
          <p:cNvSpPr txBox="1"/>
          <p:nvPr/>
        </p:nvSpPr>
        <p:spPr>
          <a:xfrm>
            <a:off x="2618763" y="5545123"/>
            <a:ext cx="695447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>
                <a:latin typeface="Aptos" panose="020B0004020202020204" pitchFamily="34" charset="0"/>
              </a:rPr>
              <a:t>Exposure history is part of person-centred care</a:t>
            </a:r>
            <a:endParaRPr lang="en-ZA" sz="2000" dirty="0">
              <a:latin typeface="Aptos" panose="020B0004020202020204" pitchFamily="34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21340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D3C7B-C800-6151-05D1-71228CF8B9E3}"/>
              </a:ext>
            </a:extLst>
          </p:cNvPr>
          <p:cNvSpPr txBox="1">
            <a:spLocks/>
          </p:cNvSpPr>
          <p:nvPr/>
        </p:nvSpPr>
        <p:spPr>
          <a:xfrm>
            <a:off x="2709866" y="489181"/>
            <a:ext cx="6772267" cy="12239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36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need lifelong surveillance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4386A-6E69-B6D1-58E8-9C1F0220ACDA}"/>
              </a:ext>
            </a:extLst>
          </p:cNvPr>
          <p:cNvSpPr txBox="1">
            <a:spLocks/>
          </p:cNvSpPr>
          <p:nvPr/>
        </p:nvSpPr>
        <p:spPr>
          <a:xfrm>
            <a:off x="1668057" y="1509313"/>
            <a:ext cx="2774425" cy="24518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ZA" sz="2000" b="1" dirty="0">
                <a:solidFill>
                  <a:srgbClr val="0070C0"/>
                </a:solidFill>
                <a:latin typeface="Aptos" panose="020B0004020202020204" pitchFamily="34" charset="0"/>
              </a:rPr>
              <a:t>The Knowns </a:t>
            </a:r>
          </a:p>
          <a:p>
            <a:pPr>
              <a:lnSpc>
                <a:spcPct val="100000"/>
              </a:lnSpc>
            </a:pPr>
            <a:r>
              <a:rPr lang="en-ZA" sz="1500" dirty="0">
                <a:latin typeface="Aptos" panose="020B0004020202020204" pitchFamily="34" charset="0"/>
              </a:rPr>
              <a:t>Infectious morbidity</a:t>
            </a:r>
          </a:p>
          <a:p>
            <a:r>
              <a:rPr lang="en-ZA" sz="1500" dirty="0">
                <a:latin typeface="Aptos" panose="020B0004020202020204" pitchFamily="34" charset="0"/>
              </a:rPr>
              <a:t>Mortality </a:t>
            </a:r>
          </a:p>
          <a:p>
            <a:r>
              <a:rPr lang="en-ZA" sz="1500" dirty="0">
                <a:latin typeface="Aptos" panose="020B0004020202020204" pitchFamily="34" charset="0"/>
              </a:rPr>
              <a:t>Growth </a:t>
            </a:r>
          </a:p>
          <a:p>
            <a:r>
              <a:rPr lang="en-ZA" sz="1500" dirty="0">
                <a:latin typeface="Aptos" panose="020B0004020202020204" pitchFamily="34" charset="0"/>
              </a:rPr>
              <a:t>Neurodevelopment</a:t>
            </a:r>
          </a:p>
          <a:p>
            <a:r>
              <a:rPr lang="en-ZA" sz="1500" dirty="0">
                <a:latin typeface="Aptos" panose="020B0004020202020204" pitchFamily="34" charset="0"/>
              </a:rPr>
              <a:t>Lower insulin sensitivity</a:t>
            </a:r>
          </a:p>
          <a:p>
            <a:endParaRPr lang="en-ZA" sz="1500" dirty="0">
              <a:latin typeface="Aptos" panose="020B00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792120B-8284-1C95-90DB-2CF8E673320E}"/>
              </a:ext>
            </a:extLst>
          </p:cNvPr>
          <p:cNvSpPr txBox="1">
            <a:spLocks/>
          </p:cNvSpPr>
          <p:nvPr/>
        </p:nvSpPr>
        <p:spPr>
          <a:xfrm>
            <a:off x="7555921" y="3794595"/>
            <a:ext cx="37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ZA" sz="2000" b="1" dirty="0">
                <a:solidFill>
                  <a:srgbClr val="0070C0"/>
                </a:solidFill>
                <a:latin typeface="Aptos" panose="020B0004020202020204" pitchFamily="34" charset="0"/>
              </a:rPr>
              <a:t>The Unknowns</a:t>
            </a:r>
          </a:p>
          <a:p>
            <a:r>
              <a:rPr lang="en-ZA" sz="1500" dirty="0">
                <a:latin typeface="Aptos" panose="020B0004020202020204" pitchFamily="34" charset="0"/>
              </a:rPr>
              <a:t>Mental health</a:t>
            </a:r>
          </a:p>
          <a:p>
            <a:r>
              <a:rPr lang="en-ZA" sz="1500" dirty="0">
                <a:latin typeface="Aptos" panose="020B0004020202020204" pitchFamily="34" charset="0"/>
              </a:rPr>
              <a:t>Cognitive outcomes</a:t>
            </a:r>
          </a:p>
          <a:p>
            <a:r>
              <a:rPr lang="en-ZA" sz="1500" dirty="0">
                <a:latin typeface="Aptos" panose="020B0004020202020204" pitchFamily="34" charset="0"/>
              </a:rPr>
              <a:t>Hearing loss</a:t>
            </a:r>
          </a:p>
          <a:p>
            <a:r>
              <a:rPr lang="en-ZA" sz="1500" dirty="0">
                <a:latin typeface="Aptos" panose="020B0004020202020204" pitchFamily="34" charset="0"/>
              </a:rPr>
              <a:t>Cardiometabolic disease</a:t>
            </a:r>
          </a:p>
          <a:p>
            <a:r>
              <a:rPr lang="en-ZA" sz="1500" dirty="0">
                <a:latin typeface="Aptos" panose="020B0004020202020204" pitchFamily="34" charset="0"/>
              </a:rPr>
              <a:t>Reproductive health</a:t>
            </a:r>
          </a:p>
          <a:p>
            <a:r>
              <a:rPr lang="en-ZA" sz="1500" dirty="0">
                <a:latin typeface="Aptos" panose="020B0004020202020204" pitchFamily="34" charset="0"/>
              </a:rPr>
              <a:t>Cancer</a:t>
            </a:r>
          </a:p>
          <a:p>
            <a:r>
              <a:rPr lang="en-ZA" sz="1500" dirty="0">
                <a:latin typeface="Aptos" panose="020B0004020202020204" pitchFamily="34" charset="0"/>
              </a:rPr>
              <a:t>Effects of newer ARVs, LAIs, </a:t>
            </a:r>
            <a:r>
              <a:rPr lang="en-ZA" sz="1500" dirty="0" err="1">
                <a:latin typeface="Aptos" panose="020B0004020202020204" pitchFamily="34" charset="0"/>
              </a:rPr>
              <a:t>bNAbs</a:t>
            </a:r>
            <a:endParaRPr lang="en-ZA" sz="1500" dirty="0">
              <a:latin typeface="Aptos" panose="020B00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80B19F-49B0-A8C1-0C99-28B0C8A3D7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86" t="8084" r="19507" b="8296"/>
          <a:stretch>
            <a:fillRect/>
          </a:stretch>
        </p:blipFill>
        <p:spPr>
          <a:xfrm>
            <a:off x="4255128" y="2735250"/>
            <a:ext cx="2888055" cy="395860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3F424D4-C2E7-6356-DE9B-14746FE0CBD6}"/>
              </a:ext>
            </a:extLst>
          </p:cNvPr>
          <p:cNvCxnSpPr>
            <a:cxnSpLocks/>
          </p:cNvCxnSpPr>
          <p:nvPr/>
        </p:nvCxnSpPr>
        <p:spPr>
          <a:xfrm>
            <a:off x="3793402" y="3794595"/>
            <a:ext cx="3762519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6C23738-F1F1-4705-30CA-EA7BC7982388}"/>
              </a:ext>
            </a:extLst>
          </p:cNvPr>
          <p:cNvSpPr/>
          <p:nvPr/>
        </p:nvSpPr>
        <p:spPr>
          <a:xfrm>
            <a:off x="310393" y="360726"/>
            <a:ext cx="2332139" cy="1223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71301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8CEEE-25CD-49CD-8E51-E918BE62639A}"/>
              </a:ext>
            </a:extLst>
          </p:cNvPr>
          <p:cNvSpPr txBox="1">
            <a:spLocks/>
          </p:cNvSpPr>
          <p:nvPr/>
        </p:nvSpPr>
        <p:spPr>
          <a:xfrm>
            <a:off x="3300086" y="1121757"/>
            <a:ext cx="8891914" cy="12239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3600" dirty="0">
                <a:latin typeface="Aptos" panose="020B0004020202020204" pitchFamily="34" charset="0"/>
              </a:rPr>
              <a:t>History teaches us lessons</a:t>
            </a:r>
          </a:p>
        </p:txBody>
      </p:sp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CCFCE239-9543-A86A-E223-F94583526C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7969550"/>
              </p:ext>
            </p:extLst>
          </p:nvPr>
        </p:nvGraphicFramePr>
        <p:xfrm>
          <a:off x="2445567" y="2705946"/>
          <a:ext cx="8767528" cy="1584960"/>
        </p:xfrm>
        <a:graphic>
          <a:graphicData uri="http://schemas.openxmlformats.org/drawingml/2006/table">
            <a:tbl>
              <a:tblPr/>
              <a:tblGrid>
                <a:gridCol w="3063844">
                  <a:extLst>
                    <a:ext uri="{9D8B030D-6E8A-4147-A177-3AD203B41FA5}">
                      <a16:colId xmlns:a16="http://schemas.microsoft.com/office/drawing/2014/main" val="568372985"/>
                    </a:ext>
                  </a:extLst>
                </a:gridCol>
                <a:gridCol w="5703684">
                  <a:extLst>
                    <a:ext uri="{9D8B030D-6E8A-4147-A177-3AD203B41FA5}">
                      <a16:colId xmlns:a16="http://schemas.microsoft.com/office/drawing/2014/main" val="14721576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 u="sng">
                          <a:latin typeface="Aptos" panose="020B0004020202020204" pitchFamily="34" charset="0"/>
                        </a:rPr>
                        <a:t>Exposure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 u="sng" dirty="0">
                          <a:latin typeface="Aptos" panose="020B0004020202020204" pitchFamily="34" charset="0"/>
                        </a:rPr>
                        <a:t>Important outcomes recognised later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75327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 dirty="0">
                          <a:latin typeface="Aptos" panose="020B0004020202020204" pitchFamily="34" charset="0"/>
                        </a:rPr>
                        <a:t>Valproate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 dirty="0">
                          <a:latin typeface="Aptos" panose="020B0004020202020204" pitchFamily="34" charset="0"/>
                        </a:rPr>
                        <a:t>Neurodevelopmental and cognitive effects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14299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 dirty="0">
                          <a:latin typeface="Aptos" panose="020B0004020202020204" pitchFamily="34" charset="0"/>
                        </a:rPr>
                        <a:t>Zika virus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>
                          <a:latin typeface="Aptos" panose="020B0004020202020204" pitchFamily="34" charset="0"/>
                        </a:rPr>
                        <a:t>Delayed developmental impairment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66496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 dirty="0">
                          <a:latin typeface="Aptos" panose="020B0004020202020204" pitchFamily="34" charset="0"/>
                        </a:rPr>
                        <a:t>New medicines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2000" dirty="0">
                          <a:latin typeface="Aptos" panose="020B0004020202020204" pitchFamily="34" charset="0"/>
                        </a:rPr>
                        <a:t>Rare or delayed safety signals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063193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CA9CAAC-B458-0627-1DFC-318049B81FBD}"/>
              </a:ext>
            </a:extLst>
          </p:cNvPr>
          <p:cNvSpPr txBox="1"/>
          <p:nvPr/>
        </p:nvSpPr>
        <p:spPr>
          <a:xfrm>
            <a:off x="2445567" y="4997513"/>
            <a:ext cx="7463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b="1" dirty="0">
                <a:latin typeface="Aptos" panose="020B0004020202020204" pitchFamily="34" charset="0"/>
              </a:rPr>
              <a:t>Important outcomes are often recognised years after exposure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941497-3448-6B4D-57CF-BDAA2CAEE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57875" y="2059664"/>
            <a:ext cx="1556513" cy="14417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39FA85-7492-0374-7C01-EF9C0D760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51937" y="3648546"/>
            <a:ext cx="1078446" cy="107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84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E3A01-2F0A-096B-00DC-D9D296EF4F9A}"/>
              </a:ext>
            </a:extLst>
          </p:cNvPr>
          <p:cNvSpPr txBox="1">
            <a:spLocks/>
          </p:cNvSpPr>
          <p:nvPr/>
        </p:nvSpPr>
        <p:spPr>
          <a:xfrm>
            <a:off x="2608118" y="784144"/>
            <a:ext cx="9367319" cy="12239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3200" dirty="0">
                <a:latin typeface="Aptos" panose="020B0004020202020204" pitchFamily="34" charset="0"/>
              </a:rPr>
              <a:t>Without documentation, people become invisible</a:t>
            </a:r>
          </a:p>
          <a:p>
            <a:br>
              <a:rPr lang="en-ZA" sz="3200" dirty="0">
                <a:latin typeface="Aptos" panose="020B0004020202020204" pitchFamily="34" charset="0"/>
              </a:rPr>
            </a:br>
            <a:endParaRPr lang="en-ZA" sz="3200" dirty="0">
              <a:latin typeface="Aptos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0996D-0F6F-F39F-2FDA-D09E7345CB0E}"/>
              </a:ext>
            </a:extLst>
          </p:cNvPr>
          <p:cNvSpPr txBox="1">
            <a:spLocks/>
          </p:cNvSpPr>
          <p:nvPr/>
        </p:nvSpPr>
        <p:spPr>
          <a:xfrm>
            <a:off x="838200" y="2712865"/>
            <a:ext cx="3539836" cy="3262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ZA" sz="2000" dirty="0">
                <a:latin typeface="Aptos" panose="020B0004020202020204" pitchFamily="34" charset="0"/>
              </a:rPr>
              <a:t>VT prevention programme</a:t>
            </a:r>
          </a:p>
          <a:p>
            <a:pPr marL="0" indent="0">
              <a:buNone/>
            </a:pPr>
            <a:endParaRPr lang="en-ZA" sz="2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ZA" sz="2000" dirty="0">
                <a:latin typeface="Aptos" panose="020B0004020202020204" pitchFamily="34" charset="0"/>
              </a:rPr>
              <a:t>Child health services</a:t>
            </a:r>
          </a:p>
          <a:p>
            <a:pPr marL="0" indent="0">
              <a:buNone/>
            </a:pPr>
            <a:endParaRPr lang="en-ZA" sz="2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ZA" sz="2000" dirty="0">
                <a:latin typeface="Aptos" panose="020B0004020202020204" pitchFamily="34" charset="0"/>
              </a:rPr>
              <a:t>Adolescent services</a:t>
            </a:r>
          </a:p>
          <a:p>
            <a:pPr marL="0" indent="0">
              <a:buNone/>
            </a:pPr>
            <a:endParaRPr lang="en-ZA" sz="2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ZA" sz="2000" dirty="0">
                <a:latin typeface="Aptos" panose="020B0004020202020204" pitchFamily="34" charset="0"/>
              </a:rPr>
              <a:t>Adult care</a:t>
            </a:r>
          </a:p>
          <a:p>
            <a:endParaRPr lang="en-ZA" sz="2000" dirty="0"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94923C-A3A6-8EEE-0BFB-6C7C6DEF3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735455">
            <a:off x="2118078" y="3276934"/>
            <a:ext cx="4646941" cy="1548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59704D-20C2-3EAA-C2C4-7593CDF9E83F}"/>
              </a:ext>
            </a:extLst>
          </p:cNvPr>
          <p:cNvSpPr txBox="1"/>
          <p:nvPr/>
        </p:nvSpPr>
        <p:spPr>
          <a:xfrm>
            <a:off x="5342762" y="3732118"/>
            <a:ext cx="38833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>
                <a:solidFill>
                  <a:srgbClr val="FF0000"/>
                </a:solidFill>
                <a:latin typeface="Aptos" panose="020B0004020202020204" pitchFamily="34" charset="0"/>
              </a:rPr>
              <a:t>No documentation</a:t>
            </a:r>
          </a:p>
          <a:p>
            <a:endParaRPr lang="en-ZA" sz="2000" dirty="0">
              <a:latin typeface="Aptos" panose="020B0004020202020204" pitchFamily="34" charset="0"/>
            </a:endParaRPr>
          </a:p>
          <a:p>
            <a:r>
              <a:rPr lang="en-ZA" sz="2000" dirty="0">
                <a:latin typeface="Aptos" panose="020B0004020202020204" pitchFamily="34" charset="0"/>
              </a:rPr>
              <a:t>No surveillance</a:t>
            </a:r>
          </a:p>
          <a:p>
            <a:endParaRPr lang="en-ZA" sz="2000" dirty="0">
              <a:latin typeface="Aptos" panose="020B0004020202020204" pitchFamily="34" charset="0"/>
            </a:endParaRPr>
          </a:p>
          <a:p>
            <a:r>
              <a:rPr lang="en-ZA" sz="2000" dirty="0">
                <a:latin typeface="Aptos" panose="020B0004020202020204" pitchFamily="34" charset="0"/>
              </a:rPr>
              <a:t>No evidence</a:t>
            </a:r>
          </a:p>
          <a:p>
            <a:endParaRPr lang="en-ZA" sz="2000" dirty="0">
              <a:latin typeface="Aptos" panose="020B0004020202020204" pitchFamily="34" charset="0"/>
            </a:endParaRPr>
          </a:p>
          <a:p>
            <a:r>
              <a:rPr lang="en-ZA" sz="2000" dirty="0">
                <a:latin typeface="Aptos" panose="020B0004020202020204" pitchFamily="34" charset="0"/>
              </a:rPr>
              <a:t>No policy response</a:t>
            </a:r>
          </a:p>
          <a:p>
            <a:endParaRPr lang="en-ZA" sz="20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E2F094E-1140-98AF-14D3-6FA425A49AEE}"/>
              </a:ext>
            </a:extLst>
          </p:cNvPr>
          <p:cNvCxnSpPr>
            <a:cxnSpLocks/>
          </p:cNvCxnSpPr>
          <p:nvPr/>
        </p:nvCxnSpPr>
        <p:spPr>
          <a:xfrm>
            <a:off x="1510797" y="3138342"/>
            <a:ext cx="0" cy="52604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9514056-A540-8E71-278D-9873D89AE113}"/>
              </a:ext>
            </a:extLst>
          </p:cNvPr>
          <p:cNvCxnSpPr>
            <a:cxnSpLocks/>
          </p:cNvCxnSpPr>
          <p:nvPr/>
        </p:nvCxnSpPr>
        <p:spPr>
          <a:xfrm>
            <a:off x="1510797" y="4051426"/>
            <a:ext cx="0" cy="52604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2155378-9634-439C-0DE7-30611E425D8E}"/>
              </a:ext>
            </a:extLst>
          </p:cNvPr>
          <p:cNvCxnSpPr>
            <a:cxnSpLocks/>
          </p:cNvCxnSpPr>
          <p:nvPr/>
        </p:nvCxnSpPr>
        <p:spPr>
          <a:xfrm>
            <a:off x="1510797" y="5009391"/>
            <a:ext cx="0" cy="52604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964947B-3C77-F725-5038-6C2E7ADCEDE1}"/>
              </a:ext>
            </a:extLst>
          </p:cNvPr>
          <p:cNvCxnSpPr>
            <a:cxnSpLocks/>
          </p:cNvCxnSpPr>
          <p:nvPr/>
        </p:nvCxnSpPr>
        <p:spPr>
          <a:xfrm>
            <a:off x="6252362" y="4051426"/>
            <a:ext cx="0" cy="34808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0F46FD-50FD-50F6-023F-9D610872B6B4}"/>
              </a:ext>
            </a:extLst>
          </p:cNvPr>
          <p:cNvCxnSpPr>
            <a:cxnSpLocks/>
          </p:cNvCxnSpPr>
          <p:nvPr/>
        </p:nvCxnSpPr>
        <p:spPr>
          <a:xfrm flipV="1">
            <a:off x="1122630" y="4051426"/>
            <a:ext cx="805758" cy="45720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EB0F138-C904-2A0A-E00D-12404CCFDE15}"/>
              </a:ext>
            </a:extLst>
          </p:cNvPr>
          <p:cNvCxnSpPr>
            <a:cxnSpLocks/>
          </p:cNvCxnSpPr>
          <p:nvPr/>
        </p:nvCxnSpPr>
        <p:spPr>
          <a:xfrm>
            <a:off x="6252362" y="4661306"/>
            <a:ext cx="0" cy="34808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CB5C21C-5B51-6123-FC18-41E86ECEE44C}"/>
              </a:ext>
            </a:extLst>
          </p:cNvPr>
          <p:cNvCxnSpPr>
            <a:cxnSpLocks/>
          </p:cNvCxnSpPr>
          <p:nvPr/>
        </p:nvCxnSpPr>
        <p:spPr>
          <a:xfrm>
            <a:off x="6252362" y="5303821"/>
            <a:ext cx="0" cy="34808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4B6568F-C26D-D9ED-E23C-CE7B25A0BBC3}"/>
              </a:ext>
            </a:extLst>
          </p:cNvPr>
          <p:cNvSpPr txBox="1"/>
          <p:nvPr/>
        </p:nvSpPr>
        <p:spPr>
          <a:xfrm>
            <a:off x="8642812" y="4344071"/>
            <a:ext cx="232606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dirty="0">
                <a:latin typeface="Aptos" panose="020B0004020202020204" pitchFamily="34" charset="0"/>
              </a:rPr>
              <a:t>Research gap</a:t>
            </a:r>
          </a:p>
          <a:p>
            <a:endParaRPr lang="en-ZA" sz="2000" dirty="0">
              <a:latin typeface="Aptos" panose="020B0004020202020204" pitchFamily="34" charset="0"/>
            </a:endParaRPr>
          </a:p>
          <a:p>
            <a:r>
              <a:rPr lang="en-ZA" sz="2000" dirty="0">
                <a:latin typeface="Aptos" panose="020B0004020202020204" pitchFamily="34" charset="0"/>
              </a:rPr>
              <a:t>Evidence gap</a:t>
            </a:r>
          </a:p>
          <a:p>
            <a:endParaRPr lang="en-ZA" sz="2000" dirty="0">
              <a:latin typeface="Aptos" panose="020B0004020202020204" pitchFamily="34" charset="0"/>
            </a:endParaRPr>
          </a:p>
          <a:p>
            <a:r>
              <a:rPr lang="en-ZA" sz="2000" dirty="0">
                <a:latin typeface="Aptos" panose="020B0004020202020204" pitchFamily="34" charset="0"/>
              </a:rPr>
              <a:t>Equity gap</a:t>
            </a:r>
            <a:endParaRPr lang="en-ZA" sz="20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7F278AA-0C1C-B59D-2A07-57513FA38715}"/>
              </a:ext>
            </a:extLst>
          </p:cNvPr>
          <p:cNvCxnSpPr>
            <a:cxnSpLocks/>
          </p:cNvCxnSpPr>
          <p:nvPr/>
        </p:nvCxnSpPr>
        <p:spPr>
          <a:xfrm>
            <a:off x="9381278" y="5303821"/>
            <a:ext cx="0" cy="34808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AED512B-8E85-699D-33E9-035E748C9D91}"/>
              </a:ext>
            </a:extLst>
          </p:cNvPr>
          <p:cNvCxnSpPr>
            <a:cxnSpLocks/>
          </p:cNvCxnSpPr>
          <p:nvPr/>
        </p:nvCxnSpPr>
        <p:spPr>
          <a:xfrm>
            <a:off x="9353174" y="4661306"/>
            <a:ext cx="0" cy="34808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702B2A40-C5E8-32E9-F1B0-E40669D46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713" y="1966597"/>
            <a:ext cx="2192874" cy="210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288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01BD9-F2AB-5938-3A94-9D3211459734}"/>
              </a:ext>
            </a:extLst>
          </p:cNvPr>
          <p:cNvSpPr txBox="1">
            <a:spLocks/>
          </p:cNvSpPr>
          <p:nvPr/>
        </p:nvSpPr>
        <p:spPr>
          <a:xfrm>
            <a:off x="2883627" y="1117673"/>
            <a:ext cx="8891914" cy="12239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3600" u="sng" dirty="0">
                <a:solidFill>
                  <a:srgbClr val="FF0000"/>
                </a:solidFill>
                <a:latin typeface="Ink Free" panose="03080402000500000000" pitchFamily="66" charset="0"/>
              </a:rPr>
              <a:t>Responsible</a:t>
            </a:r>
            <a:r>
              <a:rPr lang="en-ZA" sz="3600" dirty="0">
                <a:latin typeface="Aptos" panose="020B0004020202020204" pitchFamily="34" charset="0"/>
              </a:rPr>
              <a:t> documentation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EA95C-B021-8964-2418-286C0A656109}"/>
              </a:ext>
            </a:extLst>
          </p:cNvPr>
          <p:cNvSpPr txBox="1">
            <a:spLocks/>
          </p:cNvSpPr>
          <p:nvPr/>
        </p:nvSpPr>
        <p:spPr>
          <a:xfrm>
            <a:off x="1280161" y="2345721"/>
            <a:ext cx="3861816" cy="18239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ZA" sz="2000" b="1" dirty="0">
                <a:latin typeface="Aptos" panose="020B0004020202020204" pitchFamily="34" charset="0"/>
              </a:rPr>
              <a:t>Legitimate concerns</a:t>
            </a:r>
            <a:r>
              <a:rPr lang="en-ZA" sz="2000" dirty="0">
                <a:latin typeface="Aptos" panose="020B00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en-ZA" sz="2000" dirty="0"/>
              <a:t>⚠️ </a:t>
            </a:r>
            <a:r>
              <a:rPr lang="en-ZA" sz="2000" dirty="0">
                <a:latin typeface="Aptos" panose="020B0004020202020204" pitchFamily="34" charset="0"/>
              </a:rPr>
              <a:t>Stigma </a:t>
            </a:r>
          </a:p>
          <a:p>
            <a:pPr marL="0" indent="0">
              <a:buNone/>
            </a:pPr>
            <a:r>
              <a:rPr lang="en-ZA" sz="2000" dirty="0"/>
              <a:t>⚠️ </a:t>
            </a:r>
            <a:r>
              <a:rPr lang="en-ZA" sz="2000" dirty="0">
                <a:latin typeface="Aptos" panose="020B0004020202020204" pitchFamily="34" charset="0"/>
              </a:rPr>
              <a:t>Labelling </a:t>
            </a:r>
          </a:p>
          <a:p>
            <a:pPr marL="0" indent="0">
              <a:buNone/>
            </a:pPr>
            <a:r>
              <a:rPr lang="en-ZA" sz="2000" dirty="0"/>
              <a:t>⚠️ </a:t>
            </a:r>
            <a:r>
              <a:rPr lang="en-ZA" sz="2000" dirty="0">
                <a:latin typeface="Aptos" panose="020B0004020202020204" pitchFamily="34" charset="0"/>
              </a:rPr>
              <a:t>Disclosure</a:t>
            </a:r>
          </a:p>
          <a:p>
            <a:endParaRPr lang="en-ZA" sz="2000" dirty="0"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F47AED-A9A4-A308-E36F-EFB28B524DFE}"/>
              </a:ext>
            </a:extLst>
          </p:cNvPr>
          <p:cNvSpPr txBox="1"/>
          <p:nvPr/>
        </p:nvSpPr>
        <p:spPr>
          <a:xfrm>
            <a:off x="7252827" y="2288189"/>
            <a:ext cx="466986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b="1" dirty="0">
                <a:latin typeface="Aptos" panose="020B0004020202020204" pitchFamily="34" charset="0"/>
              </a:rPr>
              <a:t>Solutions</a:t>
            </a:r>
            <a:r>
              <a:rPr lang="en-ZA" sz="2000" dirty="0">
                <a:latin typeface="Aptos" panose="020B0004020202020204" pitchFamily="34" charset="0"/>
              </a:rPr>
              <a:t>:</a:t>
            </a:r>
          </a:p>
          <a:p>
            <a:r>
              <a:rPr lang="en-ZA" sz="2000" dirty="0"/>
              <a:t>🔒 </a:t>
            </a:r>
            <a:r>
              <a:rPr lang="en-ZA" sz="2000" b="1" dirty="0">
                <a:latin typeface="Aptos" panose="020B0004020202020204" pitchFamily="34" charset="0"/>
              </a:rPr>
              <a:t>Confidentiality </a:t>
            </a:r>
            <a:r>
              <a:rPr lang="en-ZA" sz="2000" dirty="0">
                <a:latin typeface="Aptos" panose="020B0004020202020204" pitchFamily="34" charset="0"/>
              </a:rPr>
              <a:t>safeguards </a:t>
            </a:r>
          </a:p>
          <a:p>
            <a:r>
              <a:rPr lang="en-ZA" sz="2000" dirty="0"/>
              <a:t>🔒 </a:t>
            </a:r>
            <a:r>
              <a:rPr lang="en-ZA" sz="2000" dirty="0">
                <a:latin typeface="Aptos" panose="020B0004020202020204" pitchFamily="34" charset="0"/>
              </a:rPr>
              <a:t>Access controls </a:t>
            </a:r>
          </a:p>
          <a:p>
            <a:r>
              <a:rPr lang="en-ZA" sz="2000" dirty="0"/>
              <a:t>🤝 </a:t>
            </a:r>
            <a:r>
              <a:rPr lang="en-ZA" sz="2000" dirty="0">
                <a:latin typeface="Aptos" panose="020B0004020202020204" pitchFamily="34" charset="0"/>
              </a:rPr>
              <a:t>Counselling </a:t>
            </a:r>
          </a:p>
          <a:p>
            <a:r>
              <a:rPr lang="en-ZA" sz="2000" dirty="0"/>
              <a:t>📋 </a:t>
            </a:r>
            <a:r>
              <a:rPr lang="en-ZA" sz="2000" dirty="0">
                <a:latin typeface="Aptos" panose="020B0004020202020204" pitchFamily="34" charset="0"/>
              </a:rPr>
              <a:t>Limited necessary data fields</a:t>
            </a:r>
          </a:p>
          <a:p>
            <a:r>
              <a:rPr lang="en-ZA" sz="2000" dirty="0">
                <a:latin typeface="Aptos" panose="020B0004020202020204" pitchFamily="34" charset="0"/>
              </a:rPr>
              <a:t>🖥️ </a:t>
            </a:r>
            <a:r>
              <a:rPr lang="en-ZA" sz="2000" b="1" dirty="0">
                <a:latin typeface="Aptos" panose="020B0004020202020204" pitchFamily="34" charset="0"/>
              </a:rPr>
              <a:t>Digital </a:t>
            </a:r>
            <a:r>
              <a:rPr lang="en-ZA" sz="2000" b="1">
                <a:latin typeface="Aptos" panose="020B0004020202020204" pitchFamily="34" charset="0"/>
              </a:rPr>
              <a:t>records </a:t>
            </a:r>
            <a:endParaRPr lang="en-ZA" sz="2000" dirty="0">
              <a:latin typeface="Aptos" panose="020B0004020202020204" pitchFamily="34" charset="0"/>
            </a:endParaRPr>
          </a:p>
          <a:p>
            <a:r>
              <a:rPr lang="en-ZA" sz="2000" dirty="0">
                <a:latin typeface="Aptos" panose="020B0004020202020204" pitchFamily="34" charset="0"/>
              </a:rPr>
              <a:t>        i.e. EMR (Electronic Medical Records)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CA5E19-4D58-D4AE-AE3B-6858B703189D}"/>
              </a:ext>
            </a:extLst>
          </p:cNvPr>
          <p:cNvSpPr txBox="1"/>
          <p:nvPr/>
        </p:nvSpPr>
        <p:spPr>
          <a:xfrm>
            <a:off x="1195459" y="5742893"/>
            <a:ext cx="98010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b="1" dirty="0">
                <a:latin typeface="Aptos" panose="020B0004020202020204" pitchFamily="34" charset="0"/>
              </a:rPr>
              <a:t>The answer to stigma is better protection of information, not erasure of information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DB11FC-8580-E139-5089-F376BE705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247" y="1793222"/>
            <a:ext cx="3764419" cy="366398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EBF47F7-CAE8-54AF-3FC1-ACE83C830F77}"/>
              </a:ext>
            </a:extLst>
          </p:cNvPr>
          <p:cNvSpPr/>
          <p:nvPr/>
        </p:nvSpPr>
        <p:spPr>
          <a:xfrm>
            <a:off x="1195459" y="5712671"/>
            <a:ext cx="9704913" cy="5311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53482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39CE9-CD09-9643-2832-C0482E17E0F9}"/>
              </a:ext>
            </a:extLst>
          </p:cNvPr>
          <p:cNvSpPr txBox="1">
            <a:spLocks/>
          </p:cNvSpPr>
          <p:nvPr/>
        </p:nvSpPr>
        <p:spPr>
          <a:xfrm>
            <a:off x="3472102" y="691326"/>
            <a:ext cx="6305641" cy="12239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3600" dirty="0"/>
              <a:t>Closing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6DBA8-8E7C-FDF5-C726-60E59C52455C}"/>
              </a:ext>
            </a:extLst>
          </p:cNvPr>
          <p:cNvSpPr txBox="1">
            <a:spLocks/>
          </p:cNvSpPr>
          <p:nvPr/>
        </p:nvSpPr>
        <p:spPr>
          <a:xfrm>
            <a:off x="2205273" y="1681106"/>
            <a:ext cx="10515600" cy="47382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>
                <a:latin typeface="Aptos" panose="020B0004020202020204" pitchFamily="34" charset="0"/>
              </a:rPr>
              <a:t>Documentation improves clinical care </a:t>
            </a:r>
          </a:p>
          <a:p>
            <a:r>
              <a:rPr lang="en-ZA" sz="2000" dirty="0">
                <a:latin typeface="Aptos" panose="020B0004020202020204" pitchFamily="34" charset="0"/>
              </a:rPr>
              <a:t>Better safety monitoring </a:t>
            </a:r>
          </a:p>
          <a:p>
            <a:r>
              <a:rPr lang="en-ZA" sz="2000" dirty="0">
                <a:latin typeface="Aptos" panose="020B0004020202020204" pitchFamily="34" charset="0"/>
              </a:rPr>
              <a:t>Better long-term understanding of health outcomes</a:t>
            </a:r>
          </a:p>
          <a:p>
            <a:r>
              <a:rPr lang="en-ZA" sz="2000" dirty="0">
                <a:latin typeface="Aptos" panose="020B0004020202020204" pitchFamily="34" charset="0"/>
              </a:rPr>
              <a:t>Documentation prevents an entire generation of HIV-exposed children from becoming</a:t>
            </a:r>
            <a:endParaRPr lang="en-ZA" sz="2800" b="1" dirty="0">
              <a:latin typeface="Aptos" panose="020B0004020202020204" pitchFamily="34" charset="0"/>
            </a:endParaRPr>
          </a:p>
          <a:p>
            <a:endParaRPr lang="en-ZA" sz="2000" dirty="0">
              <a:latin typeface="Aptos" panose="020B0004020202020204" pitchFamily="34" charset="0"/>
            </a:endParaRPr>
          </a:p>
          <a:p>
            <a:endParaRPr lang="en-ZA" sz="2000" dirty="0">
              <a:latin typeface="Aptos" panose="020B0004020202020204" pitchFamily="34" charset="0"/>
            </a:endParaRPr>
          </a:p>
          <a:p>
            <a:r>
              <a:rPr lang="en-ZA" sz="2000" dirty="0">
                <a:latin typeface="Aptos" panose="020B0004020202020204" pitchFamily="34" charset="0"/>
              </a:rPr>
              <a:t>The greatest risk is not documentation</a:t>
            </a:r>
          </a:p>
          <a:p>
            <a:r>
              <a:rPr lang="en-ZA" sz="2000" dirty="0">
                <a:latin typeface="Aptos" panose="020B0004020202020204" pitchFamily="34" charset="0"/>
              </a:rPr>
              <a:t>The greatest risk is losing the information</a:t>
            </a:r>
          </a:p>
          <a:p>
            <a:r>
              <a:rPr lang="en-ZA" sz="2000" b="1" dirty="0">
                <a:latin typeface="Aptos" panose="020B0004020202020204" pitchFamily="34" charset="0"/>
              </a:rPr>
              <a:t>Health risks may not disappear when our records do</a:t>
            </a:r>
          </a:p>
          <a:p>
            <a:r>
              <a:rPr lang="en-ZA" sz="2000" b="1" dirty="0">
                <a:latin typeface="Aptos" panose="020B0004020202020204" pitchFamily="34" charset="0"/>
              </a:rPr>
              <a:t>The answer to stigma is better protection of information, not erasure of information</a:t>
            </a:r>
          </a:p>
          <a:p>
            <a:endParaRPr lang="en-ZA" sz="2000" b="1" dirty="0">
              <a:latin typeface="Aptos" panose="020B0004020202020204" pitchFamily="34" charset="0"/>
            </a:endParaRPr>
          </a:p>
          <a:p>
            <a:endParaRPr lang="en-ZA" sz="2000" b="1" dirty="0">
              <a:latin typeface="Aptos" panose="020B0004020202020204" pitchFamily="34" charset="0"/>
            </a:endParaRPr>
          </a:p>
          <a:p>
            <a:endParaRPr lang="en-ZA" sz="2000" dirty="0">
              <a:latin typeface="Aptos" panose="020B0004020202020204" pitchFamily="34" charset="0"/>
            </a:endParaRPr>
          </a:p>
        </p:txBody>
      </p:sp>
      <p:pic>
        <p:nvPicPr>
          <p:cNvPr id="4" name="Picture 2" descr="生活改變你的顏色 - baby evolution 幅插畫檔、美工圖案、卡通及圖標">
            <a:extLst>
              <a:ext uri="{FF2B5EF4-FFF2-40B4-BE49-F238E27FC236}">
                <a16:creationId xmlns:a16="http://schemas.microsoft.com/office/drawing/2014/main" id="{CA0C3716-DC20-1164-C865-229D9429C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022" y="438622"/>
            <a:ext cx="3582757" cy="142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9A15A9-C197-772F-CA95-A9F9E7E01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27" y="1157567"/>
            <a:ext cx="463134" cy="3087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BBE209-6A30-CD6E-304F-53C79018A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3748" y="3429000"/>
            <a:ext cx="3888197" cy="15619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D66D0A-268C-6D01-42B7-5EEBF56F6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681" y="4209979"/>
            <a:ext cx="463134" cy="3087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20F5C2-4FCE-B926-53AA-F75411ECC657}"/>
              </a:ext>
            </a:extLst>
          </p:cNvPr>
          <p:cNvSpPr txBox="1"/>
          <p:nvPr/>
        </p:nvSpPr>
        <p:spPr>
          <a:xfrm>
            <a:off x="3634135" y="3697764"/>
            <a:ext cx="2461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600" b="1" dirty="0">
                <a:latin typeface="Aptos" panose="020B0004020202020204" pitchFamily="34" charset="0"/>
              </a:rPr>
              <a:t>INVISIBLE</a:t>
            </a: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val="103714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1C337AE-8690-6312-C2A9-CBD119BC3626}"/>
              </a:ext>
            </a:extLst>
          </p:cNvPr>
          <p:cNvSpPr/>
          <p:nvPr/>
        </p:nvSpPr>
        <p:spPr>
          <a:xfrm>
            <a:off x="4195521" y="617898"/>
            <a:ext cx="1837853" cy="1874068"/>
          </a:xfrm>
          <a:prstGeom prst="ellipse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ZA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0B41E34-9025-4C1D-FE8D-88BE3F11CA29}"/>
              </a:ext>
            </a:extLst>
          </p:cNvPr>
          <p:cNvSpPr/>
          <p:nvPr/>
        </p:nvSpPr>
        <p:spPr>
          <a:xfrm>
            <a:off x="7077553" y="617898"/>
            <a:ext cx="1837853" cy="1874068"/>
          </a:xfrm>
          <a:prstGeom prst="ellipse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ZA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BB038E4-5082-21FA-9E5D-84961E3C956F}"/>
              </a:ext>
            </a:extLst>
          </p:cNvPr>
          <p:cNvSpPr/>
          <p:nvPr/>
        </p:nvSpPr>
        <p:spPr>
          <a:xfrm>
            <a:off x="2810438" y="2894200"/>
            <a:ext cx="5058943" cy="3724712"/>
          </a:xfrm>
          <a:prstGeom prst="ellipse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ZA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58E551A-7387-10B7-024E-E961A14F6BEF}"/>
              </a:ext>
            </a:extLst>
          </p:cNvPr>
          <p:cNvSpPr/>
          <p:nvPr/>
        </p:nvSpPr>
        <p:spPr>
          <a:xfrm>
            <a:off x="5320145" y="2894201"/>
            <a:ext cx="4872480" cy="3724711"/>
          </a:xfrm>
          <a:prstGeom prst="ellipse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Z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E1D05F-AA91-5620-1FC2-F1BAA8607333}"/>
              </a:ext>
            </a:extLst>
          </p:cNvPr>
          <p:cNvSpPr txBox="1"/>
          <p:nvPr/>
        </p:nvSpPr>
        <p:spPr>
          <a:xfrm>
            <a:off x="6247409" y="1420708"/>
            <a:ext cx="609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b="1" dirty="0">
                <a:solidFill>
                  <a:srgbClr val="FF0000"/>
                </a:solidFill>
              </a:rPr>
              <a:t>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E6D566-4852-C7E0-B34F-EBDCC8846360}"/>
              </a:ext>
            </a:extLst>
          </p:cNvPr>
          <p:cNvSpPr txBox="1"/>
          <p:nvPr/>
        </p:nvSpPr>
        <p:spPr>
          <a:xfrm>
            <a:off x="9239336" y="989820"/>
            <a:ext cx="26201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800" b="1" dirty="0">
                <a:solidFill>
                  <a:srgbClr val="FF0000"/>
                </a:solidFill>
              </a:rPr>
              <a:t>No - we don’t have to choose!</a:t>
            </a:r>
            <a:endParaRPr lang="en-ZA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6B62AE-6F10-6CE3-F692-28DF30B5A0C7}"/>
              </a:ext>
            </a:extLst>
          </p:cNvPr>
          <p:cNvSpPr txBox="1"/>
          <p:nvPr/>
        </p:nvSpPr>
        <p:spPr>
          <a:xfrm>
            <a:off x="4195522" y="1208015"/>
            <a:ext cx="1837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Protect confidentiality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8C3DF8-C232-3519-507F-3AD877316FD6}"/>
              </a:ext>
            </a:extLst>
          </p:cNvPr>
          <p:cNvSpPr txBox="1"/>
          <p:nvPr/>
        </p:nvSpPr>
        <p:spPr>
          <a:xfrm>
            <a:off x="3618081" y="3678004"/>
            <a:ext cx="1837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Protect confidentiality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1A48D2-AC72-B1DB-9DC1-928AF34B2458}"/>
              </a:ext>
            </a:extLst>
          </p:cNvPr>
          <p:cNvSpPr txBox="1"/>
          <p:nvPr/>
        </p:nvSpPr>
        <p:spPr>
          <a:xfrm>
            <a:off x="5320145" y="4316601"/>
            <a:ext cx="2518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>
                <a:solidFill>
                  <a:srgbClr val="FF0000"/>
                </a:solidFill>
              </a:rPr>
              <a:t>RESPONSIBLE DOCUMENTATION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3DAABF-99DE-3BC6-3AED-826D5A83EB91}"/>
              </a:ext>
            </a:extLst>
          </p:cNvPr>
          <p:cNvSpPr txBox="1"/>
          <p:nvPr/>
        </p:nvSpPr>
        <p:spPr>
          <a:xfrm>
            <a:off x="7089525" y="931015"/>
            <a:ext cx="1837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Preserve clinically relevant information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BF1107-E266-8D62-DEBE-5BC2D5DA0500}"/>
              </a:ext>
            </a:extLst>
          </p:cNvPr>
          <p:cNvSpPr txBox="1"/>
          <p:nvPr/>
        </p:nvSpPr>
        <p:spPr>
          <a:xfrm>
            <a:off x="7702734" y="3250972"/>
            <a:ext cx="1837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Preserve clinically relevant information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8662C5-7493-8038-6D79-4B1516F1C870}"/>
              </a:ext>
            </a:extLst>
          </p:cNvPr>
          <p:cNvSpPr txBox="1"/>
          <p:nvPr/>
        </p:nvSpPr>
        <p:spPr>
          <a:xfrm>
            <a:off x="357032" y="3616448"/>
            <a:ext cx="196560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ZA" sz="3200" b="1" dirty="0">
                <a:solidFill>
                  <a:srgbClr val="FF0000"/>
                </a:solidFill>
              </a:rPr>
              <a:t>WE </a:t>
            </a:r>
          </a:p>
          <a:p>
            <a:pPr algn="ctr"/>
            <a:r>
              <a:rPr lang="en-ZA" sz="3200" b="1" dirty="0">
                <a:solidFill>
                  <a:srgbClr val="FF0000"/>
                </a:solidFill>
              </a:rPr>
              <a:t>CAN </a:t>
            </a:r>
          </a:p>
          <a:p>
            <a:pPr algn="ctr"/>
            <a:r>
              <a:rPr lang="en-ZA" sz="3200" b="1" dirty="0">
                <a:solidFill>
                  <a:srgbClr val="FF0000"/>
                </a:solidFill>
              </a:rPr>
              <a:t>DO </a:t>
            </a:r>
          </a:p>
          <a:p>
            <a:pPr algn="ctr"/>
            <a:r>
              <a:rPr lang="en-ZA" sz="3200" b="1" dirty="0">
                <a:solidFill>
                  <a:srgbClr val="FF0000"/>
                </a:solidFill>
              </a:rPr>
              <a:t>BOTH!!!</a:t>
            </a:r>
          </a:p>
        </p:txBody>
      </p:sp>
    </p:spTree>
    <p:extLst>
      <p:ext uri="{BB962C8B-B14F-4D97-AF65-F5344CB8AC3E}">
        <p14:creationId xmlns:p14="http://schemas.microsoft.com/office/powerpoint/2010/main" val="2587121844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1722</TotalTime>
  <Words>372</Words>
  <Application>Microsoft Office PowerPoint</Application>
  <PresentationFormat>Widescreen</PresentationFormat>
  <Paragraphs>104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Verdana</vt:lpstr>
      <vt:lpstr>Calibri</vt:lpstr>
      <vt:lpstr>Aptos</vt:lpstr>
      <vt:lpstr>Ink Free</vt:lpstr>
      <vt:lpstr>Dreaming Outloud Script Pro</vt:lpstr>
      <vt:lpstr>AIDS2026</vt:lpstr>
      <vt:lpstr>Health systems should systematically                           document perinatal HIV and ARV exposure in health records, to enable long-term follow-up of health outcomes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Cape Town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Kim Anderson</dc:creator>
  <cp:lastModifiedBy>Kim Anderson</cp:lastModifiedBy>
  <cp:revision>1</cp:revision>
  <dcterms:created xsi:type="dcterms:W3CDTF">2026-06-04T14:18:50Z</dcterms:created>
  <dcterms:modified xsi:type="dcterms:W3CDTF">2026-07-18T10:10:25Z</dcterms:modified>
</cp:coreProperties>
</file>