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omments/modernComment_112_E3DFA7D1.xml" ContentType="application/vnd.ms-powerpoint.comments+xml"/>
  <Override PartName="/ppt/notesSlides/notesSlide1.xml" ContentType="application/vnd.openxmlformats-officedocument.presentationml.notesSlide+xml"/>
  <Override PartName="/ppt/comments/modernComment_115_7EEF5F6C.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8_576ADE9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4"/>
  </p:notesMasterIdLst>
  <p:sldIdLst>
    <p:sldId id="273" r:id="rId5"/>
    <p:sldId id="274" r:id="rId6"/>
    <p:sldId id="275" r:id="rId7"/>
    <p:sldId id="277" r:id="rId8"/>
    <p:sldId id="257" r:id="rId9"/>
    <p:sldId id="276" r:id="rId10"/>
    <p:sldId id="279" r:id="rId11"/>
    <p:sldId id="278" r:id="rId12"/>
    <p:sldId id="264" r:id="rId13"/>
  </p:sldIdLst>
  <p:sldSz cx="12192000" cy="6858000"/>
  <p:notesSz cx="6858000" cy="9144000"/>
  <p:embeddedFontLst>
    <p:embeddedFont>
      <p:font typeface="Source Sans Pro" panose="020B0503030403020204" pitchFamily="34" charset="0"/>
      <p:regular r:id="rId15"/>
      <p:bold r:id="rId16"/>
      <p:italic r:id="rId17"/>
      <p:boldItalic r:id="rId18"/>
    </p:embeddedFont>
    <p:embeddedFont>
      <p:font typeface="Verdana" panose="020B0604030504040204" pitchFamily="34" charset="0"/>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85DAA2-8F5D-8171-7E83-D98F76D69E71}" name="Priscilla Tsondai" initials="PT" userId="S::priscilla.tsondai@external.iasociety.org::d89c6de0-d9bf-4c4e-b577-fb38fcff87e4" providerId="AD"/>
  <p188:author id="{075E0FCB-5527-0851-1A6B-9BC37D3A0C6C}" name="Guest User" initials="GU" userId="S::urn:spo:tenantanon#13f8fe7f-c680-4bee-a116-63591d6be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40" autoAdjust="0"/>
    <p:restoredTop sz="96126"/>
  </p:normalViewPr>
  <p:slideViewPr>
    <p:cSldViewPr snapToGrid="0" snapToObjects="1">
      <p:cViewPr varScale="1">
        <p:scale>
          <a:sx n="116" d="100"/>
          <a:sy n="116" d="100"/>
        </p:scale>
        <p:origin x="440"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microsoft.com/office/2018/10/relationships/authors" Target="authors.xml"/></Relationships>
</file>

<file path=ppt/comments/modernComment_108_576ADE98.xml><?xml version="1.0" encoding="utf-8"?>
<p188:cmLst xmlns:a="http://schemas.openxmlformats.org/drawingml/2006/main" xmlns:r="http://schemas.openxmlformats.org/officeDocument/2006/relationships" xmlns:p188="http://schemas.microsoft.com/office/powerpoint/2018/8/main">
  <p188:cm id="{6A64E022-B54D-43D8-853B-41FDA2FD0749}" authorId="{075E0FCB-5527-0851-1A6B-9BC37D3A0C6C}" created="2026-06-23T02:25:12.226">
    <ac:txMkLst xmlns:ac="http://schemas.microsoft.com/office/drawing/2013/main/command">
      <pc:docMk xmlns:pc="http://schemas.microsoft.com/office/powerpoint/2013/main/command"/>
      <pc:sldMk xmlns:pc="http://schemas.microsoft.com/office/powerpoint/2013/main/command" cId="1466621592" sldId="264"/>
      <ac:spMk id="2" creationId="{C688F98D-7295-E343-8A23-37562C7E37F9}"/>
      <ac:txMk cp="92" len="101">
        <ac:context len="194" hash="2094043141"/>
      </ac:txMk>
    </ac:txMkLst>
    <p188:pos x="2968171" y="4136571"/>
    <p188:txBody>
      <a:bodyPr/>
      <a:lstStyle/>
      <a:p>
        <a:r>
          <a:rPr lang="en-US"/>
          <a:t>Do you want to say, as it allows long term follow up but the stigma costs are too high.  
Other approaches to improving child health can be pursed with less stigma.</a:t>
        </a:r>
      </a:p>
    </p188:txBody>
  </p188:cm>
</p188:cmLst>
</file>

<file path=ppt/comments/modernComment_112_E3DFA7D1.xml><?xml version="1.0" encoding="utf-8"?>
<p188:cmLst xmlns:a="http://schemas.openxmlformats.org/drawingml/2006/main" xmlns:r="http://schemas.openxmlformats.org/officeDocument/2006/relationships" xmlns:p188="http://schemas.microsoft.com/office/powerpoint/2018/8/main">
  <p188:cm id="{8DE1C9A3-9FB7-374F-A7DF-324B4F7AB353}" authorId="{8E85DAA2-8F5D-8171-7E83-D98F76D69E71}" created="2026-06-24T09:22:57.985">
    <ac:deMkLst xmlns:ac="http://schemas.microsoft.com/office/drawing/2013/main/command">
      <pc:docMk xmlns:pc="http://schemas.microsoft.com/office/powerpoint/2013/main/command"/>
      <pc:sldMk xmlns:pc="http://schemas.microsoft.com/office/powerpoint/2013/main/command" cId="3823085521" sldId="274"/>
      <ac:spMk id="4" creationId="{4A6D1EF3-464C-2441-9B81-0D92458A9140}"/>
    </ac:deMkLst>
    <p188:txBody>
      <a:bodyPr/>
      <a:lstStyle/>
      <a:p>
        <a:r>
          <a:rPr lang="en-GB"/>
          <a:t>Corrected spelling </a:t>
        </a:r>
      </a:p>
    </p188:txBody>
  </p188:cm>
</p188:cmLst>
</file>

<file path=ppt/comments/modernComment_115_7EEF5F6C.xml><?xml version="1.0" encoding="utf-8"?>
<p188:cmLst xmlns:a="http://schemas.openxmlformats.org/drawingml/2006/main" xmlns:r="http://schemas.openxmlformats.org/officeDocument/2006/relationships" xmlns:p188="http://schemas.microsoft.com/office/powerpoint/2018/8/main">
  <p188:cm id="{88790B18-9579-4290-98C7-6FA53A8FC365}" authorId="{075E0FCB-5527-0851-1A6B-9BC37D3A0C6C}" created="2026-06-23T02:22:36.486">
    <ac:txMkLst xmlns:ac="http://schemas.microsoft.com/office/drawing/2013/main/command">
      <pc:docMk xmlns:pc="http://schemas.microsoft.com/office/powerpoint/2013/main/command"/>
      <pc:sldMk xmlns:pc="http://schemas.microsoft.com/office/powerpoint/2013/main/command" cId="2129616748" sldId="277"/>
      <ac:spMk id="2" creationId="{FFAC0B78-0BC1-A4C6-2C90-2CFE72E487B5}"/>
      <ac:txMk cp="51" len="45">
        <ac:context len="212" hash="2636514201"/>
      </ac:txMk>
    </ac:txMkLst>
    <p188:pos x="4288971" y="965200"/>
    <p188:replyLst>
      <p188:reply id="{3071C1F8-61D5-9141-BFC7-5A0921B422B0}" authorId="{8E85DAA2-8F5D-8171-7E83-D98F76D69E71}" created="2026-06-24T09:24:18.805">
        <p188:txBody>
          <a:bodyPr/>
          <a:lstStyle/>
          <a:p>
            <a:r>
              <a:rPr lang="en-GB"/>
              <a:t>Can we revise this to HIV-free?</a:t>
            </a:r>
          </a:p>
        </p188:txBody>
      </p188:reply>
    </p188:replyLst>
    <p188:txBody>
      <a:bodyPr/>
      <a:lstStyle/>
      <a:p>
        <a:r>
          <a:rPr lang="en-US"/>
          <a:t>Is this indicating that child health is poorer in low- and middle-income settings?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15/07/2026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‹nº›</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a:t>We</a:t>
            </a:r>
            <a:r>
              <a:rPr lang="pt-BR" dirty="0"/>
              <a:t> do </a:t>
            </a:r>
            <a:r>
              <a:rPr lang="pt-BR" dirty="0" err="1"/>
              <a:t>not</a:t>
            </a:r>
            <a:r>
              <a:rPr lang="pt-BR" dirty="0"/>
              <a:t> </a:t>
            </a:r>
            <a:r>
              <a:rPr lang="pt-BR" dirty="0" err="1"/>
              <a:t>want</a:t>
            </a:r>
            <a:r>
              <a:rPr lang="pt-BR" dirty="0"/>
              <a:t> </a:t>
            </a:r>
            <a:r>
              <a:rPr lang="pt-BR" dirty="0" err="1"/>
              <a:t>our</a:t>
            </a:r>
            <a:r>
              <a:rPr lang="pt-BR" dirty="0"/>
              <a:t> </a:t>
            </a:r>
            <a:r>
              <a:rPr lang="pt-BR" dirty="0" err="1"/>
              <a:t>children</a:t>
            </a:r>
            <a:r>
              <a:rPr lang="pt-BR" dirty="0"/>
              <a:t>, adolescentes </a:t>
            </a:r>
            <a:r>
              <a:rPr lang="pt-BR" dirty="0" err="1"/>
              <a:t>and</a:t>
            </a:r>
            <a:r>
              <a:rPr lang="pt-BR" dirty="0"/>
              <a:t> Young </a:t>
            </a:r>
            <a:r>
              <a:rPr lang="pt-BR" dirty="0" err="1"/>
              <a:t>adults</a:t>
            </a:r>
            <a:r>
              <a:rPr lang="pt-BR" dirty="0"/>
              <a:t> living </a:t>
            </a:r>
            <a:r>
              <a:rPr lang="pt-BR" dirty="0" err="1"/>
              <a:t>with</a:t>
            </a:r>
            <a:r>
              <a:rPr lang="pt-BR" dirty="0"/>
              <a:t> </a:t>
            </a:r>
          </a:p>
        </p:txBody>
      </p:sp>
      <p:sp>
        <p:nvSpPr>
          <p:cNvPr id="4" name="Espaço Reservado para Número de Slide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294471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a:t>We</a:t>
            </a:r>
            <a:r>
              <a:rPr lang="pt-BR" dirty="0"/>
              <a:t> do </a:t>
            </a:r>
            <a:r>
              <a:rPr lang="pt-BR" dirty="0" err="1"/>
              <a:t>not</a:t>
            </a:r>
            <a:r>
              <a:rPr lang="pt-BR" dirty="0"/>
              <a:t> </a:t>
            </a:r>
            <a:r>
              <a:rPr lang="pt-BR" dirty="0" err="1"/>
              <a:t>want</a:t>
            </a:r>
            <a:r>
              <a:rPr lang="pt-BR" dirty="0"/>
              <a:t> </a:t>
            </a:r>
            <a:r>
              <a:rPr lang="pt-BR" dirty="0" err="1"/>
              <a:t>our</a:t>
            </a:r>
            <a:r>
              <a:rPr lang="pt-BR" dirty="0"/>
              <a:t> </a:t>
            </a:r>
            <a:r>
              <a:rPr lang="pt-BR" dirty="0" err="1"/>
              <a:t>children</a:t>
            </a:r>
            <a:r>
              <a:rPr lang="pt-BR" dirty="0"/>
              <a:t>, adolescentes </a:t>
            </a:r>
            <a:r>
              <a:rPr lang="pt-BR" dirty="0" err="1"/>
              <a:t>and</a:t>
            </a:r>
            <a:r>
              <a:rPr lang="pt-BR" dirty="0"/>
              <a:t> Young </a:t>
            </a:r>
            <a:r>
              <a:rPr lang="pt-BR" dirty="0" err="1"/>
              <a:t>adults</a:t>
            </a:r>
            <a:r>
              <a:rPr lang="pt-BR" dirty="0"/>
              <a:t> living </a:t>
            </a:r>
            <a:r>
              <a:rPr lang="pt-BR" dirty="0" err="1"/>
              <a:t>with</a:t>
            </a:r>
            <a:r>
              <a:rPr lang="pt-BR" dirty="0"/>
              <a:t> </a:t>
            </a:r>
          </a:p>
        </p:txBody>
      </p:sp>
      <p:sp>
        <p:nvSpPr>
          <p:cNvPr id="4" name="Espaço Reservado para Número de Slide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3099811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1220801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4113092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lide de Títul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abeçalho da Seção">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ítulo e Conteúdo">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pt-BR" noProof="0"/>
              <a:t>Clique para editar o título Mestre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uas Partes de Conteúdo">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pt-BR" noProof="0"/>
              <a:t>Clique para editar os estilos de texto Mestres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pt-BR" noProof="0"/>
              <a:t>Clique para editar o título Mestre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pt-BR" noProof="0"/>
              <a:t>Clique para editar os estilos de texto Mestres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pt-BR" noProof="0"/>
              <a:t>Clique para editar os estilos de texto Mestres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pt-BR" noProof="0"/>
              <a:t>Clique para editar os estilos de texto Mestres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pt-BR" noProof="0"/>
              <a:t>Clique para editar os estilos de texto Mestres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pt-BR" noProof="0"/>
              <a:t>Clique para editar o título Mestre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pt-BR" noProof="0"/>
              <a:t>Clique para editar os estilos de texto Mestres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pt-BR" noProof="0"/>
              <a:t>Clique para editar o título Mestre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pt-BR" noProof="0"/>
              <a:t>Clique para editar os estilos de texto Mestres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pt-BR" noProof="0"/>
              <a:t>Clique para editar o título Mestre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pt-BR" noProof="0"/>
              <a:t>Clique no ícone para adicionar uma imagem</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9"/>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6"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20" r:id="rId17"/>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12_E3DFA7D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clinicalinfo.hiv.gov/en/guidelines/pediatric-arv"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microsoft.com/office/2018/10/relationships/comments" Target="../comments/modernComment_115_7EEF5F6C.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08_576ADE9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89" y="1524000"/>
            <a:ext cx="7521430" cy="4637957"/>
          </a:xfrm>
        </p:spPr>
        <p:txBody>
          <a:bodyPr>
            <a:normAutofit fontScale="90000"/>
          </a:bodyPr>
          <a:lstStyle/>
          <a:p>
            <a:r>
              <a:rPr lang="en-US" sz="4400" kern="100" dirty="0">
                <a:effectLst/>
                <a:latin typeface="Calibri" panose="020F0502020204030204" pitchFamily="34" charset="0"/>
                <a:ea typeface="Calibri" panose="020F0502020204030204" pitchFamily="34" charset="0"/>
                <a:cs typeface="Times New Roman" panose="02020603050405020304" pitchFamily="18" charset="0"/>
              </a:rPr>
              <a:t>Health systems </a:t>
            </a:r>
            <a:r>
              <a:rPr lang="en-US" sz="4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should not </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systematically document perinatal HIV and ARV exposure in health records </a:t>
            </a:r>
            <a:r>
              <a:rPr lang="en-US" sz="4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although this could </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enable long term follow-up of health outcomes of persons with HIV exposure </a:t>
            </a:r>
            <a:br>
              <a:rPr lang="pt-B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Maria Letícia Santos Cruz</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516835" y="2133073"/>
            <a:ext cx="5579165" cy="2126975"/>
          </a:xfrm>
        </p:spPr>
        <p:txBody>
          <a:bodyPr>
            <a:normAutofit fontScale="90000"/>
          </a:bodyPr>
          <a:lstStyle/>
          <a:p>
            <a:r>
              <a:rPr lang="en-GB" dirty="0"/>
              <a:t>A hypothetical advantage of HIV exposure public documentation</a:t>
            </a:r>
            <a:endParaRPr lang="en-GB" noProof="0" dirty="0"/>
          </a:p>
        </p:txBody>
      </p:sp>
    </p:spTree>
    <p:extLst>
      <p:ext uri="{BB962C8B-B14F-4D97-AF65-F5344CB8AC3E}">
        <p14:creationId xmlns:p14="http://schemas.microsoft.com/office/powerpoint/2010/main" val="3823085521"/>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a:xfrm>
            <a:off x="4116387" y="1182691"/>
            <a:ext cx="7800629" cy="5367196"/>
          </a:xfrm>
        </p:spPr>
        <p:txBody>
          <a:bodyPr>
            <a:normAutofit fontScale="92500"/>
          </a:bodyPr>
          <a:lstStyle/>
          <a:p>
            <a:r>
              <a:rPr lang="en-US" sz="3600" b="0" i="1" dirty="0">
                <a:solidFill>
                  <a:srgbClr val="000000"/>
                </a:solidFill>
                <a:effectLst/>
                <a:latin typeface="Source Sans Pro" panose="020B0503030403020204" pitchFamily="34" charset="0"/>
              </a:rPr>
              <a:t>“Available evidence does not permit definitive conclusions about whether in utero exposure to HIV and ARV agents might affect immune function, infectious morbidity, growth, cardiometabolic health, neurodevelopment, mitochondrial function, or cancer risk from infancy through adulthood</a:t>
            </a:r>
            <a:r>
              <a:rPr lang="en-US" sz="3600" b="0" i="0" dirty="0">
                <a:solidFill>
                  <a:srgbClr val="000000"/>
                </a:solidFill>
                <a:effectLst/>
                <a:latin typeface="Source Sans Pro" panose="020B0503030403020204" pitchFamily="34" charset="0"/>
              </a:rPr>
              <a:t>. ”</a:t>
            </a:r>
          </a:p>
          <a:p>
            <a:endParaRPr lang="en-GB" sz="2800" dirty="0"/>
          </a:p>
          <a:p>
            <a:r>
              <a:rPr lang="fr-FR" sz="2200" b="0" i="0" dirty="0">
                <a:solidFill>
                  <a:srgbClr val="000000"/>
                </a:solidFill>
                <a:effectLst/>
                <a:latin typeface="Source Sans Pro" panose="020B0503030403020204" pitchFamily="34" charset="0"/>
              </a:rPr>
              <a:t>Available at </a:t>
            </a:r>
            <a:r>
              <a:rPr lang="fr-FR" sz="2200" b="0" i="0" u="none" strike="noStrike" dirty="0">
                <a:solidFill>
                  <a:srgbClr val="000000"/>
                </a:solidFill>
                <a:effectLst/>
                <a:latin typeface="Source Sans Pro" panose="020B0503030403020204" pitchFamily="34" charset="0"/>
                <a:hlinkClick r:id="rId3"/>
              </a:rPr>
              <a:t>https://clinicalinfo.hiv.gov/en/guidelines/pediatric-arv</a:t>
            </a:r>
            <a:r>
              <a:rPr lang="fr-FR" sz="2200" b="0" i="0" dirty="0">
                <a:solidFill>
                  <a:srgbClr val="000000"/>
                </a:solidFill>
                <a:effectLst/>
                <a:latin typeface="Source Sans Pro" panose="020B0503030403020204" pitchFamily="34" charset="0"/>
              </a:rPr>
              <a:t>.</a:t>
            </a:r>
            <a:endParaRPr lang="en-GB" sz="2200" noProof="0" dirty="0"/>
          </a:p>
        </p:txBody>
      </p:sp>
    </p:spTree>
    <p:extLst>
      <p:ext uri="{BB962C8B-B14F-4D97-AF65-F5344CB8AC3E}">
        <p14:creationId xmlns:p14="http://schemas.microsoft.com/office/powerpoint/2010/main" val="1422228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FFAC0B78-0BC1-A4C6-2C90-2CFE72E487B5}"/>
              </a:ext>
            </a:extLst>
          </p:cNvPr>
          <p:cNvSpPr>
            <a:spLocks noGrp="1"/>
          </p:cNvSpPr>
          <p:nvPr>
            <p:ph type="body" sz="quarter" idx="13"/>
          </p:nvPr>
        </p:nvSpPr>
        <p:spPr>
          <a:xfrm>
            <a:off x="271485" y="3696928"/>
            <a:ext cx="5437188" cy="2944008"/>
          </a:xfrm>
          <a:solidFill>
            <a:schemeClr val="bg1"/>
          </a:solidFill>
        </p:spPr>
        <p:txBody>
          <a:bodyPr>
            <a:normAutofit fontScale="92500" lnSpcReduction="10000"/>
          </a:bodyPr>
          <a:lstStyle/>
          <a:p>
            <a:r>
              <a:rPr lang="en-US" b="0" i="0" dirty="0">
                <a:solidFill>
                  <a:srgbClr val="000000"/>
                </a:solidFill>
                <a:effectLst/>
                <a:latin typeface="Source Sans Pro" panose="020B0503030403020204" pitchFamily="34" charset="0"/>
              </a:rPr>
              <a:t> </a:t>
            </a:r>
            <a:r>
              <a:rPr lang="en-US" sz="2800" dirty="0">
                <a:solidFill>
                  <a:srgbClr val="000000"/>
                </a:solidFill>
                <a:latin typeface="Source Sans Pro" panose="020B0503030403020204" pitchFamily="34" charset="0"/>
              </a:rPr>
              <a:t>R</a:t>
            </a:r>
            <a:r>
              <a:rPr lang="en-US" sz="2800" b="0" i="0" dirty="0">
                <a:solidFill>
                  <a:srgbClr val="000000"/>
                </a:solidFill>
                <a:effectLst/>
                <a:latin typeface="Source Sans Pro" panose="020B0503030403020204" pitchFamily="34" charset="0"/>
              </a:rPr>
              <a:t>isks for increased morbidity and mortality among HIV exposed and </a:t>
            </a:r>
            <a:r>
              <a:rPr lang="en-US" sz="2800" dirty="0">
                <a:solidFill>
                  <a:srgbClr val="000000"/>
                </a:solidFill>
                <a:latin typeface="Source Sans Pro" panose="020B0503030403020204" pitchFamily="34" charset="0"/>
              </a:rPr>
              <a:t>unexposed uninfected children </a:t>
            </a:r>
            <a:r>
              <a:rPr lang="en-US" sz="2800" b="0" i="0" dirty="0">
                <a:solidFill>
                  <a:srgbClr val="000000"/>
                </a:solidFill>
                <a:effectLst/>
                <a:latin typeface="Source Sans Pro" panose="020B0503030403020204" pitchFamily="34" charset="0"/>
              </a:rPr>
              <a:t> are more pronounced in </a:t>
            </a:r>
            <a:r>
              <a:rPr lang="en-US" sz="2800" dirty="0">
                <a:solidFill>
                  <a:srgbClr val="000000"/>
                </a:solidFill>
                <a:latin typeface="Source Sans Pro" panose="020B0503030403020204" pitchFamily="34" charset="0"/>
              </a:rPr>
              <a:t>populations</a:t>
            </a:r>
            <a:r>
              <a:rPr lang="en-US" sz="2800" b="0" i="0" dirty="0">
                <a:solidFill>
                  <a:srgbClr val="000000"/>
                </a:solidFill>
                <a:effectLst/>
                <a:latin typeface="Source Sans Pro" panose="020B0503030403020204" pitchFamily="34" charset="0"/>
              </a:rPr>
              <a:t> from low- and middle-income countries when compared with high-income countries</a:t>
            </a:r>
            <a:endParaRPr lang="pt-BR" sz="2800" dirty="0"/>
          </a:p>
        </p:txBody>
      </p:sp>
      <p:sp>
        <p:nvSpPr>
          <p:cNvPr id="3" name="Título 2">
            <a:extLst>
              <a:ext uri="{FF2B5EF4-FFF2-40B4-BE49-F238E27FC236}">
                <a16:creationId xmlns:a16="http://schemas.microsoft.com/office/drawing/2014/main" id="{253C6074-3D17-5836-A550-FB75D0F4A9EF}"/>
              </a:ext>
            </a:extLst>
          </p:cNvPr>
          <p:cNvSpPr>
            <a:spLocks noGrp="1"/>
          </p:cNvSpPr>
          <p:nvPr>
            <p:ph type="title"/>
          </p:nvPr>
        </p:nvSpPr>
        <p:spPr>
          <a:xfrm>
            <a:off x="442916" y="2109788"/>
            <a:ext cx="5437187" cy="1212747"/>
          </a:xfrm>
        </p:spPr>
        <p:txBody>
          <a:bodyPr>
            <a:normAutofit fontScale="90000"/>
          </a:bodyPr>
          <a:lstStyle/>
          <a:p>
            <a:r>
              <a:rPr lang="pt-BR" dirty="0"/>
              <a:t>Looking </a:t>
            </a:r>
            <a:r>
              <a:rPr lang="pt-BR" dirty="0" err="1"/>
              <a:t>beyond</a:t>
            </a:r>
            <a:r>
              <a:rPr lang="pt-BR" dirty="0"/>
              <a:t> HIV </a:t>
            </a:r>
            <a:r>
              <a:rPr lang="pt-BR" dirty="0" err="1"/>
              <a:t>and</a:t>
            </a:r>
            <a:r>
              <a:rPr lang="pt-BR" dirty="0"/>
              <a:t> ART  </a:t>
            </a:r>
            <a:r>
              <a:rPr lang="pt-BR" dirty="0" err="1"/>
              <a:t>exposure</a:t>
            </a:r>
            <a:endParaRPr lang="pt-BR" dirty="0"/>
          </a:p>
        </p:txBody>
      </p:sp>
      <p:pic>
        <p:nvPicPr>
          <p:cNvPr id="10" name="Espaço Reservado para Imagem 9">
            <a:extLst>
              <a:ext uri="{FF2B5EF4-FFF2-40B4-BE49-F238E27FC236}">
                <a16:creationId xmlns:a16="http://schemas.microsoft.com/office/drawing/2014/main" id="{BE73304A-DE56-D277-D242-4733C7DAF91A}"/>
              </a:ext>
            </a:extLst>
          </p:cNvPr>
          <p:cNvPicPr>
            <a:picLocks noGrp="1" noChangeAspect="1"/>
          </p:cNvPicPr>
          <p:nvPr>
            <p:ph type="pic" sz="quarter" idx="14"/>
          </p:nvPr>
        </p:nvPicPr>
        <p:blipFill>
          <a:blip r:embed="rId3"/>
          <a:srcRect l="12485" r="12485"/>
          <a:stretch>
            <a:fillRect/>
          </a:stretch>
        </p:blipFill>
        <p:spPr/>
      </p:pic>
    </p:spTree>
    <p:extLst>
      <p:ext uri="{BB962C8B-B14F-4D97-AF65-F5344CB8AC3E}">
        <p14:creationId xmlns:p14="http://schemas.microsoft.com/office/powerpoint/2010/main" val="2129616748"/>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a:xfrm>
            <a:off x="4355289" y="2995017"/>
            <a:ext cx="7393802" cy="2507860"/>
          </a:xfrm>
        </p:spPr>
        <p:txBody>
          <a:bodyPr>
            <a:normAutofit/>
          </a:bodyPr>
          <a:lstStyle/>
          <a:p>
            <a:r>
              <a:rPr lang="en-GB" sz="2800" noProof="0" dirty="0"/>
              <a:t>Adolescents and young adults want to BELONG, not to be different and the existence of HIV-related stigma is still a sad reality</a:t>
            </a:r>
          </a:p>
          <a:p>
            <a:endParaRPr lang="en-GB" sz="2800" noProof="0" dirty="0"/>
          </a:p>
          <a:p>
            <a:endParaRPr lang="en-GB" sz="2800" dirty="0"/>
          </a:p>
          <a:p>
            <a:endParaRPr lang="en-GB" sz="2800"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p:txBody>
          <a:bodyPr>
            <a:normAutofit/>
          </a:bodyPr>
          <a:lstStyle/>
          <a:p>
            <a:r>
              <a:rPr lang="en-GB" noProof="0" dirty="0" err="1"/>
              <a:t>Differentiantion</a:t>
            </a:r>
            <a:r>
              <a:rPr lang="en-GB" noProof="0" dirty="0"/>
              <a:t> is the root of </a:t>
            </a:r>
            <a:r>
              <a:rPr lang="en-GB" noProof="0" dirty="0">
                <a:solidFill>
                  <a:srgbClr val="FF0000"/>
                </a:solidFill>
              </a:rPr>
              <a:t>stigma</a:t>
            </a:r>
          </a:p>
        </p:txBody>
      </p:sp>
    </p:spTree>
    <p:extLst>
      <p:ext uri="{BB962C8B-B14F-4D97-AF65-F5344CB8AC3E}">
        <p14:creationId xmlns:p14="http://schemas.microsoft.com/office/powerpoint/2010/main" val="269481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CAAD4D6-8120-3613-278E-564B69763879}"/>
              </a:ext>
            </a:extLst>
          </p:cNvPr>
          <p:cNvSpPr>
            <a:spLocks noGrp="1"/>
          </p:cNvSpPr>
          <p:nvPr>
            <p:ph type="title"/>
          </p:nvPr>
        </p:nvSpPr>
        <p:spPr/>
        <p:txBody>
          <a:bodyPr/>
          <a:lstStyle/>
          <a:p>
            <a:r>
              <a:rPr lang="pt-BR" dirty="0"/>
              <a:t>The </a:t>
            </a:r>
            <a:r>
              <a:rPr lang="pt-BR" dirty="0" err="1"/>
              <a:t>importance</a:t>
            </a:r>
            <a:r>
              <a:rPr lang="pt-BR" dirty="0"/>
              <a:t> </a:t>
            </a:r>
            <a:r>
              <a:rPr lang="pt-BR" dirty="0" err="1"/>
              <a:t>of</a:t>
            </a:r>
            <a:r>
              <a:rPr lang="pt-BR" dirty="0"/>
              <a:t> social </a:t>
            </a:r>
            <a:r>
              <a:rPr lang="pt-BR" dirty="0" err="1"/>
              <a:t>identity</a:t>
            </a:r>
            <a:endParaRPr lang="pt-BR" dirty="0"/>
          </a:p>
        </p:txBody>
      </p:sp>
      <p:pic>
        <p:nvPicPr>
          <p:cNvPr id="1028" name="Picture 4" descr="Stigma: Notes on the Management of Spoiled Identity (English Edition) -  eBooks em Inglês na Amazon.com.br">
            <a:extLst>
              <a:ext uri="{FF2B5EF4-FFF2-40B4-BE49-F238E27FC236}">
                <a16:creationId xmlns:a16="http://schemas.microsoft.com/office/drawing/2014/main" id="{6D0A9C13-28E4-6BFF-7DAD-D39C24270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5444" y="1966129"/>
            <a:ext cx="1771650" cy="2581275"/>
          </a:xfrm>
          <a:prstGeom prst="rect">
            <a:avLst/>
          </a:prstGeom>
          <a:noFill/>
          <a:extLst>
            <a:ext uri="{909E8E84-426E-40DD-AFC4-6F175D3DCCD1}">
              <a14:hiddenFill xmlns:a14="http://schemas.microsoft.com/office/drawing/2010/main">
                <a:solidFill>
                  <a:srgbClr val="FFFFFF"/>
                </a:solidFill>
              </a14:hiddenFill>
            </a:ext>
          </a:extLst>
        </p:spPr>
      </p:pic>
      <p:pic>
        <p:nvPicPr>
          <p:cNvPr id="19" name="Espaço Reservado para Imagem 18">
            <a:extLst>
              <a:ext uri="{FF2B5EF4-FFF2-40B4-BE49-F238E27FC236}">
                <a16:creationId xmlns:a16="http://schemas.microsoft.com/office/drawing/2014/main" id="{683FE0A0-B705-965A-80A8-05478A805A1B}"/>
              </a:ext>
            </a:extLst>
          </p:cNvPr>
          <p:cNvPicPr>
            <a:picLocks noGrp="1" noChangeAspect="1"/>
          </p:cNvPicPr>
          <p:nvPr>
            <p:ph type="pic" sz="quarter" idx="14"/>
          </p:nvPr>
        </p:nvPicPr>
        <p:blipFill>
          <a:blip r:embed="rId3"/>
          <a:srcRect t="14486" b="14486"/>
          <a:stretch>
            <a:fillRect/>
          </a:stretch>
        </p:blipFill>
        <p:spPr>
          <a:xfrm flipV="1">
            <a:off x="3301771" y="8915399"/>
            <a:ext cx="527248" cy="545577"/>
          </a:xfrm>
        </p:spPr>
      </p:pic>
      <p:pic>
        <p:nvPicPr>
          <p:cNvPr id="1030" name="Picture 6" descr="Stigma: Notes on the Management of Spoiled Identity (English Edition) -  eBooks em Inglês na Amazon.com.br">
            <a:extLst>
              <a:ext uri="{FF2B5EF4-FFF2-40B4-BE49-F238E27FC236}">
                <a16:creationId xmlns:a16="http://schemas.microsoft.com/office/drawing/2014/main" id="{17DA2737-9E6A-5BBF-6054-F7DBD9F3C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438" y="703729"/>
            <a:ext cx="3915440" cy="5704755"/>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Texto 4">
            <a:extLst>
              <a:ext uri="{FF2B5EF4-FFF2-40B4-BE49-F238E27FC236}">
                <a16:creationId xmlns:a16="http://schemas.microsoft.com/office/drawing/2014/main" id="{E7E1ECF5-097F-B607-7A28-9FD4E40AAE73}"/>
              </a:ext>
            </a:extLst>
          </p:cNvPr>
          <p:cNvSpPr>
            <a:spLocks noGrp="1"/>
          </p:cNvSpPr>
          <p:nvPr>
            <p:ph type="body" sz="quarter" idx="13"/>
          </p:nvPr>
        </p:nvSpPr>
        <p:spPr/>
        <p:txBody>
          <a:bodyPr>
            <a:normAutofit/>
          </a:bodyPr>
          <a:lstStyle/>
          <a:p>
            <a:r>
              <a:rPr lang="en-US" sz="2400" dirty="0"/>
              <a:t>Society establishes the means to categorize the persons. As someone comes to a place or situation where he or she is not known, their appearances </a:t>
            </a:r>
            <a:r>
              <a:rPr lang="en-US" sz="2400" b="1" dirty="0">
                <a:solidFill>
                  <a:srgbClr val="FF0000"/>
                </a:solidFill>
              </a:rPr>
              <a:t>and attributes </a:t>
            </a:r>
            <a:r>
              <a:rPr lang="en-US" sz="2400" dirty="0"/>
              <a:t>are used to anticipate their social identity </a:t>
            </a:r>
            <a:endParaRPr lang="pt-BR" sz="2400" dirty="0"/>
          </a:p>
        </p:txBody>
      </p:sp>
    </p:spTree>
    <p:extLst>
      <p:ext uri="{BB962C8B-B14F-4D97-AF65-F5344CB8AC3E}">
        <p14:creationId xmlns:p14="http://schemas.microsoft.com/office/powerpoint/2010/main" val="2178309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7EE902F-4DC5-59F9-4CBB-B7E8C836880B}"/>
              </a:ext>
            </a:extLst>
          </p:cNvPr>
          <p:cNvSpPr>
            <a:spLocks noGrp="1"/>
          </p:cNvSpPr>
          <p:nvPr>
            <p:ph type="title"/>
          </p:nvPr>
        </p:nvSpPr>
        <p:spPr/>
        <p:txBody>
          <a:bodyPr>
            <a:normAutofit/>
          </a:bodyPr>
          <a:lstStyle/>
          <a:p>
            <a:r>
              <a:rPr lang="pt-BR" sz="3200" dirty="0"/>
              <a:t>The </a:t>
            </a:r>
            <a:r>
              <a:rPr lang="pt-BR" sz="3200" dirty="0" err="1"/>
              <a:t>public</a:t>
            </a:r>
            <a:r>
              <a:rPr lang="pt-BR" sz="3200" dirty="0"/>
              <a:t> </a:t>
            </a:r>
            <a:r>
              <a:rPr lang="pt-BR" sz="3200" dirty="0" err="1"/>
              <a:t>documentation</a:t>
            </a:r>
            <a:r>
              <a:rPr lang="pt-BR" sz="3200" dirty="0"/>
              <a:t> </a:t>
            </a:r>
            <a:r>
              <a:rPr lang="pt-BR" sz="3200" dirty="0" err="1"/>
              <a:t>of</a:t>
            </a:r>
            <a:r>
              <a:rPr lang="pt-BR" sz="3200" dirty="0"/>
              <a:t> </a:t>
            </a:r>
            <a:r>
              <a:rPr lang="pt-BR" sz="3200" dirty="0" err="1"/>
              <a:t>anything</a:t>
            </a:r>
            <a:r>
              <a:rPr lang="pt-BR" sz="3200" dirty="0"/>
              <a:t> </a:t>
            </a:r>
            <a:r>
              <a:rPr lang="pt-BR" sz="3200" dirty="0" err="1"/>
              <a:t>related</a:t>
            </a:r>
            <a:r>
              <a:rPr lang="pt-BR" sz="3200" dirty="0"/>
              <a:t> </a:t>
            </a:r>
            <a:r>
              <a:rPr lang="pt-BR" sz="3200" dirty="0" err="1"/>
              <a:t>to</a:t>
            </a:r>
            <a:r>
              <a:rPr lang="pt-BR" sz="3200" dirty="0"/>
              <a:t> HIV </a:t>
            </a:r>
            <a:r>
              <a:rPr lang="pt-BR" sz="3200" dirty="0" err="1"/>
              <a:t>on</a:t>
            </a:r>
            <a:r>
              <a:rPr lang="pt-BR" sz="3200" dirty="0"/>
              <a:t> </a:t>
            </a:r>
            <a:r>
              <a:rPr lang="pt-BR" sz="3200" dirty="0" err="1"/>
              <a:t>health</a:t>
            </a:r>
            <a:r>
              <a:rPr lang="pt-BR" sz="3200" dirty="0"/>
              <a:t> </a:t>
            </a:r>
            <a:r>
              <a:rPr lang="pt-BR" sz="3200" dirty="0" err="1"/>
              <a:t>records</a:t>
            </a:r>
            <a:r>
              <a:rPr lang="pt-BR" sz="3200" dirty="0"/>
              <a:t> </a:t>
            </a:r>
            <a:r>
              <a:rPr lang="pt-BR" sz="3200" dirty="0" err="1"/>
              <a:t>could</a:t>
            </a:r>
            <a:r>
              <a:rPr lang="pt-BR" sz="3200" dirty="0"/>
              <a:t> </a:t>
            </a:r>
            <a:r>
              <a:rPr lang="pt-BR" sz="3200" dirty="0" err="1"/>
              <a:t>have</a:t>
            </a:r>
            <a:r>
              <a:rPr lang="pt-BR" sz="3200" dirty="0"/>
              <a:t> </a:t>
            </a:r>
            <a:r>
              <a:rPr lang="pt-BR" sz="3200" dirty="0" err="1"/>
              <a:t>the</a:t>
            </a:r>
            <a:r>
              <a:rPr lang="pt-BR" sz="3200" dirty="0"/>
              <a:t> </a:t>
            </a:r>
            <a:r>
              <a:rPr lang="pt-BR" sz="3200" dirty="0" err="1"/>
              <a:t>effect</a:t>
            </a:r>
            <a:r>
              <a:rPr lang="pt-BR" sz="3200" dirty="0"/>
              <a:t> </a:t>
            </a:r>
            <a:r>
              <a:rPr lang="pt-BR" sz="3200" dirty="0" err="1"/>
              <a:t>of</a:t>
            </a:r>
            <a:r>
              <a:rPr lang="pt-BR" sz="3200" dirty="0"/>
              <a:t> a “</a:t>
            </a:r>
            <a:r>
              <a:rPr lang="pt-BR" sz="3200" dirty="0" err="1">
                <a:solidFill>
                  <a:srgbClr val="FF0000"/>
                </a:solidFill>
              </a:rPr>
              <a:t>cut</a:t>
            </a:r>
            <a:r>
              <a:rPr lang="pt-BR" sz="3200" dirty="0">
                <a:solidFill>
                  <a:srgbClr val="FF0000"/>
                </a:solidFill>
              </a:rPr>
              <a:t> </a:t>
            </a:r>
            <a:r>
              <a:rPr lang="pt-BR" sz="3200" dirty="0" err="1">
                <a:solidFill>
                  <a:srgbClr val="FF0000"/>
                </a:solidFill>
              </a:rPr>
              <a:t>or</a:t>
            </a:r>
            <a:r>
              <a:rPr lang="pt-BR" sz="3200" dirty="0">
                <a:solidFill>
                  <a:srgbClr val="FF0000"/>
                </a:solidFill>
              </a:rPr>
              <a:t> </a:t>
            </a:r>
            <a:r>
              <a:rPr lang="pt-BR" sz="3200" dirty="0" err="1">
                <a:solidFill>
                  <a:srgbClr val="FF0000"/>
                </a:solidFill>
              </a:rPr>
              <a:t>burnt</a:t>
            </a:r>
            <a:r>
              <a:rPr lang="pt-BR" sz="3200" dirty="0">
                <a:solidFill>
                  <a:srgbClr val="FF0000"/>
                </a:solidFill>
              </a:rPr>
              <a:t> </a:t>
            </a:r>
            <a:r>
              <a:rPr lang="pt-BR" sz="3200" dirty="0" err="1">
                <a:solidFill>
                  <a:srgbClr val="FF0000"/>
                </a:solidFill>
              </a:rPr>
              <a:t>sign</a:t>
            </a:r>
            <a:r>
              <a:rPr lang="pt-BR" sz="3200" dirty="0">
                <a:solidFill>
                  <a:srgbClr val="FF0000"/>
                </a:solidFill>
              </a:rPr>
              <a:t> </a:t>
            </a:r>
            <a:r>
              <a:rPr lang="pt-BR" sz="3200" dirty="0" err="1">
                <a:solidFill>
                  <a:srgbClr val="FF0000"/>
                </a:solidFill>
              </a:rPr>
              <a:t>into</a:t>
            </a:r>
            <a:r>
              <a:rPr lang="pt-BR" sz="3200" dirty="0">
                <a:solidFill>
                  <a:srgbClr val="FF0000"/>
                </a:solidFill>
              </a:rPr>
              <a:t> </a:t>
            </a:r>
            <a:r>
              <a:rPr lang="pt-BR" sz="3200" dirty="0" err="1">
                <a:solidFill>
                  <a:srgbClr val="FF0000"/>
                </a:solidFill>
              </a:rPr>
              <a:t>the</a:t>
            </a:r>
            <a:r>
              <a:rPr lang="pt-BR" sz="3200" dirty="0">
                <a:solidFill>
                  <a:srgbClr val="FF0000"/>
                </a:solidFill>
              </a:rPr>
              <a:t> body </a:t>
            </a:r>
            <a:r>
              <a:rPr lang="pt-BR" sz="3200" dirty="0"/>
              <a:t>as </a:t>
            </a:r>
            <a:r>
              <a:rPr lang="pt-BR" sz="3200" dirty="0" err="1"/>
              <a:t>used</a:t>
            </a:r>
            <a:r>
              <a:rPr lang="pt-BR" sz="3200" dirty="0"/>
              <a:t> </a:t>
            </a:r>
            <a:r>
              <a:rPr lang="pt-BR" sz="3200" dirty="0" err="1"/>
              <a:t>by</a:t>
            </a:r>
            <a:r>
              <a:rPr lang="pt-BR" sz="3200" dirty="0"/>
              <a:t> </a:t>
            </a:r>
            <a:r>
              <a:rPr lang="pt-BR" sz="3200" dirty="0" err="1"/>
              <a:t>greeks</a:t>
            </a:r>
            <a:r>
              <a:rPr lang="pt-BR" sz="3200" dirty="0"/>
              <a:t> </a:t>
            </a:r>
            <a:r>
              <a:rPr lang="pt-BR" sz="3200" dirty="0" err="1"/>
              <a:t>that</a:t>
            </a:r>
            <a:r>
              <a:rPr lang="pt-BR" sz="3200" dirty="0"/>
              <a:t> </a:t>
            </a:r>
            <a:r>
              <a:rPr lang="pt-BR" sz="3200" dirty="0" err="1"/>
              <a:t>served</a:t>
            </a:r>
            <a:r>
              <a:rPr lang="pt-BR" sz="3200" dirty="0"/>
              <a:t> </a:t>
            </a:r>
            <a:r>
              <a:rPr lang="pt-BR" sz="3200" dirty="0" err="1"/>
              <a:t>to</a:t>
            </a:r>
            <a:r>
              <a:rPr lang="pt-BR" sz="3200" dirty="0"/>
              <a:t> </a:t>
            </a:r>
            <a:r>
              <a:rPr lang="pt-BR" sz="3200" dirty="0" err="1"/>
              <a:t>indicate</a:t>
            </a:r>
            <a:r>
              <a:rPr lang="pt-BR" sz="3200" dirty="0"/>
              <a:t> </a:t>
            </a:r>
            <a:r>
              <a:rPr lang="pt-BR" sz="3200" dirty="0" err="1"/>
              <a:t>that</a:t>
            </a:r>
            <a:r>
              <a:rPr lang="pt-BR" sz="3200" dirty="0"/>
              <a:t> </a:t>
            </a:r>
            <a:r>
              <a:rPr lang="pt-BR" sz="3200" dirty="0" err="1"/>
              <a:t>the</a:t>
            </a:r>
            <a:r>
              <a:rPr lang="pt-BR" sz="3200" dirty="0"/>
              <a:t> </a:t>
            </a:r>
            <a:r>
              <a:rPr lang="pt-BR" sz="3200" dirty="0" err="1"/>
              <a:t>bearer</a:t>
            </a:r>
            <a:r>
              <a:rPr lang="pt-BR" sz="3200" dirty="0"/>
              <a:t> </a:t>
            </a:r>
            <a:r>
              <a:rPr lang="pt-BR" sz="3200" dirty="0" err="1"/>
              <a:t>was</a:t>
            </a:r>
            <a:r>
              <a:rPr lang="pt-BR" sz="3200" dirty="0"/>
              <a:t> a </a:t>
            </a:r>
            <a:r>
              <a:rPr lang="pt-BR" sz="3200" dirty="0" err="1"/>
              <a:t>slave</a:t>
            </a:r>
            <a:r>
              <a:rPr lang="pt-BR" sz="3200" dirty="0"/>
              <a:t>, a criminal </a:t>
            </a:r>
            <a:r>
              <a:rPr lang="pt-BR" sz="3200" dirty="0" err="1"/>
              <a:t>or</a:t>
            </a:r>
            <a:r>
              <a:rPr lang="pt-BR" sz="3200" dirty="0"/>
              <a:t> a </a:t>
            </a:r>
            <a:r>
              <a:rPr lang="pt-BR" sz="3200" dirty="0" err="1"/>
              <a:t>traitor</a:t>
            </a:r>
            <a:r>
              <a:rPr lang="pt-BR" sz="3200" dirty="0"/>
              <a:t>“</a:t>
            </a:r>
            <a:br>
              <a:rPr lang="pt-BR" sz="2800" i="1" dirty="0"/>
            </a:br>
            <a:endParaRPr lang="pt-BR" sz="2800" dirty="0"/>
          </a:p>
        </p:txBody>
      </p:sp>
    </p:spTree>
    <p:extLst>
      <p:ext uri="{BB962C8B-B14F-4D97-AF65-F5344CB8AC3E}">
        <p14:creationId xmlns:p14="http://schemas.microsoft.com/office/powerpoint/2010/main" val="368792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Conteúdo 6">
            <a:extLst>
              <a:ext uri="{FF2B5EF4-FFF2-40B4-BE49-F238E27FC236}">
                <a16:creationId xmlns:a16="http://schemas.microsoft.com/office/drawing/2014/main" id="{E094BEE0-DB61-F746-D2D8-2CAB4D64823E}"/>
              </a:ext>
            </a:extLst>
          </p:cNvPr>
          <p:cNvSpPr>
            <a:spLocks noGrp="1"/>
          </p:cNvSpPr>
          <p:nvPr>
            <p:ph sz="quarter" idx="13"/>
          </p:nvPr>
        </p:nvSpPr>
        <p:spPr>
          <a:xfrm>
            <a:off x="4116387" y="1719404"/>
            <a:ext cx="7632700" cy="4560210"/>
          </a:xfrm>
        </p:spPr>
        <p:txBody>
          <a:bodyPr>
            <a:normAutofit/>
          </a:bodyPr>
          <a:lstStyle/>
          <a:p>
            <a:r>
              <a:rPr lang="pt-BR" sz="2000"/>
              <a:t>Maternal socioeconomic </a:t>
            </a:r>
            <a:r>
              <a:rPr lang="pt-BR" sz="2000" dirty="0"/>
              <a:t>status </a:t>
            </a:r>
            <a:r>
              <a:rPr lang="pt-BR" sz="2000" dirty="0" err="1"/>
              <a:t>is</a:t>
            </a:r>
            <a:r>
              <a:rPr lang="pt-BR" sz="2000" dirty="0"/>
              <a:t> </a:t>
            </a:r>
            <a:r>
              <a:rPr lang="pt-BR" sz="2000" dirty="0" err="1"/>
              <a:t>much</a:t>
            </a:r>
            <a:r>
              <a:rPr lang="pt-BR" sz="2000" dirty="0"/>
              <a:t> more </a:t>
            </a:r>
            <a:r>
              <a:rPr lang="pt-BR" sz="2000" dirty="0" err="1"/>
              <a:t>clearly</a:t>
            </a:r>
            <a:r>
              <a:rPr lang="pt-BR" sz="2000" dirty="0"/>
              <a:t>  </a:t>
            </a:r>
            <a:r>
              <a:rPr lang="pt-BR" sz="2000" dirty="0" err="1"/>
              <a:t>associated</a:t>
            </a:r>
            <a:r>
              <a:rPr lang="pt-BR" sz="2000" dirty="0"/>
              <a:t>  </a:t>
            </a:r>
            <a:r>
              <a:rPr lang="pt-BR" sz="2000" dirty="0" err="1"/>
              <a:t>with</a:t>
            </a:r>
            <a:r>
              <a:rPr lang="pt-BR" sz="2000" dirty="0"/>
              <a:t> </a:t>
            </a:r>
            <a:r>
              <a:rPr lang="pt-BR" sz="2000" dirty="0" err="1"/>
              <a:t>delayed</a:t>
            </a:r>
            <a:r>
              <a:rPr lang="pt-BR" sz="2000" dirty="0"/>
              <a:t> </a:t>
            </a:r>
            <a:r>
              <a:rPr lang="pt-BR" sz="2000" dirty="0" err="1"/>
              <a:t>infant</a:t>
            </a:r>
            <a:r>
              <a:rPr lang="pt-BR" sz="2000" dirty="0"/>
              <a:t>/ </a:t>
            </a:r>
            <a:r>
              <a:rPr lang="pt-BR" sz="2000" dirty="0" err="1"/>
              <a:t>child</a:t>
            </a:r>
            <a:r>
              <a:rPr lang="pt-BR" sz="2000" dirty="0"/>
              <a:t> </a:t>
            </a:r>
            <a:r>
              <a:rPr lang="pt-BR" sz="2000" dirty="0" err="1"/>
              <a:t>neurodevelopment</a:t>
            </a:r>
            <a:r>
              <a:rPr lang="pt-BR" sz="2000" dirty="0"/>
              <a:t> </a:t>
            </a:r>
            <a:r>
              <a:rPr lang="pt-BR" sz="2000" dirty="0" err="1"/>
              <a:t>than</a:t>
            </a:r>
            <a:r>
              <a:rPr lang="pt-BR" sz="2000" dirty="0"/>
              <a:t> HIV </a:t>
            </a:r>
            <a:r>
              <a:rPr lang="pt-BR" sz="2000" dirty="0" err="1"/>
              <a:t>and</a:t>
            </a:r>
            <a:r>
              <a:rPr lang="pt-BR" sz="2000" dirty="0"/>
              <a:t> ART </a:t>
            </a:r>
            <a:r>
              <a:rPr lang="pt-BR" sz="2000" dirty="0" err="1"/>
              <a:t>exposure</a:t>
            </a:r>
            <a:r>
              <a:rPr lang="pt-BR" sz="2000" dirty="0"/>
              <a:t>.</a:t>
            </a:r>
          </a:p>
          <a:p>
            <a:endParaRPr lang="pt-BR" sz="2000" dirty="0"/>
          </a:p>
          <a:p>
            <a:r>
              <a:rPr lang="pt-BR" sz="2000" dirty="0"/>
              <a:t>WHO </a:t>
            </a:r>
            <a:r>
              <a:rPr lang="pt-BR" sz="2000" dirty="0" err="1"/>
              <a:t>guidelines</a:t>
            </a:r>
            <a:r>
              <a:rPr lang="pt-BR" sz="2000" dirty="0"/>
              <a:t> point </a:t>
            </a:r>
            <a:r>
              <a:rPr lang="pt-BR" sz="2000" dirty="0" err="1"/>
              <a:t>to</a:t>
            </a:r>
            <a:r>
              <a:rPr lang="pt-BR" sz="2000" dirty="0"/>
              <a:t> </a:t>
            </a:r>
            <a:r>
              <a:rPr lang="pt-BR" sz="2000" dirty="0" err="1"/>
              <a:t>the</a:t>
            </a:r>
            <a:r>
              <a:rPr lang="pt-BR" sz="2000" dirty="0"/>
              <a:t> </a:t>
            </a:r>
            <a:r>
              <a:rPr lang="pt-BR" sz="2000" dirty="0" err="1"/>
              <a:t>relevance</a:t>
            </a:r>
            <a:r>
              <a:rPr lang="pt-BR" sz="2000" dirty="0"/>
              <a:t> </a:t>
            </a:r>
            <a:r>
              <a:rPr lang="pt-BR" sz="2000" dirty="0" err="1"/>
              <a:t>of</a:t>
            </a:r>
            <a:r>
              <a:rPr lang="pt-BR" sz="2000" dirty="0"/>
              <a:t> maternal </a:t>
            </a:r>
            <a:r>
              <a:rPr lang="pt-BR" sz="2000" dirty="0" err="1"/>
              <a:t>evaluation</a:t>
            </a:r>
            <a:r>
              <a:rPr lang="pt-BR" sz="2000" dirty="0"/>
              <a:t> </a:t>
            </a:r>
            <a:r>
              <a:rPr lang="pt-BR" sz="2000" dirty="0" err="1"/>
              <a:t>considering</a:t>
            </a:r>
            <a:r>
              <a:rPr lang="pt-BR" sz="2000" dirty="0"/>
              <a:t> SES </a:t>
            </a:r>
            <a:r>
              <a:rPr lang="pt-BR" sz="2000" dirty="0" err="1"/>
              <a:t>determinants</a:t>
            </a:r>
            <a:r>
              <a:rPr lang="pt-BR" sz="2000" dirty="0"/>
              <a:t> </a:t>
            </a:r>
            <a:r>
              <a:rPr lang="pt-BR" sz="2000" dirty="0" err="1"/>
              <a:t>to</a:t>
            </a:r>
            <a:r>
              <a:rPr lang="pt-BR" sz="2000" dirty="0"/>
              <a:t> improve </a:t>
            </a:r>
            <a:r>
              <a:rPr lang="pt-BR" sz="2000" dirty="0" err="1"/>
              <a:t>neurodevelopment</a:t>
            </a:r>
            <a:r>
              <a:rPr lang="pt-BR" sz="2000" dirty="0"/>
              <a:t> </a:t>
            </a:r>
            <a:r>
              <a:rPr lang="pt-BR" sz="2000" dirty="0" err="1"/>
              <a:t>of</a:t>
            </a:r>
            <a:r>
              <a:rPr lang="pt-BR" sz="2000" dirty="0"/>
              <a:t> </a:t>
            </a:r>
            <a:r>
              <a:rPr lang="pt-BR" sz="2000" dirty="0" err="1"/>
              <a:t>children</a:t>
            </a:r>
            <a:r>
              <a:rPr lang="pt-BR" sz="2000" dirty="0"/>
              <a:t> in general, </a:t>
            </a:r>
            <a:r>
              <a:rPr lang="pt-BR" sz="2000" dirty="0" err="1"/>
              <a:t>including</a:t>
            </a:r>
            <a:r>
              <a:rPr lang="pt-BR" sz="2000" dirty="0"/>
              <a:t> </a:t>
            </a:r>
            <a:r>
              <a:rPr lang="pt-BR" sz="2000" dirty="0" err="1"/>
              <a:t>those</a:t>
            </a:r>
            <a:r>
              <a:rPr lang="pt-BR" sz="2000" dirty="0"/>
              <a:t> HIV </a:t>
            </a:r>
            <a:r>
              <a:rPr lang="pt-BR" sz="2000" dirty="0" err="1"/>
              <a:t>exposed</a:t>
            </a:r>
            <a:r>
              <a:rPr lang="pt-BR" sz="2000" dirty="0"/>
              <a:t> </a:t>
            </a:r>
            <a:r>
              <a:rPr lang="pt-BR" sz="2000" dirty="0" err="1"/>
              <a:t>uninfected</a:t>
            </a:r>
            <a:endParaRPr lang="pt-BR" sz="2000" dirty="0"/>
          </a:p>
          <a:p>
            <a:r>
              <a:rPr lang="pt-BR" sz="2000" dirty="0"/>
              <a:t>	</a:t>
            </a:r>
            <a:r>
              <a:rPr lang="pt-BR" sz="2000" b="1" dirty="0">
                <a:solidFill>
                  <a:srgbClr val="FF0000"/>
                </a:solidFill>
              </a:rPr>
              <a:t>maternal </a:t>
            </a:r>
            <a:r>
              <a:rPr lang="pt-BR" sz="2000" b="1" dirty="0" err="1">
                <a:solidFill>
                  <a:srgbClr val="FF0000"/>
                </a:solidFill>
              </a:rPr>
              <a:t>nutritional</a:t>
            </a:r>
            <a:r>
              <a:rPr lang="pt-BR" sz="2000" b="1" dirty="0">
                <a:solidFill>
                  <a:srgbClr val="FF0000"/>
                </a:solidFill>
              </a:rPr>
              <a:t> status </a:t>
            </a:r>
          </a:p>
          <a:p>
            <a:pPr marL="892175" indent="-892175"/>
            <a:r>
              <a:rPr lang="pt-BR" sz="2000" dirty="0"/>
              <a:t>	</a:t>
            </a:r>
            <a:r>
              <a:rPr lang="pt-BR" sz="2000" b="1" dirty="0">
                <a:solidFill>
                  <a:srgbClr val="FF0000"/>
                </a:solidFill>
              </a:rPr>
              <a:t>maternal/parental  </a:t>
            </a:r>
            <a:r>
              <a:rPr lang="pt-BR" sz="2000" b="1" dirty="0" err="1">
                <a:solidFill>
                  <a:srgbClr val="FF0000"/>
                </a:solidFill>
              </a:rPr>
              <a:t>conditions</a:t>
            </a:r>
            <a:r>
              <a:rPr lang="pt-BR" sz="2000" b="1" dirty="0">
                <a:solidFill>
                  <a:srgbClr val="FF0000"/>
                </a:solidFill>
              </a:rPr>
              <a:t> </a:t>
            </a:r>
            <a:r>
              <a:rPr lang="pt-BR" sz="2000" b="1" dirty="0" err="1">
                <a:solidFill>
                  <a:srgbClr val="FF0000"/>
                </a:solidFill>
              </a:rPr>
              <a:t>and</a:t>
            </a:r>
            <a:r>
              <a:rPr lang="pt-BR" sz="2000" b="1" dirty="0">
                <a:solidFill>
                  <a:srgbClr val="FF0000"/>
                </a:solidFill>
              </a:rPr>
              <a:t> </a:t>
            </a:r>
            <a:r>
              <a:rPr lang="pt-BR" sz="2000" b="1" dirty="0" err="1">
                <a:solidFill>
                  <a:srgbClr val="FF0000"/>
                </a:solidFill>
              </a:rPr>
              <a:t>knowledge</a:t>
            </a:r>
            <a:r>
              <a:rPr lang="pt-BR" sz="2000" b="1" dirty="0">
                <a:solidFill>
                  <a:srgbClr val="FF0000"/>
                </a:solidFill>
              </a:rPr>
              <a:t> </a:t>
            </a:r>
            <a:r>
              <a:rPr lang="pt-BR" sz="2000" b="1" dirty="0" err="1">
                <a:solidFill>
                  <a:srgbClr val="FF0000"/>
                </a:solidFill>
              </a:rPr>
              <a:t>about</a:t>
            </a:r>
            <a:r>
              <a:rPr lang="pt-BR" sz="2000" b="1" dirty="0">
                <a:solidFill>
                  <a:srgbClr val="FF0000"/>
                </a:solidFill>
              </a:rPr>
              <a:t> </a:t>
            </a:r>
            <a:r>
              <a:rPr lang="pt-BR" sz="2000" b="1" dirty="0" err="1">
                <a:solidFill>
                  <a:srgbClr val="FF0000"/>
                </a:solidFill>
              </a:rPr>
              <a:t>child</a:t>
            </a:r>
            <a:r>
              <a:rPr lang="pt-BR" sz="2000" b="1" dirty="0">
                <a:solidFill>
                  <a:srgbClr val="FF0000"/>
                </a:solidFill>
              </a:rPr>
              <a:t> </a:t>
            </a:r>
            <a:r>
              <a:rPr lang="pt-BR" sz="2000" b="1" dirty="0" err="1">
                <a:solidFill>
                  <a:srgbClr val="FF0000"/>
                </a:solidFill>
              </a:rPr>
              <a:t>stimulation</a:t>
            </a:r>
            <a:r>
              <a:rPr lang="pt-BR" sz="2000" b="1" dirty="0">
                <a:solidFill>
                  <a:srgbClr val="FF0000"/>
                </a:solidFill>
              </a:rPr>
              <a:t> </a:t>
            </a:r>
            <a:r>
              <a:rPr lang="pt-BR" sz="2000" b="1" dirty="0" err="1">
                <a:solidFill>
                  <a:srgbClr val="FF0000"/>
                </a:solidFill>
              </a:rPr>
              <a:t>at</a:t>
            </a:r>
            <a:r>
              <a:rPr lang="pt-BR" sz="2000" b="1" dirty="0">
                <a:solidFill>
                  <a:srgbClr val="FF0000"/>
                </a:solidFill>
              </a:rPr>
              <a:t> home</a:t>
            </a:r>
          </a:p>
          <a:p>
            <a:endParaRPr lang="pt-BR" sz="2000" dirty="0"/>
          </a:p>
          <a:p>
            <a:endParaRPr lang="pt-BR" sz="2000" dirty="0"/>
          </a:p>
          <a:p>
            <a:endParaRPr lang="pt-BR" dirty="0"/>
          </a:p>
          <a:p>
            <a:endParaRPr lang="pt-BR" dirty="0"/>
          </a:p>
          <a:p>
            <a:endParaRPr lang="pt-BR" dirty="0"/>
          </a:p>
          <a:p>
            <a:endParaRPr lang="pt-BR" dirty="0"/>
          </a:p>
        </p:txBody>
      </p:sp>
      <p:sp>
        <p:nvSpPr>
          <p:cNvPr id="6" name="Título 5">
            <a:extLst>
              <a:ext uri="{FF2B5EF4-FFF2-40B4-BE49-F238E27FC236}">
                <a16:creationId xmlns:a16="http://schemas.microsoft.com/office/drawing/2014/main" id="{9CF4CE87-264E-17E3-AC56-75B9DB8379D0}"/>
              </a:ext>
            </a:extLst>
          </p:cNvPr>
          <p:cNvSpPr>
            <a:spLocks noGrp="1"/>
          </p:cNvSpPr>
          <p:nvPr>
            <p:ph type="title"/>
          </p:nvPr>
        </p:nvSpPr>
        <p:spPr>
          <a:xfrm>
            <a:off x="4116391" y="441325"/>
            <a:ext cx="7632700" cy="632101"/>
          </a:xfrm>
        </p:spPr>
        <p:txBody>
          <a:bodyPr/>
          <a:lstStyle/>
          <a:p>
            <a:r>
              <a:rPr lang="pt-BR" dirty="0" err="1"/>
              <a:t>Can</a:t>
            </a:r>
            <a:r>
              <a:rPr lang="pt-BR" dirty="0"/>
              <a:t> </a:t>
            </a:r>
            <a:r>
              <a:rPr lang="pt-BR" dirty="0" err="1"/>
              <a:t>we</a:t>
            </a:r>
            <a:r>
              <a:rPr lang="pt-BR" dirty="0"/>
              <a:t> </a:t>
            </a:r>
            <a:r>
              <a:rPr lang="pt-BR" dirty="0" err="1"/>
              <a:t>think</a:t>
            </a:r>
            <a:r>
              <a:rPr lang="pt-BR" dirty="0"/>
              <a:t> </a:t>
            </a:r>
            <a:r>
              <a:rPr lang="pt-BR" dirty="0" err="1"/>
              <a:t>different</a:t>
            </a:r>
            <a:r>
              <a:rPr lang="pt-BR" dirty="0"/>
              <a:t>?</a:t>
            </a:r>
          </a:p>
        </p:txBody>
      </p:sp>
    </p:spTree>
    <p:extLst>
      <p:ext uri="{BB962C8B-B14F-4D97-AF65-F5344CB8AC3E}">
        <p14:creationId xmlns:p14="http://schemas.microsoft.com/office/powerpoint/2010/main" val="641440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F98D-7295-E343-8A23-37562C7E37F9}"/>
              </a:ext>
            </a:extLst>
          </p:cNvPr>
          <p:cNvSpPr>
            <a:spLocks noGrp="1"/>
          </p:cNvSpPr>
          <p:nvPr>
            <p:ph type="title"/>
          </p:nvPr>
        </p:nvSpPr>
        <p:spPr>
          <a:xfrm>
            <a:off x="4116391" y="997916"/>
            <a:ext cx="7632700" cy="4609306"/>
          </a:xfrm>
        </p:spPr>
        <p:txBody>
          <a:bodyPr wrap="square">
            <a:normAutofit fontScale="90000"/>
          </a:bodyPr>
          <a:lstStyle/>
          <a:p>
            <a:r>
              <a:rPr lang="en-US" sz="4800" kern="100" dirty="0">
                <a:effectLst/>
                <a:latin typeface="Calibri" panose="020F0502020204030204" pitchFamily="34" charset="0"/>
                <a:ea typeface="Calibri" panose="020F0502020204030204" pitchFamily="34" charset="0"/>
                <a:cs typeface="Times New Roman" panose="02020603050405020304" pitchFamily="18" charset="0"/>
              </a:rPr>
              <a:t>Health systems </a:t>
            </a:r>
            <a:r>
              <a:rPr lang="en-US" sz="4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should not </a:t>
            </a:r>
            <a:r>
              <a:rPr lang="en-US" sz="4800" kern="100" dirty="0">
                <a:effectLst/>
                <a:latin typeface="Calibri" panose="020F0502020204030204" pitchFamily="34" charset="0"/>
                <a:ea typeface="Calibri" panose="020F0502020204030204" pitchFamily="34" charset="0"/>
                <a:cs typeface="Times New Roman" panose="02020603050405020304" pitchFamily="18" charset="0"/>
              </a:rPr>
              <a:t>systematically document perinatal HIV and ARV exposure in health records </a:t>
            </a:r>
            <a:r>
              <a:rPr lang="en-US" sz="4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although this could </a:t>
            </a:r>
            <a:r>
              <a:rPr lang="en-US" sz="4800" kern="100" dirty="0">
                <a:effectLst/>
                <a:latin typeface="Calibri" panose="020F0502020204030204" pitchFamily="34" charset="0"/>
                <a:ea typeface="Calibri" panose="020F0502020204030204" pitchFamily="34" charset="0"/>
                <a:cs typeface="Times New Roman" panose="02020603050405020304" pitchFamily="18" charset="0"/>
              </a:rPr>
              <a:t>enable long term follow-up of health outcomes of persons with HIV exposure</a:t>
            </a:r>
            <a:endParaRPr lang="en-GB" dirty="0"/>
          </a:p>
        </p:txBody>
      </p:sp>
    </p:spTree>
    <p:extLst>
      <p:ext uri="{BB962C8B-B14F-4D97-AF65-F5344CB8AC3E}">
        <p14:creationId xmlns:p14="http://schemas.microsoft.com/office/powerpoint/2010/main" val="146662159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5C2E18-80A6-4931-9561-9892789D4483}">
  <ds:schemaRefs>
    <ds:schemaRef ds:uri="http://www.w3.org/XML/1998/namespace"/>
    <ds:schemaRef ds:uri="http://schemas.microsoft.com/office/2006/metadata/properties"/>
    <ds:schemaRef ds:uri="http://purl.org/dc/elements/1.1/"/>
    <ds:schemaRef ds:uri="http://schemas.microsoft.com/office/2006/documentManagement/types"/>
    <ds:schemaRef ds:uri="73ce610f-b889-47d4-8ab5-c38f623799c9"/>
    <ds:schemaRef ds:uri="http://purl.org/dc/dcmitype/"/>
    <ds:schemaRef ds:uri="http://purl.org/dc/terms/"/>
    <ds:schemaRef ds:uri="http://schemas.microsoft.com/office/infopath/2007/PartnerControls"/>
    <ds:schemaRef ds:uri="http://schemas.openxmlformats.org/package/2006/metadata/core-properties"/>
    <ds:schemaRef ds:uri="e236f8d0-c4c0-4f47-ae05-f87aea30adc7"/>
  </ds:schemaRefs>
</ds:datastoreItem>
</file>

<file path=customXml/itemProps2.xml><?xml version="1.0" encoding="utf-8"?>
<ds:datastoreItem xmlns:ds="http://schemas.openxmlformats.org/officeDocument/2006/customXml" ds:itemID="{D538651A-1EEF-4988-AFC8-984A4FC6755C}">
  <ds:schemaRefs>
    <ds:schemaRef ds:uri="http://schemas.microsoft.com/sharepoint/v3/contenttype/forms"/>
  </ds:schemaRefs>
</ds:datastoreItem>
</file>

<file path=customXml/itemProps3.xml><?xml version="1.0" encoding="utf-8"?>
<ds:datastoreItem xmlns:ds="http://schemas.openxmlformats.org/officeDocument/2006/customXml" ds:itemID="{CB6B64F1-B120-469D-8D8D-F7C97FAAB5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AIDS-2026-Speaker-template_Verdana (1)</Template>
  <TotalTime>10160</TotalTime>
  <Words>380</Words>
  <Application>Microsoft Macintosh PowerPoint</Application>
  <PresentationFormat>Widescreen</PresentationFormat>
  <Paragraphs>31</Paragraphs>
  <Slides>9</Slides>
  <Notes>4</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9</vt:i4>
      </vt:variant>
    </vt:vector>
  </HeadingPairs>
  <TitlesOfParts>
    <vt:vector size="15" baseType="lpstr">
      <vt:lpstr>Courier New</vt:lpstr>
      <vt:lpstr>Calibri</vt:lpstr>
      <vt:lpstr>Source Sans Pro</vt:lpstr>
      <vt:lpstr>Arial</vt:lpstr>
      <vt:lpstr>Verdana</vt:lpstr>
      <vt:lpstr>AIDS2026</vt:lpstr>
      <vt:lpstr>Health systems should not systematically document perinatal HIV and ARV exposure in health records although this could enable long term follow-up of health outcomes of persons with HIV exposure  </vt:lpstr>
      <vt:lpstr>A hypothetical advantage of HIV exposure public documentation</vt:lpstr>
      <vt:lpstr>Apresentação do PowerPoint</vt:lpstr>
      <vt:lpstr>Looking beyond HIV and ART  exposure</vt:lpstr>
      <vt:lpstr>Differentiantion is the root of stigma</vt:lpstr>
      <vt:lpstr>The importance of social identity</vt:lpstr>
      <vt:lpstr>The public documentation of anything related to HIV on health records could have the effect of a “cut or burnt sign into the body as used by greeks that served to indicate that the bearer was a slave, a criminal or a traitor“ </vt:lpstr>
      <vt:lpstr>Can we think different?</vt:lpstr>
      <vt:lpstr>Health systems should not systematically document perinatal HIV and ARV exposure in health records although this could enable long term follow-up of health outcomes of persons with HIV exposure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systems should not systematically document perinatal HIV and ARV exposure in health records although this could enable long term follow-up of health outcomes of persons with HIV exposure</dc:title>
  <dc:creator>Maria Leticia Cruz</dc:creator>
  <cp:lastModifiedBy>Maria Leticia Cruz</cp:lastModifiedBy>
  <cp:revision>22</cp:revision>
  <dcterms:created xsi:type="dcterms:W3CDTF">2026-05-23T20:26:00Z</dcterms:created>
  <dcterms:modified xsi:type="dcterms:W3CDTF">2026-07-20T13:39:14Z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