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24"/>
  </p:notesMasterIdLst>
  <p:sldIdLst>
    <p:sldId id="273" r:id="rId5"/>
    <p:sldId id="271" r:id="rId6"/>
    <p:sldId id="259" r:id="rId7"/>
    <p:sldId id="276" r:id="rId8"/>
    <p:sldId id="299" r:id="rId9"/>
    <p:sldId id="281" r:id="rId10"/>
    <p:sldId id="283" r:id="rId11"/>
    <p:sldId id="284" r:id="rId12"/>
    <p:sldId id="285" r:id="rId13"/>
    <p:sldId id="292" r:id="rId14"/>
    <p:sldId id="279" r:id="rId15"/>
    <p:sldId id="288" r:id="rId16"/>
    <p:sldId id="290" r:id="rId17"/>
    <p:sldId id="294" r:id="rId18"/>
    <p:sldId id="287" r:id="rId19"/>
    <p:sldId id="300" r:id="rId20"/>
    <p:sldId id="274" r:id="rId21"/>
    <p:sldId id="297" r:id="rId22"/>
    <p:sldId id="298" r:id="rId23"/>
  </p:sldIdLst>
  <p:sldSz cx="12192000" cy="6858000"/>
  <p:notesSz cx="6858000" cy="9144000"/>
  <p:embeddedFontLst>
    <p:embeddedFont>
      <p:font typeface="Verdana" panose="020B0604030504040204" pitchFamily="34" charset="0"/>
      <p:regular r:id="rId25"/>
      <p:bold r:id="rId26"/>
      <p:italic r:id="rId27"/>
      <p:boldItalic r:id="rId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5E0FCB-5527-0851-1A6B-9BC37D3A0C6C}" name="Guest User" initials="GU" userId="S::urn:spo:tenantanon#13f8fe7f-c680-4bee-a116-63591d6bee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7193B5-E376-4EE5-B575-3BF61AE34801}" v="36" dt="2026-07-20T20:51:54.3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638" autoAdjust="0"/>
    <p:restoredTop sz="83656" autoAdjust="0"/>
  </p:normalViewPr>
  <p:slideViewPr>
    <p:cSldViewPr snapToGrid="0">
      <p:cViewPr varScale="1">
        <p:scale>
          <a:sx n="92" d="100"/>
          <a:sy n="92" d="100"/>
        </p:scale>
        <p:origin x="58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viewProps" Target="viewProps.xml"/><Relationship Id="rId35"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juguna, Irene Nyambura" userId="018d4662-4141-478f-bd4b-d9891c522353" providerId="ADAL" clId="{7F7ADAE2-14C5-4B84-A19C-B78236684D9F}"/>
    <pc:docChg chg="undo custSel addSld delSld modSld sldOrd">
      <pc:chgData name="Njuguna, Irene Nyambura" userId="018d4662-4141-478f-bd4b-d9891c522353" providerId="ADAL" clId="{7F7ADAE2-14C5-4B84-A19C-B78236684D9F}" dt="2026-07-20T20:51:19.943" v="5372" actId="20577"/>
      <pc:docMkLst>
        <pc:docMk/>
      </pc:docMkLst>
      <pc:sldChg chg="modNotesTx">
        <pc:chgData name="Njuguna, Irene Nyambura" userId="018d4662-4141-478f-bd4b-d9891c522353" providerId="ADAL" clId="{7F7ADAE2-14C5-4B84-A19C-B78236684D9F}" dt="2026-07-20T20:47:00.990" v="5371" actId="20577"/>
        <pc:sldMkLst>
          <pc:docMk/>
          <pc:sldMk cId="171815718" sldId="273"/>
        </pc:sldMkLst>
      </pc:sldChg>
      <pc:sldChg chg="modSp mod modNotesTx">
        <pc:chgData name="Njuguna, Irene Nyambura" userId="018d4662-4141-478f-bd4b-d9891c522353" providerId="ADAL" clId="{7F7ADAE2-14C5-4B84-A19C-B78236684D9F}" dt="2026-07-20T20:43:28.481" v="4723" actId="20577"/>
        <pc:sldMkLst>
          <pc:docMk/>
          <pc:sldMk cId="3226846645" sldId="274"/>
        </pc:sldMkLst>
        <pc:spChg chg="mod">
          <ac:chgData name="Njuguna, Irene Nyambura" userId="018d4662-4141-478f-bd4b-d9891c522353" providerId="ADAL" clId="{7F7ADAE2-14C5-4B84-A19C-B78236684D9F}" dt="2026-07-20T20:43:07.973" v="4712" actId="20577"/>
          <ac:spMkLst>
            <pc:docMk/>
            <pc:sldMk cId="3226846645" sldId="274"/>
            <ac:spMk id="2" creationId="{A29175C4-D6BD-675B-42FE-CCE839FE782A}"/>
          </ac:spMkLst>
        </pc:spChg>
      </pc:sldChg>
      <pc:sldChg chg="modNotesTx">
        <pc:chgData name="Njuguna, Irene Nyambura" userId="018d4662-4141-478f-bd4b-d9891c522353" providerId="ADAL" clId="{7F7ADAE2-14C5-4B84-A19C-B78236684D9F}" dt="2026-07-20T20:20:36.092" v="2756" actId="20577"/>
        <pc:sldMkLst>
          <pc:docMk/>
          <pc:sldMk cId="3218256396" sldId="279"/>
        </pc:sldMkLst>
      </pc:sldChg>
      <pc:sldChg chg="modNotesTx">
        <pc:chgData name="Njuguna, Irene Nyambura" userId="018d4662-4141-478f-bd4b-d9891c522353" providerId="ADAL" clId="{7F7ADAE2-14C5-4B84-A19C-B78236684D9F}" dt="2026-07-20T19:58:40.639" v="686" actId="20577"/>
        <pc:sldMkLst>
          <pc:docMk/>
          <pc:sldMk cId="3404238416" sldId="283"/>
        </pc:sldMkLst>
      </pc:sldChg>
      <pc:sldChg chg="modSp mod modNotesTx">
        <pc:chgData name="Njuguna, Irene Nyambura" userId="018d4662-4141-478f-bd4b-d9891c522353" providerId="ADAL" clId="{7F7ADAE2-14C5-4B84-A19C-B78236684D9F}" dt="2026-07-20T20:07:20.301" v="1371" actId="1076"/>
        <pc:sldMkLst>
          <pc:docMk/>
          <pc:sldMk cId="2637036804" sldId="284"/>
        </pc:sldMkLst>
        <pc:spChg chg="mod">
          <ac:chgData name="Njuguna, Irene Nyambura" userId="018d4662-4141-478f-bd4b-d9891c522353" providerId="ADAL" clId="{7F7ADAE2-14C5-4B84-A19C-B78236684D9F}" dt="2026-07-20T20:00:54.427" v="804" actId="5793"/>
          <ac:spMkLst>
            <pc:docMk/>
            <pc:sldMk cId="2637036804" sldId="284"/>
            <ac:spMk id="8" creationId="{A48AB428-30BC-650A-40E4-C2AF0FA8DE39}"/>
          </ac:spMkLst>
        </pc:spChg>
        <pc:picChg chg="mod modCrop">
          <ac:chgData name="Njuguna, Irene Nyambura" userId="018d4662-4141-478f-bd4b-d9891c522353" providerId="ADAL" clId="{7F7ADAE2-14C5-4B84-A19C-B78236684D9F}" dt="2026-07-20T20:07:20.301" v="1371" actId="1076"/>
          <ac:picMkLst>
            <pc:docMk/>
            <pc:sldMk cId="2637036804" sldId="284"/>
            <ac:picMk id="7" creationId="{AFBBAFB1-FB23-E1C3-612A-2FEB0982C1E5}"/>
          </ac:picMkLst>
        </pc:picChg>
      </pc:sldChg>
      <pc:sldChg chg="modSp mod modNotesTx">
        <pc:chgData name="Njuguna, Irene Nyambura" userId="018d4662-4141-478f-bd4b-d9891c522353" providerId="ADAL" clId="{7F7ADAE2-14C5-4B84-A19C-B78236684D9F}" dt="2026-07-20T20:10:47.174" v="1810" actId="20577"/>
        <pc:sldMkLst>
          <pc:docMk/>
          <pc:sldMk cId="245501139" sldId="285"/>
        </pc:sldMkLst>
        <pc:spChg chg="mod">
          <ac:chgData name="Njuguna, Irene Nyambura" userId="018d4662-4141-478f-bd4b-d9891c522353" providerId="ADAL" clId="{7F7ADAE2-14C5-4B84-A19C-B78236684D9F}" dt="2026-07-20T20:06:11.029" v="1363" actId="5793"/>
          <ac:spMkLst>
            <pc:docMk/>
            <pc:sldMk cId="245501139" sldId="285"/>
            <ac:spMk id="8" creationId="{6075E5F2-ABC5-7662-923B-D510C3B70C60}"/>
          </ac:spMkLst>
        </pc:spChg>
      </pc:sldChg>
      <pc:sldChg chg="addSp delSp modSp add del mod modNotesTx">
        <pc:chgData name="Njuguna, Irene Nyambura" userId="018d4662-4141-478f-bd4b-d9891c522353" providerId="ADAL" clId="{7F7ADAE2-14C5-4B84-A19C-B78236684D9F}" dt="2026-07-20T20:33:32.041" v="3742" actId="47"/>
        <pc:sldMkLst>
          <pc:docMk/>
          <pc:sldMk cId="4068084605" sldId="286"/>
        </pc:sldMkLst>
        <pc:spChg chg="add del mod">
          <ac:chgData name="Njuguna, Irene Nyambura" userId="018d4662-4141-478f-bd4b-d9891c522353" providerId="ADAL" clId="{7F7ADAE2-14C5-4B84-A19C-B78236684D9F}" dt="2026-07-20T20:24:43.397" v="3063" actId="478"/>
          <ac:spMkLst>
            <pc:docMk/>
            <pc:sldMk cId="4068084605" sldId="286"/>
            <ac:spMk id="4" creationId="{7B171B48-BF90-90FB-8987-1AAB4D60BA05}"/>
          </ac:spMkLst>
        </pc:spChg>
        <pc:spChg chg="add del mod">
          <ac:chgData name="Njuguna, Irene Nyambura" userId="018d4662-4141-478f-bd4b-d9891c522353" providerId="ADAL" clId="{7F7ADAE2-14C5-4B84-A19C-B78236684D9F}" dt="2026-07-20T20:24:41.940" v="3062" actId="478"/>
          <ac:spMkLst>
            <pc:docMk/>
            <pc:sldMk cId="4068084605" sldId="286"/>
            <ac:spMk id="5" creationId="{369940CC-E695-BD21-920B-CBAB782FF089}"/>
          </ac:spMkLst>
        </pc:spChg>
        <pc:spChg chg="mod">
          <ac:chgData name="Njuguna, Irene Nyambura" userId="018d4662-4141-478f-bd4b-d9891c522353" providerId="ADAL" clId="{7F7ADAE2-14C5-4B84-A19C-B78236684D9F}" dt="2026-07-20T20:31:24.882" v="3714" actId="20577"/>
          <ac:spMkLst>
            <pc:docMk/>
            <pc:sldMk cId="4068084605" sldId="286"/>
            <ac:spMk id="6" creationId="{2D0ADD44-998C-89DA-A978-0EF94CA02319}"/>
          </ac:spMkLst>
        </pc:spChg>
        <pc:picChg chg="add del mod">
          <ac:chgData name="Njuguna, Irene Nyambura" userId="018d4662-4141-478f-bd4b-d9891c522353" providerId="ADAL" clId="{7F7ADAE2-14C5-4B84-A19C-B78236684D9F}" dt="2026-07-20T20:24:39.488" v="3061" actId="478"/>
          <ac:picMkLst>
            <pc:docMk/>
            <pc:sldMk cId="4068084605" sldId="286"/>
            <ac:picMk id="2" creationId="{500D5C7D-4436-E3F5-9745-A6791EC67E73}"/>
          </ac:picMkLst>
        </pc:picChg>
        <pc:picChg chg="del">
          <ac:chgData name="Njuguna, Irene Nyambura" userId="018d4662-4141-478f-bd4b-d9891c522353" providerId="ADAL" clId="{7F7ADAE2-14C5-4B84-A19C-B78236684D9F}" dt="2026-07-20T20:22:15.780" v="2973" actId="478"/>
          <ac:picMkLst>
            <pc:docMk/>
            <pc:sldMk cId="4068084605" sldId="286"/>
            <ac:picMk id="15" creationId="{246FAEFF-70B3-DFFB-7934-2B9E077B91AC}"/>
          </ac:picMkLst>
        </pc:picChg>
      </pc:sldChg>
      <pc:sldChg chg="modNotesTx">
        <pc:chgData name="Njuguna, Irene Nyambura" userId="018d4662-4141-478f-bd4b-d9891c522353" providerId="ADAL" clId="{7F7ADAE2-14C5-4B84-A19C-B78236684D9F}" dt="2026-07-20T20:46:41.255" v="5369" actId="20577"/>
        <pc:sldMkLst>
          <pc:docMk/>
          <pc:sldMk cId="2354712788" sldId="287"/>
        </pc:sldMkLst>
      </pc:sldChg>
      <pc:sldChg chg="addSp delSp modSp mod ord">
        <pc:chgData name="Njuguna, Irene Nyambura" userId="018d4662-4141-478f-bd4b-d9891c522353" providerId="ADAL" clId="{7F7ADAE2-14C5-4B84-A19C-B78236684D9F}" dt="2026-07-20T20:33:01.843" v="3739" actId="1076"/>
        <pc:sldMkLst>
          <pc:docMk/>
          <pc:sldMk cId="1673720501" sldId="288"/>
        </pc:sldMkLst>
        <pc:spChg chg="add mod">
          <ac:chgData name="Njuguna, Irene Nyambura" userId="018d4662-4141-478f-bd4b-d9891c522353" providerId="ADAL" clId="{7F7ADAE2-14C5-4B84-A19C-B78236684D9F}" dt="2026-07-20T20:33:01.843" v="3739" actId="1076"/>
          <ac:spMkLst>
            <pc:docMk/>
            <pc:sldMk cId="1673720501" sldId="288"/>
            <ac:spMk id="2" creationId="{F5205B2A-9F01-E86A-0938-5AE9E3398564}"/>
          </ac:spMkLst>
        </pc:spChg>
        <pc:spChg chg="mod">
          <ac:chgData name="Njuguna, Irene Nyambura" userId="018d4662-4141-478f-bd4b-d9891c522353" providerId="ADAL" clId="{7F7ADAE2-14C5-4B84-A19C-B78236684D9F}" dt="2026-07-20T20:32:40.039" v="3734" actId="20577"/>
          <ac:spMkLst>
            <pc:docMk/>
            <pc:sldMk cId="1673720501" sldId="288"/>
            <ac:spMk id="3" creationId="{AD6E22DF-E2E1-DE59-8E04-B553B7289D56}"/>
          </ac:spMkLst>
        </pc:spChg>
        <pc:spChg chg="del">
          <ac:chgData name="Njuguna, Irene Nyambura" userId="018d4662-4141-478f-bd4b-d9891c522353" providerId="ADAL" clId="{7F7ADAE2-14C5-4B84-A19C-B78236684D9F}" dt="2026-07-20T20:32:48.982" v="3735" actId="478"/>
          <ac:spMkLst>
            <pc:docMk/>
            <pc:sldMk cId="1673720501" sldId="288"/>
            <ac:spMk id="6" creationId="{4999CB6D-93CA-7683-6A3E-AB88655C7083}"/>
          </ac:spMkLst>
        </pc:spChg>
      </pc:sldChg>
      <pc:sldChg chg="modSp mod modNotesTx">
        <pc:chgData name="Njuguna, Irene Nyambura" userId="018d4662-4141-478f-bd4b-d9891c522353" providerId="ADAL" clId="{7F7ADAE2-14C5-4B84-A19C-B78236684D9F}" dt="2026-07-20T20:30:05.455" v="3682" actId="20577"/>
        <pc:sldMkLst>
          <pc:docMk/>
          <pc:sldMk cId="3197107509" sldId="290"/>
        </pc:sldMkLst>
        <pc:spChg chg="mod">
          <ac:chgData name="Njuguna, Irene Nyambura" userId="018d4662-4141-478f-bd4b-d9891c522353" providerId="ADAL" clId="{7F7ADAE2-14C5-4B84-A19C-B78236684D9F}" dt="2026-07-20T20:28:04.441" v="3405" actId="1076"/>
          <ac:spMkLst>
            <pc:docMk/>
            <pc:sldMk cId="3197107509" sldId="290"/>
            <ac:spMk id="6" creationId="{6BC3C410-8068-5DF0-1C66-4E046DE39014}"/>
          </ac:spMkLst>
        </pc:spChg>
      </pc:sldChg>
      <pc:sldChg chg="addSp modSp mod modNotesTx">
        <pc:chgData name="Njuguna, Irene Nyambura" userId="018d4662-4141-478f-bd4b-d9891c522353" providerId="ADAL" clId="{7F7ADAE2-14C5-4B84-A19C-B78236684D9F}" dt="2026-07-20T20:17:26.039" v="2256" actId="313"/>
        <pc:sldMkLst>
          <pc:docMk/>
          <pc:sldMk cId="2074861511" sldId="292"/>
        </pc:sldMkLst>
        <pc:spChg chg="add mod">
          <ac:chgData name="Njuguna, Irene Nyambura" userId="018d4662-4141-478f-bd4b-d9891c522353" providerId="ADAL" clId="{7F7ADAE2-14C5-4B84-A19C-B78236684D9F}" dt="2026-07-20T20:16:55.739" v="2205" actId="207"/>
          <ac:spMkLst>
            <pc:docMk/>
            <pc:sldMk cId="2074861511" sldId="292"/>
            <ac:spMk id="7" creationId="{CB53F88D-E34E-9C4B-81A8-E5FD2150B682}"/>
          </ac:spMkLst>
        </pc:spChg>
      </pc:sldChg>
      <pc:sldChg chg="modNotesTx">
        <pc:chgData name="Njuguna, Irene Nyambura" userId="018d4662-4141-478f-bd4b-d9891c522353" providerId="ADAL" clId="{7F7ADAE2-14C5-4B84-A19C-B78236684D9F}" dt="2026-07-20T20:37:42.939" v="4081" actId="20577"/>
        <pc:sldMkLst>
          <pc:docMk/>
          <pc:sldMk cId="2327316539" sldId="294"/>
        </pc:sldMkLst>
      </pc:sldChg>
      <pc:sldChg chg="modNotesTx">
        <pc:chgData name="Njuguna, Irene Nyambura" userId="018d4662-4141-478f-bd4b-d9891c522353" providerId="ADAL" clId="{7F7ADAE2-14C5-4B84-A19C-B78236684D9F}" dt="2026-07-20T20:44:29.605" v="4888" actId="20577"/>
        <pc:sldMkLst>
          <pc:docMk/>
          <pc:sldMk cId="2965920440" sldId="297"/>
        </pc:sldMkLst>
      </pc:sldChg>
      <pc:sldChg chg="modNotesTx">
        <pc:chgData name="Njuguna, Irene Nyambura" userId="018d4662-4141-478f-bd4b-d9891c522353" providerId="ADAL" clId="{7F7ADAE2-14C5-4B84-A19C-B78236684D9F}" dt="2026-07-20T20:45:37.156" v="5120" actId="20577"/>
        <pc:sldMkLst>
          <pc:docMk/>
          <pc:sldMk cId="60494741" sldId="298"/>
        </pc:sldMkLst>
      </pc:sldChg>
      <pc:sldChg chg="add modNotesTx">
        <pc:chgData name="Njuguna, Irene Nyambura" userId="018d4662-4141-478f-bd4b-d9891c522353" providerId="ADAL" clId="{7F7ADAE2-14C5-4B84-A19C-B78236684D9F}" dt="2026-07-20T20:51:19.943" v="5372" actId="20577"/>
        <pc:sldMkLst>
          <pc:docMk/>
          <pc:sldMk cId="550391589" sldId="3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20/07/2026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the opportunity to share with on the </a:t>
            </a:r>
          </a:p>
        </p:txBody>
      </p:sp>
      <p:sp>
        <p:nvSpPr>
          <p:cNvPr id="4" name="Slide Number Placeholder 3"/>
          <p:cNvSpPr>
            <a:spLocks noGrp="1"/>
          </p:cNvSpPr>
          <p:nvPr>
            <p:ph type="sldNum" sz="quarter" idx="5"/>
          </p:nvPr>
        </p:nvSpPr>
        <p:spPr/>
        <p:txBody>
          <a:bodyPr/>
          <a:lstStyle/>
          <a:p>
            <a:fld id="{1BE8DCDC-D13C-2549-BE6A-717E9EED41AD}" type="slidenum">
              <a:rPr lang="en-GB" smtClean="0"/>
              <a:t>1</a:t>
            </a:fld>
            <a:endParaRPr lang="en-GB"/>
          </a:p>
        </p:txBody>
      </p:sp>
    </p:spTree>
    <p:extLst>
      <p:ext uri="{BB962C8B-B14F-4D97-AF65-F5344CB8AC3E}">
        <p14:creationId xmlns:p14="http://schemas.microsoft.com/office/powerpoint/2010/main" val="2381362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jump into BONDS, I would like to highlight that BONDS is one of 3 projects funded by NIH – to study neurodevelopment among CHEU </a:t>
            </a:r>
          </a:p>
          <a:p>
            <a:r>
              <a:rPr lang="en-US" dirty="0"/>
              <a:t>The other 2 projects are – Image – that will use MRI to determine differences in brain volume and structures in school age children and adolescents exposed to HIV </a:t>
            </a:r>
          </a:p>
          <a:p>
            <a:r>
              <a:rPr lang="en-US" dirty="0"/>
              <a:t>And Implement – an IS study that steps into the real world settings – exploring how to identify the most at risk children and how an intervention package such as BONDS package would work</a:t>
            </a:r>
          </a:p>
        </p:txBody>
      </p:sp>
      <p:sp>
        <p:nvSpPr>
          <p:cNvPr id="4" name="Slide Number Placeholder 3"/>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1489909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have heard clearly on the need to focus on CHEU, child development and to figure out effective interventions </a:t>
            </a:r>
          </a:p>
          <a:p>
            <a:r>
              <a:rPr lang="en-US" dirty="0"/>
              <a:t>BONDS attempts to do this – with strong emphasis to start early because ….. </a:t>
            </a:r>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3402212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BONDS package? </a:t>
            </a:r>
          </a:p>
          <a:p>
            <a:r>
              <a:rPr lang="en-US" dirty="0"/>
              <a:t>The BONDS package is grounded in the NCF – it brings together 3 evidence-based interventions </a:t>
            </a:r>
            <a:r>
              <a:rPr lang="en-US" dirty="0" err="1"/>
              <a:t>xxxx</a:t>
            </a:r>
            <a:endParaRPr lang="en-US" dirty="0"/>
          </a:p>
          <a:p>
            <a:r>
              <a:rPr lang="en-US" dirty="0"/>
              <a:t>Delivered by CHW/lay workers in a structured curriculum that incorporates …………</a:t>
            </a:r>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4247077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delivered in the setting of </a:t>
            </a:r>
          </a:p>
          <a:p>
            <a:r>
              <a:rPr lang="en-US" dirty="0"/>
              <a:t>Each of these intervention pieces is designed to address an important gap in current services </a:t>
            </a:r>
          </a:p>
        </p:txBody>
      </p:sp>
      <p:sp>
        <p:nvSpPr>
          <p:cNvPr id="4" name="Slide Number Placeholder 3"/>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1487203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FB, an evidence-based intervention – will address maternal mental health</a:t>
            </a:r>
          </a:p>
          <a:p>
            <a:r>
              <a:rPr lang="en-US" dirty="0"/>
              <a:t>It will be delivered as 6 1:1 problem solving therapy sessions BEGINNING IN PREGNANCY, followed by peer support groups called the CKT – In BONDS, CKT group sessions will also incorporate sessions for group nutrition and play messaging</a:t>
            </a:r>
          </a:p>
        </p:txBody>
      </p:sp>
      <p:sp>
        <p:nvSpPr>
          <p:cNvPr id="4" name="Slide Number Placeholder 3"/>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346408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nutrition package has special focus on early initiation, exclusive and prolonged breastfeeding as well as complementary feeding </a:t>
            </a:r>
          </a:p>
          <a:p>
            <a:r>
              <a:rPr lang="en-US" dirty="0"/>
              <a:t>It will be delivered through practical interactive activities and as we mentioned before through group learning in CKT groups </a:t>
            </a:r>
          </a:p>
          <a:p>
            <a:r>
              <a:rPr lang="en-US" dirty="0"/>
              <a:t>Some of the material includes visual cards like this one – showing colostrum </a:t>
            </a:r>
          </a:p>
          <a:p>
            <a:r>
              <a:rPr lang="en-US" dirty="0"/>
              <a:t>A mock clinical trial showing benefits of exclusive breastfeeding and benefits in terms of child outcomes </a:t>
            </a:r>
          </a:p>
          <a:p>
            <a:r>
              <a:rPr lang="en-US" dirty="0"/>
              <a:t>And fun games like this snakes and ladder rendition to emphasize key messages covered through out the curriculum </a:t>
            </a:r>
          </a:p>
        </p:txBody>
      </p:sp>
      <p:sp>
        <p:nvSpPr>
          <p:cNvPr id="4" name="Slide Number Placeholder 3"/>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2474581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play package introduces play as a universal right, with emphasis on children with all abilities </a:t>
            </a:r>
          </a:p>
          <a:p>
            <a:r>
              <a:rPr lang="en-US" dirty="0"/>
              <a:t>As with nutrition, it is delivered through practical interactive activities and group learning in CKT groups </a:t>
            </a:r>
          </a:p>
          <a:p>
            <a:endParaRPr lang="en-US" dirty="0"/>
          </a:p>
          <a:p>
            <a:r>
              <a:rPr lang="en-US" dirty="0"/>
              <a:t>Here is an example of the “push and pull toys activities” card – the front of the card describes the activity, materials needed, safety considerations, what to do at home – and importantly serve and return ideas – which are critical for forming and strengthening neural connections in the brain</a:t>
            </a:r>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4026067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back of the card practically shows how children of different ages and abilities can do this SAME activity – for example, the youngest feeling textures and the oldest racing their toys against each other </a:t>
            </a:r>
          </a:p>
          <a:p>
            <a:r>
              <a:rPr lang="en-US" dirty="0"/>
              <a:t> – the maize plan here representing different stages of growth </a:t>
            </a:r>
          </a:p>
        </p:txBody>
      </p:sp>
      <p:sp>
        <p:nvSpPr>
          <p:cNvPr id="4" name="Slide Number Placeholder 3"/>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2177312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goal is to make this package work in all 3 participating countries – Bot, Ken, Zim - through </a:t>
            </a:r>
            <a:r>
              <a:rPr lang="en-US" sz="1200" b="0" i="0" kern="1200" dirty="0">
                <a:solidFill>
                  <a:schemeClr val="tx1"/>
                </a:solidFill>
                <a:effectLst/>
                <a:latin typeface="+mn-lt"/>
                <a:ea typeface="+mn-ea"/>
                <a:cs typeface="+mn-cs"/>
              </a:rPr>
              <a:t>cultural adaptations, refinements and pilot testing the individual and the combined package </a:t>
            </a:r>
          </a:p>
          <a:p>
            <a:r>
              <a:rPr lang="en-US" sz="1200" b="0" i="0" kern="1200" dirty="0">
                <a:solidFill>
                  <a:schemeClr val="tx1"/>
                </a:solidFill>
                <a:effectLst/>
                <a:latin typeface="+mn-lt"/>
                <a:ea typeface="+mn-ea"/>
                <a:cs typeface="+mn-cs"/>
              </a:rPr>
              <a:t>We will then move to the clinical trial phase – where we test efficacy in aim 2 and understand mechanism in aim 3 </a:t>
            </a:r>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3635368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currently in that first adaptation step where through workshops with community partners - we are looking at different aspect of the intervention pieces – like language, metaphors, content aligns with local values and identifying delivery locations and conducting pilot testing </a:t>
            </a:r>
          </a:p>
        </p:txBody>
      </p:sp>
      <p:sp>
        <p:nvSpPr>
          <p:cNvPr id="4" name="Slide Number Placeholder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2815383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that is done, we will move to the clinical trial phase where we will randomize 1260 pregnant women with and without HIV in pregnancy, to BONDS package or standard of care</a:t>
            </a:r>
          </a:p>
          <a:p>
            <a:r>
              <a:rPr lang="en-US" dirty="0"/>
              <a:t>Mother-infant pairs followed up for 2 years postpartum </a:t>
            </a: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12</a:t>
            </a:fld>
            <a:endParaRPr lang="en-GB"/>
          </a:p>
        </p:txBody>
      </p:sp>
    </p:spTree>
    <p:extLst>
      <p:ext uri="{BB962C8B-B14F-4D97-AF65-F5344CB8AC3E}">
        <p14:creationId xmlns:p14="http://schemas.microsoft.com/office/powerpoint/2010/main" val="30500808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BONDS intervention is quite intensive – here we see the different pieces and activities that are tailored to age – that are supported through a well-structured curriculum, lay worker training and supervision support  </a:t>
            </a:r>
          </a:p>
        </p:txBody>
      </p:sp>
      <p:sp>
        <p:nvSpPr>
          <p:cNvPr id="4" name="Slide Number Placeholder 3"/>
          <p:cNvSpPr>
            <a:spLocks noGrp="1"/>
          </p:cNvSpPr>
          <p:nvPr>
            <p:ph type="sldNum" sz="quarter" idx="5"/>
          </p:nvPr>
        </p:nvSpPr>
        <p:spPr/>
        <p:txBody>
          <a:bodyPr/>
          <a:lstStyle/>
          <a:p>
            <a:fld id="{1BE8DCDC-D13C-2549-BE6A-717E9EED41AD}" type="slidenum">
              <a:rPr lang="en-GB" smtClean="0"/>
              <a:t>13</a:t>
            </a:fld>
            <a:endParaRPr lang="en-GB"/>
          </a:p>
        </p:txBody>
      </p:sp>
    </p:spTree>
    <p:extLst>
      <p:ext uri="{BB962C8B-B14F-4D97-AF65-F5344CB8AC3E}">
        <p14:creationId xmlns:p14="http://schemas.microsoft.com/office/powerpoint/2010/main" val="3166221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primary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MDAT is a culturally adapted tool developed in and for sub-Saharan Africa settings – that has </a:t>
            </a:r>
            <a:r>
              <a:rPr lang="en-US" sz="1200" b="1" u="none" strike="noStrike" kern="1200" dirty="0">
                <a:solidFill>
                  <a:schemeClr val="tx1"/>
                </a:solidFill>
                <a:effectLst/>
                <a:latin typeface="+mn-lt"/>
                <a:ea typeface="+mn-ea"/>
                <a:cs typeface="+mn-cs"/>
              </a:rPr>
              <a:t>136 standardized test items</a:t>
            </a:r>
            <a:r>
              <a:rPr lang="en-US" dirty="0"/>
              <a:t> split across four key development domains – gross and fine motor, language and social – this is a picture showing the gross motor domains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secondary outcomes include </a:t>
            </a: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14</a:t>
            </a:fld>
            <a:endParaRPr lang="en-GB"/>
          </a:p>
        </p:txBody>
      </p:sp>
    </p:spTree>
    <p:extLst>
      <p:ext uri="{BB962C8B-B14F-4D97-AF65-F5344CB8AC3E}">
        <p14:creationId xmlns:p14="http://schemas.microsoft.com/office/powerpoint/2010/main" val="4630666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third aim, we will explore why or why not and how the BONDS intervention package works - </a:t>
            </a:r>
            <a:r>
              <a:rPr lang="en-US" sz="1200" b="0" i="0" kern="1200" dirty="0">
                <a:solidFill>
                  <a:schemeClr val="tx1"/>
                </a:solidFill>
                <a:effectLst/>
                <a:latin typeface="+mn-lt"/>
                <a:ea typeface="+mn-ea"/>
                <a:cs typeface="+mn-cs"/>
              </a:rPr>
              <a:t>Hypothesized pathways include maternal health (including mental health), infant health and nutrition, caregiving quality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 also have a unique opportunity to study the impact of the intervention on brain volumes and structure – leveraging expertise from the IMAGE project I mentioned at the beginning </a:t>
            </a:r>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15</a:t>
            </a:fld>
            <a:endParaRPr lang="en-GB"/>
          </a:p>
        </p:txBody>
      </p:sp>
    </p:spTree>
    <p:extLst>
      <p:ext uri="{BB962C8B-B14F-4D97-AF65-F5344CB8AC3E}">
        <p14:creationId xmlns:p14="http://schemas.microsoft.com/office/powerpoint/2010/main" val="2973125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16</a:t>
            </a:fld>
            <a:endParaRPr lang="en-GB"/>
          </a:p>
        </p:txBody>
      </p:sp>
    </p:spTree>
    <p:extLst>
      <p:ext uri="{BB962C8B-B14F-4D97-AF65-F5344CB8AC3E}">
        <p14:creationId xmlns:p14="http://schemas.microsoft.com/office/powerpoint/2010/main" val="2017486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a:t>
            </a:r>
          </a:p>
        </p:txBody>
      </p:sp>
      <p:sp>
        <p:nvSpPr>
          <p:cNvPr id="4" name="Slide Number Placeholder 3"/>
          <p:cNvSpPr>
            <a:spLocks noGrp="1"/>
          </p:cNvSpPr>
          <p:nvPr>
            <p:ph type="sldNum" sz="quarter" idx="5"/>
          </p:nvPr>
        </p:nvSpPr>
        <p:spPr/>
        <p:txBody>
          <a:bodyPr/>
          <a:lstStyle/>
          <a:p>
            <a:fld id="{1BE8DCDC-D13C-2549-BE6A-717E9EED41AD}" type="slidenum">
              <a:rPr lang="en-GB" smtClean="0"/>
              <a:t>17</a:t>
            </a:fld>
            <a:endParaRPr lang="en-GB"/>
          </a:p>
        </p:txBody>
      </p:sp>
    </p:spTree>
    <p:extLst>
      <p:ext uri="{BB962C8B-B14F-4D97-AF65-F5344CB8AC3E}">
        <p14:creationId xmlns:p14="http://schemas.microsoft.com/office/powerpoint/2010/main" val="2432019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acknowledge the BONDS team, NICHD funding, our partners and families we will and have worked with over the years </a:t>
            </a:r>
          </a:p>
        </p:txBody>
      </p:sp>
      <p:sp>
        <p:nvSpPr>
          <p:cNvPr id="4" name="Slide Number Placeholder 3"/>
          <p:cNvSpPr>
            <a:spLocks noGrp="1"/>
          </p:cNvSpPr>
          <p:nvPr>
            <p:ph type="sldNum" sz="quarter" idx="5"/>
          </p:nvPr>
        </p:nvSpPr>
        <p:spPr/>
        <p:txBody>
          <a:bodyPr/>
          <a:lstStyle/>
          <a:p>
            <a:fld id="{1BE8DCDC-D13C-2549-BE6A-717E9EED41AD}" type="slidenum">
              <a:rPr lang="en-GB" smtClean="0"/>
              <a:t>18</a:t>
            </a:fld>
            <a:endParaRPr lang="en-GB"/>
          </a:p>
        </p:txBody>
      </p:sp>
    </p:spTree>
    <p:extLst>
      <p:ext uri="{BB962C8B-B14F-4D97-AF65-F5344CB8AC3E}">
        <p14:creationId xmlns:p14="http://schemas.microsoft.com/office/powerpoint/2010/main" val="18678486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leave this up as I take questions – if you would like more information on the other 2 studies – please scan this code to access the study information sheets </a:t>
            </a:r>
          </a:p>
        </p:txBody>
      </p:sp>
      <p:sp>
        <p:nvSpPr>
          <p:cNvPr id="4" name="Slide Number Placeholder 3"/>
          <p:cNvSpPr>
            <a:spLocks noGrp="1"/>
          </p:cNvSpPr>
          <p:nvPr>
            <p:ph type="sldNum" sz="quarter" idx="5"/>
          </p:nvPr>
        </p:nvSpPr>
        <p:spPr/>
        <p:txBody>
          <a:bodyPr/>
          <a:lstStyle/>
          <a:p>
            <a:fld id="{1BE8DCDC-D13C-2549-BE6A-717E9EED41AD}" type="slidenum">
              <a:rPr lang="en-GB" smtClean="0"/>
              <a:t>19</a:t>
            </a:fld>
            <a:endParaRPr lang="en-GB"/>
          </a:p>
        </p:txBody>
      </p:sp>
    </p:spTree>
    <p:extLst>
      <p:ext uri="{BB962C8B-B14F-4D97-AF65-F5344CB8AC3E}">
        <p14:creationId xmlns:p14="http://schemas.microsoft.com/office/powerpoint/2010/main" val="29173507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a:t>Nulla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652319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8"/>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5" r:id="rId4"/>
    <p:sldLayoutId id="2147483706" r:id="rId5"/>
    <p:sldLayoutId id="2147483708" r:id="rId6"/>
    <p:sldLayoutId id="2147483709" r:id="rId7"/>
    <p:sldLayoutId id="2147483710" r:id="rId8"/>
    <p:sldLayoutId id="2147483711" r:id="rId9"/>
    <p:sldLayoutId id="2147483712" r:id="rId10"/>
    <p:sldLayoutId id="2147483714" r:id="rId11"/>
    <p:sldLayoutId id="2147483715" r:id="rId12"/>
    <p:sldLayoutId id="2147483716" r:id="rId13"/>
    <p:sldLayoutId id="2147483717" r:id="rId14"/>
    <p:sldLayoutId id="2147483718" r:id="rId15"/>
    <p:sldLayoutId id="2147483720" r:id="rId16"/>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8.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1983179"/>
            <a:ext cx="7521427" cy="4178778"/>
          </a:xfrm>
        </p:spPr>
        <p:txBody>
          <a:bodyPr>
            <a:normAutofit fontScale="90000"/>
          </a:bodyPr>
          <a:lstStyle/>
          <a:p>
            <a:r>
              <a:rPr lang="en-GB" sz="4400" u="sng"/>
              <a:t>B</a:t>
            </a:r>
            <a:r>
              <a:rPr lang="en-GB" sz="4400"/>
              <a:t>uilding </a:t>
            </a:r>
            <a:r>
              <a:rPr lang="en-GB" sz="4400" u="sng"/>
              <a:t>O</a:t>
            </a:r>
            <a:r>
              <a:rPr lang="en-GB" sz="4400"/>
              <a:t>pportunities for </a:t>
            </a:r>
            <a:r>
              <a:rPr lang="en-GB" sz="4400" u="sng"/>
              <a:t>N</a:t>
            </a:r>
            <a:r>
              <a:rPr lang="en-GB" sz="4400"/>
              <a:t>urturing care to enhance child </a:t>
            </a:r>
            <a:r>
              <a:rPr lang="en-GB" sz="4400" u="sng"/>
              <a:t>D</a:t>
            </a:r>
            <a:r>
              <a:rPr lang="en-GB" sz="4400"/>
              <a:t>evelopment in </a:t>
            </a:r>
            <a:r>
              <a:rPr lang="en-GB" sz="4400" u="sng"/>
              <a:t>S</a:t>
            </a:r>
            <a:r>
              <a:rPr lang="en-GB" sz="4400"/>
              <a:t>ub-Saharan Africa: </a:t>
            </a:r>
            <a:br>
              <a:rPr lang="en-GB" sz="4400"/>
            </a:br>
            <a:br>
              <a:rPr lang="en-GB" sz="4400"/>
            </a:br>
            <a:r>
              <a:rPr lang="en-GB" sz="4400"/>
              <a:t>The BONDS Study </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405695"/>
            <a:ext cx="7207286" cy="1114761"/>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1600"/>
              <a:t>Irene Njuguna</a:t>
            </a:r>
          </a:p>
          <a:p>
            <a:pPr marL="0" indent="0">
              <a:buNone/>
            </a:pPr>
            <a:r>
              <a:rPr lang="en-GB" sz="1600"/>
              <a:t>Nell Hodgson Woodruff School of Nursing, Emory University</a:t>
            </a:r>
          </a:p>
          <a:p>
            <a:pPr marL="0" indent="0">
              <a:buNone/>
            </a:pPr>
            <a:r>
              <a:rPr lang="en-GB" sz="1600"/>
              <a:t>Kenyatta National Hospital </a:t>
            </a:r>
          </a:p>
          <a:p>
            <a:pPr marL="0" indent="0">
              <a:buNone/>
            </a:pPr>
            <a:endParaRPr lang="en-GB" sz="1600"/>
          </a:p>
        </p:txBody>
      </p:sp>
      <p:pic>
        <p:nvPicPr>
          <p:cNvPr id="3" name="Picture 2" descr="A logo of a person holding a baby&#10;&#10;AI-generated content may be incorrect.">
            <a:extLst>
              <a:ext uri="{FF2B5EF4-FFF2-40B4-BE49-F238E27FC236}">
                <a16:creationId xmlns:a16="http://schemas.microsoft.com/office/drawing/2014/main" id="{5776549C-4518-064F-8711-80DD55779555}"/>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1F17FEC-0B2A-69BC-94F4-0C8BD3F611CA}"/>
              </a:ext>
            </a:extLst>
          </p:cNvPr>
          <p:cNvSpPr txBox="1"/>
          <p:nvPr/>
        </p:nvSpPr>
        <p:spPr>
          <a:xfrm>
            <a:off x="442913" y="2062717"/>
            <a:ext cx="3274827" cy="2585323"/>
          </a:xfrm>
          <a:prstGeom prst="rect">
            <a:avLst/>
          </a:prstGeom>
          <a:solidFill>
            <a:schemeClr val="accent2">
              <a:lumMod val="20000"/>
              <a:lumOff val="80000"/>
            </a:schemeClr>
          </a:solidFill>
          <a:ln>
            <a:solidFill>
              <a:schemeClr val="bg1"/>
            </a:solidFill>
          </a:ln>
        </p:spPr>
        <p:txBody>
          <a:bodyPr wrap="square" rtlCol="0">
            <a:spAutoFit/>
          </a:bodyPr>
          <a:lstStyle/>
          <a:p>
            <a:pPr algn="ctr"/>
            <a:r>
              <a:rPr lang="en-US" b="1"/>
              <a:t>PROJECT 1 </a:t>
            </a:r>
          </a:p>
          <a:p>
            <a:pPr algn="ctr"/>
            <a:endParaRPr lang="en-US"/>
          </a:p>
          <a:p>
            <a:pPr algn="ctr"/>
            <a:endParaRPr lang="en-US"/>
          </a:p>
          <a:p>
            <a:pPr algn="ctr"/>
            <a:endParaRPr lang="en-US"/>
          </a:p>
          <a:p>
            <a:pPr algn="ctr"/>
            <a:endParaRPr lang="en-US"/>
          </a:p>
          <a:p>
            <a:pPr algn="ctr"/>
            <a:r>
              <a:rPr lang="en-US"/>
              <a:t>Understand brain volume and structure and association with neurocognition </a:t>
            </a:r>
          </a:p>
        </p:txBody>
      </p:sp>
      <p:sp>
        <p:nvSpPr>
          <p:cNvPr id="7" name="TextBox 6">
            <a:extLst>
              <a:ext uri="{FF2B5EF4-FFF2-40B4-BE49-F238E27FC236}">
                <a16:creationId xmlns:a16="http://schemas.microsoft.com/office/drawing/2014/main" id="{2FA5368C-5F18-6313-D6DF-13967AD32F78}"/>
              </a:ext>
            </a:extLst>
          </p:cNvPr>
          <p:cNvSpPr txBox="1"/>
          <p:nvPr/>
        </p:nvSpPr>
        <p:spPr>
          <a:xfrm>
            <a:off x="4135955" y="2062717"/>
            <a:ext cx="3274827" cy="2585323"/>
          </a:xfrm>
          <a:prstGeom prst="rect">
            <a:avLst/>
          </a:prstGeom>
          <a:solidFill>
            <a:schemeClr val="accent5">
              <a:lumMod val="20000"/>
              <a:lumOff val="80000"/>
            </a:schemeClr>
          </a:solidFill>
          <a:ln>
            <a:solidFill>
              <a:schemeClr val="bg1"/>
            </a:solidFill>
          </a:ln>
        </p:spPr>
        <p:txBody>
          <a:bodyPr wrap="square" rtlCol="0">
            <a:spAutoFit/>
          </a:bodyPr>
          <a:lstStyle/>
          <a:p>
            <a:pPr algn="ctr"/>
            <a:r>
              <a:rPr lang="en-US" b="1" dirty="0"/>
              <a:t>PROJECT 2</a:t>
            </a:r>
          </a:p>
          <a:p>
            <a:pPr algn="ctr"/>
            <a:r>
              <a:rPr lang="en-US" dirty="0"/>
              <a:t>  </a:t>
            </a:r>
          </a:p>
          <a:p>
            <a:pPr algn="ctr"/>
            <a:endParaRPr lang="en-US" dirty="0"/>
          </a:p>
          <a:p>
            <a:pPr algn="ctr"/>
            <a:endParaRPr lang="en-US" dirty="0"/>
          </a:p>
          <a:p>
            <a:pPr algn="ctr"/>
            <a:endParaRPr lang="en-US" dirty="0"/>
          </a:p>
          <a:p>
            <a:pPr algn="ctr"/>
            <a:r>
              <a:rPr lang="en-US" dirty="0"/>
              <a:t>Determine the impact of a combination intervention package on neurodevelopment </a:t>
            </a:r>
          </a:p>
        </p:txBody>
      </p:sp>
      <p:sp>
        <p:nvSpPr>
          <p:cNvPr id="8" name="TextBox 7">
            <a:extLst>
              <a:ext uri="{FF2B5EF4-FFF2-40B4-BE49-F238E27FC236}">
                <a16:creationId xmlns:a16="http://schemas.microsoft.com/office/drawing/2014/main" id="{FBB34FCD-530F-AA69-09B7-86ED5DF4B2CD}"/>
              </a:ext>
            </a:extLst>
          </p:cNvPr>
          <p:cNvSpPr txBox="1"/>
          <p:nvPr/>
        </p:nvSpPr>
        <p:spPr>
          <a:xfrm>
            <a:off x="7902870" y="2062717"/>
            <a:ext cx="3274827" cy="2585323"/>
          </a:xfrm>
          <a:prstGeom prst="rect">
            <a:avLst/>
          </a:prstGeom>
          <a:solidFill>
            <a:schemeClr val="accent6">
              <a:lumMod val="20000"/>
              <a:lumOff val="80000"/>
            </a:schemeClr>
          </a:solidFill>
          <a:ln>
            <a:solidFill>
              <a:schemeClr val="bg1"/>
            </a:solidFill>
          </a:ln>
        </p:spPr>
        <p:txBody>
          <a:bodyPr wrap="square" rtlCol="0">
            <a:spAutoFit/>
          </a:bodyPr>
          <a:lstStyle/>
          <a:p>
            <a:pPr algn="ctr"/>
            <a:r>
              <a:rPr lang="en-US" b="1"/>
              <a:t>PROJECT 3 </a:t>
            </a:r>
          </a:p>
          <a:p>
            <a:pPr algn="ctr"/>
            <a:endParaRPr lang="en-US"/>
          </a:p>
          <a:p>
            <a:pPr algn="ctr"/>
            <a:endParaRPr lang="en-US"/>
          </a:p>
          <a:p>
            <a:pPr algn="ctr"/>
            <a:endParaRPr lang="en-US"/>
          </a:p>
          <a:p>
            <a:pPr algn="ctr"/>
            <a:endParaRPr lang="en-US"/>
          </a:p>
          <a:p>
            <a:pPr algn="ctr"/>
            <a:r>
              <a:rPr lang="en-US"/>
              <a:t>Evaluate a risk score </a:t>
            </a:r>
          </a:p>
          <a:p>
            <a:pPr algn="ctr"/>
            <a:r>
              <a:rPr lang="en-US"/>
              <a:t>BONDS implementation outcomes and cost-effectiveness </a:t>
            </a:r>
          </a:p>
        </p:txBody>
      </p:sp>
      <p:pic>
        <p:nvPicPr>
          <p:cNvPr id="10" name="Picture 9" descr="A logo for a company&#10;&#10;AI-generated content may be incorrect.">
            <a:extLst>
              <a:ext uri="{FF2B5EF4-FFF2-40B4-BE49-F238E27FC236}">
                <a16:creationId xmlns:a16="http://schemas.microsoft.com/office/drawing/2014/main" id="{3F185C06-D5B2-D32E-0E37-A44DAE06DA12}"/>
              </a:ext>
            </a:extLst>
          </p:cNvPr>
          <p:cNvPicPr>
            <a:picLocks noChangeAspect="1"/>
          </p:cNvPicPr>
          <p:nvPr/>
        </p:nvPicPr>
        <p:blipFill>
          <a:blip r:embed="rId3"/>
          <a:srcRect l="31526" t="41948" r="31876" b="42368"/>
          <a:stretch>
            <a:fillRect/>
          </a:stretch>
        </p:blipFill>
        <p:spPr>
          <a:xfrm>
            <a:off x="1076494" y="2519633"/>
            <a:ext cx="1943153" cy="832732"/>
          </a:xfrm>
          <a:prstGeom prst="rect">
            <a:avLst/>
          </a:prstGeom>
        </p:spPr>
      </p:pic>
      <p:pic>
        <p:nvPicPr>
          <p:cNvPr id="12" name="Picture 11" descr="A logo of a person holding a baby&#10;&#10;AI-generated content may be incorrect.">
            <a:extLst>
              <a:ext uri="{FF2B5EF4-FFF2-40B4-BE49-F238E27FC236}">
                <a16:creationId xmlns:a16="http://schemas.microsoft.com/office/drawing/2014/main" id="{2AB40703-3687-76AA-7597-227A498426FA}"/>
              </a:ext>
            </a:extLst>
          </p:cNvPr>
          <p:cNvPicPr>
            <a:picLocks noChangeAspect="1"/>
          </p:cNvPicPr>
          <p:nvPr/>
        </p:nvPicPr>
        <p:blipFill>
          <a:blip r:embed="rId4"/>
          <a:srcRect l="31318" t="42156" r="30398" b="41294"/>
          <a:stretch>
            <a:fillRect/>
          </a:stretch>
        </p:blipFill>
        <p:spPr>
          <a:xfrm>
            <a:off x="4724401" y="2519633"/>
            <a:ext cx="1814622" cy="784442"/>
          </a:xfrm>
          <a:prstGeom prst="rect">
            <a:avLst/>
          </a:prstGeom>
        </p:spPr>
      </p:pic>
      <p:pic>
        <p:nvPicPr>
          <p:cNvPr id="14" name="Picture 13" descr="A logo with a child's head in a circle&#10;&#10;AI-generated content may be incorrect.">
            <a:extLst>
              <a:ext uri="{FF2B5EF4-FFF2-40B4-BE49-F238E27FC236}">
                <a16:creationId xmlns:a16="http://schemas.microsoft.com/office/drawing/2014/main" id="{03B47677-C2C0-5E64-E24E-6F1FD6BB9A31}"/>
              </a:ext>
            </a:extLst>
          </p:cNvPr>
          <p:cNvPicPr>
            <a:picLocks noChangeAspect="1"/>
          </p:cNvPicPr>
          <p:nvPr/>
        </p:nvPicPr>
        <p:blipFill>
          <a:blip r:embed="rId5"/>
          <a:srcRect l="26925" t="44570" r="27221" b="44125"/>
          <a:stretch>
            <a:fillRect/>
          </a:stretch>
        </p:blipFill>
        <p:spPr>
          <a:xfrm>
            <a:off x="8170286" y="2626242"/>
            <a:ext cx="2749351" cy="677833"/>
          </a:xfrm>
          <a:prstGeom prst="rect">
            <a:avLst/>
          </a:prstGeom>
        </p:spPr>
      </p:pic>
      <p:sp>
        <p:nvSpPr>
          <p:cNvPr id="17" name="TextBox 16">
            <a:extLst>
              <a:ext uri="{FF2B5EF4-FFF2-40B4-BE49-F238E27FC236}">
                <a16:creationId xmlns:a16="http://schemas.microsoft.com/office/drawing/2014/main" id="{6E0E19C5-AD9A-6424-9C27-E8BF7239AAB6}"/>
              </a:ext>
            </a:extLst>
          </p:cNvPr>
          <p:cNvSpPr txBox="1"/>
          <p:nvPr/>
        </p:nvSpPr>
        <p:spPr>
          <a:xfrm>
            <a:off x="442913" y="5104956"/>
            <a:ext cx="10734784" cy="1200329"/>
          </a:xfrm>
          <a:prstGeom prst="rect">
            <a:avLst/>
          </a:prstGeom>
          <a:noFill/>
        </p:spPr>
        <p:txBody>
          <a:bodyPr wrap="square" rtlCol="0">
            <a:spAutoFit/>
          </a:bodyPr>
          <a:lstStyle/>
          <a:p>
            <a:r>
              <a:rPr lang="en-US" dirty="0"/>
              <a:t>Grant: U19HD118601</a:t>
            </a:r>
          </a:p>
          <a:p>
            <a:r>
              <a:rPr lang="en-US" dirty="0"/>
              <a:t>Period: 2025-2030 </a:t>
            </a:r>
          </a:p>
          <a:p>
            <a:r>
              <a:rPr lang="en-US" dirty="0"/>
              <a:t>Sites: Botswana, Kenya, Zimbabwe</a:t>
            </a:r>
          </a:p>
          <a:p>
            <a:endParaRPr lang="en-US" dirty="0"/>
          </a:p>
        </p:txBody>
      </p:sp>
      <p:sp>
        <p:nvSpPr>
          <p:cNvPr id="9" name="Title 2">
            <a:extLst>
              <a:ext uri="{FF2B5EF4-FFF2-40B4-BE49-F238E27FC236}">
                <a16:creationId xmlns:a16="http://schemas.microsoft.com/office/drawing/2014/main" id="{5B03388C-7E92-8F4D-8666-86B5E1DE7CD0}"/>
              </a:ext>
            </a:extLst>
          </p:cNvPr>
          <p:cNvSpPr txBox="1">
            <a:spLocks/>
          </p:cNvSpPr>
          <p:nvPr/>
        </p:nvSpPr>
        <p:spPr>
          <a:xfrm>
            <a:off x="543359" y="106770"/>
            <a:ext cx="8891918" cy="1223964"/>
          </a:xfrm>
          <a:prstGeom prst="rect">
            <a:avLst/>
          </a:prstGeom>
          <a:noFill/>
        </p:spPr>
        <p:txBody>
          <a:bodyPr vert="horz" lIns="0" tIns="0" rIns="0" bIns="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GB" dirty="0"/>
              <a:t>RISE CONSORTIUM </a:t>
            </a:r>
          </a:p>
        </p:txBody>
      </p:sp>
    </p:spTree>
    <p:extLst>
      <p:ext uri="{BB962C8B-B14F-4D97-AF65-F5344CB8AC3E}">
        <p14:creationId xmlns:p14="http://schemas.microsoft.com/office/powerpoint/2010/main" val="2794760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2C8569-D4EF-EE4A-9FD3-DBFF555C0B90}"/>
              </a:ext>
            </a:extLst>
          </p:cNvPr>
          <p:cNvSpPr>
            <a:spLocks noGrp="1"/>
          </p:cNvSpPr>
          <p:nvPr>
            <p:ph type="title"/>
          </p:nvPr>
        </p:nvSpPr>
        <p:spPr>
          <a:xfrm>
            <a:off x="4151837" y="0"/>
            <a:ext cx="7632700" cy="1223964"/>
          </a:xfrm>
        </p:spPr>
        <p:txBody>
          <a:bodyPr/>
          <a:lstStyle/>
          <a:p>
            <a:r>
              <a:rPr lang="en-GB" noProof="0"/>
              <a:t>BONDS Study Rationale </a:t>
            </a:r>
          </a:p>
        </p:txBody>
      </p:sp>
      <p:pic>
        <p:nvPicPr>
          <p:cNvPr id="9" name="Picture 8" descr="A logo of a person holding a baby&#10;&#10;AI-generated content may be incorrect.">
            <a:extLst>
              <a:ext uri="{FF2B5EF4-FFF2-40B4-BE49-F238E27FC236}">
                <a16:creationId xmlns:a16="http://schemas.microsoft.com/office/drawing/2014/main" id="{E2F81135-14AB-9079-7814-E7E9041469A5}"/>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
        <p:nvSpPr>
          <p:cNvPr id="10" name="Content Placeholder 2">
            <a:extLst>
              <a:ext uri="{FF2B5EF4-FFF2-40B4-BE49-F238E27FC236}">
                <a16:creationId xmlns:a16="http://schemas.microsoft.com/office/drawing/2014/main" id="{E31DC143-A33E-A736-488C-B4A3162B8757}"/>
              </a:ext>
            </a:extLst>
          </p:cNvPr>
          <p:cNvSpPr txBox="1">
            <a:spLocks/>
          </p:cNvSpPr>
          <p:nvPr/>
        </p:nvSpPr>
        <p:spPr>
          <a:xfrm>
            <a:off x="3880884" y="1436937"/>
            <a:ext cx="8718697" cy="4103687"/>
          </a:xfrm>
          <a:prstGeom prst="rect">
            <a:avLst/>
          </a:prstGeom>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t>Two thirds of children in Sub-Saharan Africa at risk of not reaching developmental potential (Lu 2016) </a:t>
            </a:r>
          </a:p>
          <a:p>
            <a:pPr lvl="1"/>
            <a:r>
              <a:rPr lang="en-GB" sz="2000"/>
              <a:t>Children exposed to HIV higher risk (Wedderburn 2019)</a:t>
            </a:r>
          </a:p>
          <a:p>
            <a:endParaRPr lang="en-GB" sz="1000"/>
          </a:p>
          <a:p>
            <a:r>
              <a:rPr lang="en-GB" sz="2000"/>
              <a:t>Priorities for child development (Dua 2019) </a:t>
            </a:r>
          </a:p>
          <a:p>
            <a:pPr lvl="1"/>
            <a:r>
              <a:rPr lang="en-GB" sz="2000"/>
              <a:t>Develop and assess WHO nurturing care packages</a:t>
            </a:r>
          </a:p>
          <a:p>
            <a:pPr lvl="1"/>
            <a:r>
              <a:rPr lang="en-GB" sz="2000"/>
              <a:t>Improve quality of care and education </a:t>
            </a:r>
          </a:p>
          <a:p>
            <a:pPr lvl="1"/>
            <a:r>
              <a:rPr lang="en-GB" sz="2000"/>
              <a:t>Assess if community workers can deliver interventions  </a:t>
            </a:r>
          </a:p>
          <a:p>
            <a:endParaRPr lang="en-GB" sz="2000"/>
          </a:p>
          <a:p>
            <a:endParaRPr lang="en-GB" sz="2000"/>
          </a:p>
        </p:txBody>
      </p:sp>
      <p:sp>
        <p:nvSpPr>
          <p:cNvPr id="11" name="Google Shape;56;p16">
            <a:extLst>
              <a:ext uri="{FF2B5EF4-FFF2-40B4-BE49-F238E27FC236}">
                <a16:creationId xmlns:a16="http://schemas.microsoft.com/office/drawing/2014/main" id="{51BF931C-62F2-AC51-4301-C1C45F3200FC}"/>
              </a:ext>
            </a:extLst>
          </p:cNvPr>
          <p:cNvSpPr txBox="1">
            <a:spLocks/>
          </p:cNvSpPr>
          <p:nvPr/>
        </p:nvSpPr>
        <p:spPr>
          <a:xfrm>
            <a:off x="4282889" y="4958504"/>
            <a:ext cx="7094150" cy="1126724"/>
          </a:xfrm>
          <a:prstGeom prst="rect">
            <a:avLst/>
          </a:prstGeom>
          <a:noFill/>
          <a:ln>
            <a:noFill/>
          </a:ln>
        </p:spPr>
        <p:txBody>
          <a:bodyPr spcFirstLastPara="1" wrap="square" lIns="91425" tIns="45700" rIns="91425" bIns="45700" anchor="t" anchorCtr="0">
            <a:normAutofit fontScale="70000" lnSpcReduction="20000"/>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lnSpc>
                <a:spcPct val="100000"/>
              </a:lnSpc>
              <a:spcBef>
                <a:spcPts val="700"/>
              </a:spcBef>
              <a:buSzPct val="43011"/>
              <a:buFont typeface="Arial" panose="020B0604020202020204" pitchFamily="34" charset="0"/>
              <a:buNone/>
            </a:pPr>
            <a:r>
              <a:rPr lang="en-US" sz="3600">
                <a:solidFill>
                  <a:srgbClr val="00B050"/>
                </a:solidFill>
              </a:rPr>
              <a:t>“If we change the beginning of the story, we change the whole story”</a:t>
            </a:r>
            <a:endParaRPr lang="en-US"/>
          </a:p>
          <a:p>
            <a:pPr marL="152400" indent="0">
              <a:lnSpc>
                <a:spcPct val="100000"/>
              </a:lnSpc>
              <a:spcBef>
                <a:spcPts val="1300"/>
              </a:spcBef>
              <a:buSzPct val="77419"/>
              <a:buFont typeface="Arial" panose="020B0604020202020204" pitchFamily="34" charset="0"/>
              <a:buNone/>
            </a:pPr>
            <a:r>
              <a:rPr lang="en-US"/>
              <a:t>                                                     UNICEF/WHO call to action to invest in </a:t>
            </a:r>
            <a:r>
              <a:rPr lang="en-US" b="1"/>
              <a:t>early phases </a:t>
            </a:r>
            <a:r>
              <a:rPr lang="en-US"/>
              <a:t>of human life</a:t>
            </a:r>
          </a:p>
          <a:p>
            <a:pPr marL="457200">
              <a:lnSpc>
                <a:spcPct val="100000"/>
              </a:lnSpc>
              <a:spcBef>
                <a:spcPts val="700"/>
              </a:spcBef>
              <a:buSzPct val="77419"/>
              <a:buFont typeface="Noto Sans Symbols"/>
              <a:buNone/>
            </a:pPr>
            <a:endParaRPr lang="en-US"/>
          </a:p>
          <a:p>
            <a:pPr marL="457200">
              <a:lnSpc>
                <a:spcPct val="100000"/>
              </a:lnSpc>
              <a:spcBef>
                <a:spcPts val="700"/>
              </a:spcBef>
              <a:buSzPct val="77419"/>
              <a:buFont typeface="Noto Sans Symbols"/>
              <a:buNone/>
            </a:pPr>
            <a:endParaRPr lang="en-US"/>
          </a:p>
        </p:txBody>
      </p:sp>
    </p:spTree>
    <p:extLst>
      <p:ext uri="{BB962C8B-B14F-4D97-AF65-F5344CB8AC3E}">
        <p14:creationId xmlns:p14="http://schemas.microsoft.com/office/powerpoint/2010/main" val="296995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52737-7EC8-858A-D4C5-3ACC2E5CE5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97555D-E95D-57EE-CC3A-61B73EA29492}"/>
              </a:ext>
            </a:extLst>
          </p:cNvPr>
          <p:cNvSpPr>
            <a:spLocks noGrp="1"/>
          </p:cNvSpPr>
          <p:nvPr>
            <p:ph type="title"/>
          </p:nvPr>
        </p:nvSpPr>
        <p:spPr>
          <a:xfrm>
            <a:off x="442912" y="0"/>
            <a:ext cx="9307143" cy="1223964"/>
          </a:xfrm>
        </p:spPr>
        <p:txBody>
          <a:bodyPr/>
          <a:lstStyle/>
          <a:p>
            <a:r>
              <a:rPr lang="en-GB" noProof="0"/>
              <a:t>BONDS Intervention Package </a:t>
            </a:r>
            <a:endParaRPr lang="en-GB"/>
          </a:p>
        </p:txBody>
      </p:sp>
      <p:pic>
        <p:nvPicPr>
          <p:cNvPr id="2" name="Picture 2">
            <a:extLst>
              <a:ext uri="{FF2B5EF4-FFF2-40B4-BE49-F238E27FC236}">
                <a16:creationId xmlns:a16="http://schemas.microsoft.com/office/drawing/2014/main" id="{338D2AAE-01DF-8270-09E8-4595EBB76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67" y="2017104"/>
            <a:ext cx="3007422" cy="3014242"/>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85615700-5C9C-4017-A7D4-16A631A5A35D}"/>
              </a:ext>
            </a:extLst>
          </p:cNvPr>
          <p:cNvSpPr/>
          <p:nvPr/>
        </p:nvSpPr>
        <p:spPr>
          <a:xfrm>
            <a:off x="3634513" y="3083443"/>
            <a:ext cx="731902" cy="59542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pic>
        <p:nvPicPr>
          <p:cNvPr id="30" name="Picture 29">
            <a:extLst>
              <a:ext uri="{FF2B5EF4-FFF2-40B4-BE49-F238E27FC236}">
                <a16:creationId xmlns:a16="http://schemas.microsoft.com/office/drawing/2014/main" id="{765DEC8A-BF33-4159-A774-4E1D37ECD773}"/>
              </a:ext>
            </a:extLst>
          </p:cNvPr>
          <p:cNvPicPr>
            <a:picLocks noChangeAspect="1"/>
          </p:cNvPicPr>
          <p:nvPr/>
        </p:nvPicPr>
        <p:blipFill>
          <a:blip r:embed="rId4"/>
          <a:stretch>
            <a:fillRect/>
          </a:stretch>
        </p:blipFill>
        <p:spPr>
          <a:xfrm>
            <a:off x="4869712" y="2148494"/>
            <a:ext cx="6857998" cy="3017073"/>
          </a:xfrm>
          <a:prstGeom prst="rect">
            <a:avLst/>
          </a:prstGeom>
        </p:spPr>
      </p:pic>
      <p:sp>
        <p:nvSpPr>
          <p:cNvPr id="32" name="TextBox 31">
            <a:extLst>
              <a:ext uri="{FF2B5EF4-FFF2-40B4-BE49-F238E27FC236}">
                <a16:creationId xmlns:a16="http://schemas.microsoft.com/office/drawing/2014/main" id="{623FAC9F-91BB-1E04-B1DD-84DCDF7B57B4}"/>
              </a:ext>
            </a:extLst>
          </p:cNvPr>
          <p:cNvSpPr txBox="1"/>
          <p:nvPr/>
        </p:nvSpPr>
        <p:spPr>
          <a:xfrm>
            <a:off x="4944139" y="1786271"/>
            <a:ext cx="6666614" cy="461665"/>
          </a:xfrm>
          <a:prstGeom prst="rect">
            <a:avLst/>
          </a:prstGeom>
          <a:solidFill>
            <a:schemeClr val="accent2">
              <a:lumMod val="20000"/>
              <a:lumOff val="80000"/>
            </a:schemeClr>
          </a:solidFill>
          <a:ln w="28575">
            <a:solidFill>
              <a:schemeClr val="tx1"/>
            </a:solidFill>
          </a:ln>
        </p:spPr>
        <p:txBody>
          <a:bodyPr wrap="square" rtlCol="0">
            <a:spAutoFit/>
          </a:bodyPr>
          <a:lstStyle/>
          <a:p>
            <a:pPr algn="ctr"/>
            <a:r>
              <a:rPr lang="en-US" sz="2400"/>
              <a:t>Community health worker delivered</a:t>
            </a:r>
          </a:p>
        </p:txBody>
      </p:sp>
      <p:pic>
        <p:nvPicPr>
          <p:cNvPr id="33" name="Picture 32" descr="A logo of a person holding a baby&#10;&#10;AI-generated content may be incorrect.">
            <a:extLst>
              <a:ext uri="{FF2B5EF4-FFF2-40B4-BE49-F238E27FC236}">
                <a16:creationId xmlns:a16="http://schemas.microsoft.com/office/drawing/2014/main" id="{2661CA73-0434-C651-7C86-91A9B26B0214}"/>
              </a:ext>
            </a:extLst>
          </p:cNvPr>
          <p:cNvPicPr>
            <a:picLocks noChangeAspect="1"/>
          </p:cNvPicPr>
          <p:nvPr/>
        </p:nvPicPr>
        <p:blipFill>
          <a:blip r:embed="rId5"/>
          <a:srcRect l="31318" t="42156" r="30398" b="41294"/>
          <a:stretch>
            <a:fillRect/>
          </a:stretch>
        </p:blipFill>
        <p:spPr>
          <a:xfrm>
            <a:off x="10377378" y="6024454"/>
            <a:ext cx="1814622" cy="784442"/>
          </a:xfrm>
          <a:prstGeom prst="rect">
            <a:avLst/>
          </a:prstGeom>
        </p:spPr>
      </p:pic>
    </p:spTree>
    <p:extLst>
      <p:ext uri="{BB962C8B-B14F-4D97-AF65-F5344CB8AC3E}">
        <p14:creationId xmlns:p14="http://schemas.microsoft.com/office/powerpoint/2010/main" val="3969394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35491-7E72-5F6A-26EF-06AA5921C9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97C675B-73CA-600C-42CA-B10205EB9BC2}"/>
              </a:ext>
            </a:extLst>
          </p:cNvPr>
          <p:cNvSpPr>
            <a:spLocks noGrp="1"/>
          </p:cNvSpPr>
          <p:nvPr>
            <p:ph type="title"/>
          </p:nvPr>
        </p:nvSpPr>
        <p:spPr>
          <a:xfrm>
            <a:off x="442912" y="0"/>
            <a:ext cx="9307143" cy="1223964"/>
          </a:xfrm>
        </p:spPr>
        <p:txBody>
          <a:bodyPr/>
          <a:lstStyle/>
          <a:p>
            <a:r>
              <a:rPr lang="en-GB" noProof="0"/>
              <a:t>BONDS Intervention Package </a:t>
            </a:r>
            <a:endParaRPr lang="en-GB"/>
          </a:p>
        </p:txBody>
      </p:sp>
      <p:pic>
        <p:nvPicPr>
          <p:cNvPr id="2" name="Picture 2">
            <a:extLst>
              <a:ext uri="{FF2B5EF4-FFF2-40B4-BE49-F238E27FC236}">
                <a16:creationId xmlns:a16="http://schemas.microsoft.com/office/drawing/2014/main" id="{B970DC3A-9DC0-26E6-5029-14E010DCAD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67" y="2017104"/>
            <a:ext cx="3007422" cy="3014242"/>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84D23E60-1874-B0CA-AB0A-2C0BE635EA3C}"/>
              </a:ext>
            </a:extLst>
          </p:cNvPr>
          <p:cNvSpPr/>
          <p:nvPr/>
        </p:nvSpPr>
        <p:spPr>
          <a:xfrm>
            <a:off x="3634513" y="3083443"/>
            <a:ext cx="731902" cy="59542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pic>
        <p:nvPicPr>
          <p:cNvPr id="30" name="Picture 29">
            <a:extLst>
              <a:ext uri="{FF2B5EF4-FFF2-40B4-BE49-F238E27FC236}">
                <a16:creationId xmlns:a16="http://schemas.microsoft.com/office/drawing/2014/main" id="{2DD07CAA-C9DE-DBEE-9511-612524DB1A61}"/>
              </a:ext>
            </a:extLst>
          </p:cNvPr>
          <p:cNvPicPr>
            <a:picLocks noChangeAspect="1"/>
          </p:cNvPicPr>
          <p:nvPr/>
        </p:nvPicPr>
        <p:blipFill>
          <a:blip r:embed="rId4"/>
          <a:stretch>
            <a:fillRect/>
          </a:stretch>
        </p:blipFill>
        <p:spPr>
          <a:xfrm>
            <a:off x="4869712" y="2148494"/>
            <a:ext cx="6857998" cy="3017073"/>
          </a:xfrm>
          <a:prstGeom prst="rect">
            <a:avLst/>
          </a:prstGeom>
        </p:spPr>
      </p:pic>
      <p:sp>
        <p:nvSpPr>
          <p:cNvPr id="31" name="TextBox 30">
            <a:extLst>
              <a:ext uri="{FF2B5EF4-FFF2-40B4-BE49-F238E27FC236}">
                <a16:creationId xmlns:a16="http://schemas.microsoft.com/office/drawing/2014/main" id="{203DE13F-7CFA-4B34-712C-9375901C6CEC}"/>
              </a:ext>
            </a:extLst>
          </p:cNvPr>
          <p:cNvSpPr txBox="1"/>
          <p:nvPr/>
        </p:nvSpPr>
        <p:spPr>
          <a:xfrm>
            <a:off x="4548948" y="5198129"/>
            <a:ext cx="7400261" cy="461665"/>
          </a:xfrm>
          <a:prstGeom prst="rect">
            <a:avLst/>
          </a:prstGeom>
          <a:solidFill>
            <a:schemeClr val="accent4">
              <a:lumMod val="40000"/>
              <a:lumOff val="60000"/>
            </a:schemeClr>
          </a:solidFill>
          <a:ln>
            <a:noFill/>
          </a:ln>
        </p:spPr>
        <p:txBody>
          <a:bodyPr wrap="square" rtlCol="0">
            <a:spAutoFit/>
          </a:bodyPr>
          <a:lstStyle/>
          <a:p>
            <a:pPr algn="ctr"/>
            <a:r>
              <a:rPr lang="en-US" sz="2400"/>
              <a:t>Optimized maternal child heath and HIV care </a:t>
            </a:r>
          </a:p>
        </p:txBody>
      </p:sp>
      <p:sp>
        <p:nvSpPr>
          <p:cNvPr id="32" name="TextBox 31">
            <a:extLst>
              <a:ext uri="{FF2B5EF4-FFF2-40B4-BE49-F238E27FC236}">
                <a16:creationId xmlns:a16="http://schemas.microsoft.com/office/drawing/2014/main" id="{C2228A8A-1FD5-4DD1-16DE-CEC063B158F9}"/>
              </a:ext>
            </a:extLst>
          </p:cNvPr>
          <p:cNvSpPr txBox="1"/>
          <p:nvPr/>
        </p:nvSpPr>
        <p:spPr>
          <a:xfrm>
            <a:off x="4944139" y="1786271"/>
            <a:ext cx="6666614" cy="461665"/>
          </a:xfrm>
          <a:prstGeom prst="rect">
            <a:avLst/>
          </a:prstGeom>
          <a:solidFill>
            <a:schemeClr val="accent2">
              <a:lumMod val="20000"/>
              <a:lumOff val="80000"/>
            </a:schemeClr>
          </a:solidFill>
          <a:ln w="28575">
            <a:solidFill>
              <a:schemeClr val="tx1"/>
            </a:solidFill>
          </a:ln>
        </p:spPr>
        <p:txBody>
          <a:bodyPr wrap="square" rtlCol="0">
            <a:spAutoFit/>
          </a:bodyPr>
          <a:lstStyle/>
          <a:p>
            <a:pPr algn="ctr"/>
            <a:r>
              <a:rPr lang="en-US" sz="2400"/>
              <a:t>Community health worker delivered</a:t>
            </a:r>
          </a:p>
        </p:txBody>
      </p:sp>
      <p:pic>
        <p:nvPicPr>
          <p:cNvPr id="33" name="Picture 32" descr="A logo of a person holding a baby&#10;&#10;AI-generated content may be incorrect.">
            <a:extLst>
              <a:ext uri="{FF2B5EF4-FFF2-40B4-BE49-F238E27FC236}">
                <a16:creationId xmlns:a16="http://schemas.microsoft.com/office/drawing/2014/main" id="{5EB47C7C-1A7A-41F7-7868-757A3B75877C}"/>
              </a:ext>
            </a:extLst>
          </p:cNvPr>
          <p:cNvPicPr>
            <a:picLocks noChangeAspect="1"/>
          </p:cNvPicPr>
          <p:nvPr/>
        </p:nvPicPr>
        <p:blipFill>
          <a:blip r:embed="rId5"/>
          <a:srcRect l="31318" t="42156" r="30398" b="41294"/>
          <a:stretch>
            <a:fillRect/>
          </a:stretch>
        </p:blipFill>
        <p:spPr>
          <a:xfrm>
            <a:off x="10377378" y="6024454"/>
            <a:ext cx="1814622" cy="784442"/>
          </a:xfrm>
          <a:prstGeom prst="rect">
            <a:avLst/>
          </a:prstGeom>
        </p:spPr>
      </p:pic>
    </p:spTree>
    <p:extLst>
      <p:ext uri="{BB962C8B-B14F-4D97-AF65-F5344CB8AC3E}">
        <p14:creationId xmlns:p14="http://schemas.microsoft.com/office/powerpoint/2010/main" val="283662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C7EBE-8F32-89A6-EB48-8D3D59F72A9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94A78D-1B1E-20A6-4591-3B60002D6E9C}"/>
              </a:ext>
            </a:extLst>
          </p:cNvPr>
          <p:cNvSpPr>
            <a:spLocks noGrp="1"/>
          </p:cNvSpPr>
          <p:nvPr>
            <p:ph type="title"/>
          </p:nvPr>
        </p:nvSpPr>
        <p:spPr>
          <a:xfrm>
            <a:off x="442912" y="0"/>
            <a:ext cx="9307143" cy="1223964"/>
          </a:xfrm>
        </p:spPr>
        <p:txBody>
          <a:bodyPr/>
          <a:lstStyle/>
          <a:p>
            <a:r>
              <a:rPr lang="en-GB" noProof="0"/>
              <a:t>Friendship Bench </a:t>
            </a:r>
            <a:endParaRPr lang="en-GB"/>
          </a:p>
        </p:txBody>
      </p:sp>
      <p:pic>
        <p:nvPicPr>
          <p:cNvPr id="33" name="Picture 32" descr="A logo of a person holding a baby&#10;&#10;AI-generated content may be incorrect.">
            <a:extLst>
              <a:ext uri="{FF2B5EF4-FFF2-40B4-BE49-F238E27FC236}">
                <a16:creationId xmlns:a16="http://schemas.microsoft.com/office/drawing/2014/main" id="{D8C6F4BD-68D9-33D3-4F46-D580FC150CDB}"/>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pic>
        <p:nvPicPr>
          <p:cNvPr id="6" name="Picture 5">
            <a:extLst>
              <a:ext uri="{FF2B5EF4-FFF2-40B4-BE49-F238E27FC236}">
                <a16:creationId xmlns:a16="http://schemas.microsoft.com/office/drawing/2014/main" id="{D6E51C19-319B-49A4-832D-16A960C93614}"/>
              </a:ext>
            </a:extLst>
          </p:cNvPr>
          <p:cNvPicPr>
            <a:picLocks noChangeAspect="1"/>
          </p:cNvPicPr>
          <p:nvPr/>
        </p:nvPicPr>
        <p:blipFill>
          <a:blip r:embed="rId4"/>
          <a:stretch>
            <a:fillRect/>
          </a:stretch>
        </p:blipFill>
        <p:spPr>
          <a:xfrm>
            <a:off x="507878" y="2248805"/>
            <a:ext cx="5588122" cy="3088173"/>
          </a:xfrm>
          <a:prstGeom prst="rect">
            <a:avLst/>
          </a:prstGeom>
        </p:spPr>
      </p:pic>
      <p:sp>
        <p:nvSpPr>
          <p:cNvPr id="7" name="TextBox 6">
            <a:extLst>
              <a:ext uri="{FF2B5EF4-FFF2-40B4-BE49-F238E27FC236}">
                <a16:creationId xmlns:a16="http://schemas.microsoft.com/office/drawing/2014/main" id="{05829F20-3F09-C87C-F5BC-6A11EFFC6B88}"/>
              </a:ext>
            </a:extLst>
          </p:cNvPr>
          <p:cNvSpPr txBox="1"/>
          <p:nvPr/>
        </p:nvSpPr>
        <p:spPr>
          <a:xfrm>
            <a:off x="606056" y="5336978"/>
            <a:ext cx="4731488" cy="307777"/>
          </a:xfrm>
          <a:prstGeom prst="rect">
            <a:avLst/>
          </a:prstGeom>
          <a:noFill/>
        </p:spPr>
        <p:txBody>
          <a:bodyPr wrap="square" rtlCol="0">
            <a:spAutoFit/>
          </a:bodyPr>
          <a:lstStyle/>
          <a:p>
            <a:pPr algn="ctr"/>
            <a:r>
              <a:rPr lang="en-US" sz="1400"/>
              <a:t>Friendshipbench.org</a:t>
            </a:r>
          </a:p>
        </p:txBody>
      </p:sp>
      <p:sp>
        <p:nvSpPr>
          <p:cNvPr id="8" name="TextBox 7">
            <a:extLst>
              <a:ext uri="{FF2B5EF4-FFF2-40B4-BE49-F238E27FC236}">
                <a16:creationId xmlns:a16="http://schemas.microsoft.com/office/drawing/2014/main" id="{09D873F8-D4B2-9E63-7C61-38DB219DCD38}"/>
              </a:ext>
            </a:extLst>
          </p:cNvPr>
          <p:cNvSpPr txBox="1"/>
          <p:nvPr/>
        </p:nvSpPr>
        <p:spPr>
          <a:xfrm>
            <a:off x="6329916" y="2248805"/>
            <a:ext cx="5440325" cy="3416320"/>
          </a:xfrm>
          <a:prstGeom prst="rect">
            <a:avLst/>
          </a:prstGeom>
          <a:noFill/>
        </p:spPr>
        <p:txBody>
          <a:bodyPr wrap="square" rtlCol="0">
            <a:spAutoFit/>
          </a:bodyPr>
          <a:lstStyle/>
          <a:p>
            <a:pPr marL="285750" indent="-285750">
              <a:buFont typeface="Arial" panose="020B0604020202020204" pitchFamily="34" charset="0"/>
              <a:buChar char="•"/>
            </a:pPr>
            <a:r>
              <a:rPr lang="en-US"/>
              <a:t>Evidence based mental health intervention (Chibanda 2016) </a:t>
            </a:r>
          </a:p>
          <a:p>
            <a:pPr marL="742950" lvl="1" indent="-285750">
              <a:buFont typeface="Arial" panose="020B0604020202020204" pitchFamily="34" charset="0"/>
              <a:buChar char="•"/>
            </a:pPr>
            <a:r>
              <a:rPr lang="en-US"/>
              <a:t>Lay delivered problem-solving therapy</a:t>
            </a:r>
          </a:p>
          <a:p>
            <a:pPr marL="1200150" lvl="2" indent="-285750">
              <a:buFont typeface="Arial" panose="020B0604020202020204" pitchFamily="34" charset="0"/>
              <a:buChar char="•"/>
            </a:pPr>
            <a:r>
              <a:rPr lang="en-US"/>
              <a:t>6 1:1 sessions </a:t>
            </a:r>
          </a:p>
          <a:p>
            <a:pPr lvl="2"/>
            <a:r>
              <a:rPr lang="en-US"/>
              <a:t> </a:t>
            </a:r>
          </a:p>
          <a:p>
            <a:pPr marL="742950" lvl="1" indent="-285750">
              <a:buFont typeface="Arial" panose="020B0604020202020204" pitchFamily="34" charset="0"/>
              <a:buChar char="•"/>
            </a:pPr>
            <a:r>
              <a:rPr lang="en-US"/>
              <a:t>Circle </a:t>
            </a:r>
            <a:r>
              <a:rPr lang="en-US" err="1"/>
              <a:t>Kubatana</a:t>
            </a:r>
            <a:r>
              <a:rPr lang="en-US"/>
              <a:t> Tose (CKT) groups </a:t>
            </a:r>
          </a:p>
          <a:p>
            <a:pPr marL="1200150" lvl="2" indent="-285750">
              <a:buFont typeface="Arial" panose="020B0604020202020204" pitchFamily="34" charset="0"/>
              <a:buChar char="•"/>
            </a:pPr>
            <a:r>
              <a:rPr lang="en-US"/>
              <a:t>Peer support groups</a:t>
            </a:r>
          </a:p>
          <a:p>
            <a:pPr marL="1200150" lvl="2" indent="-285750">
              <a:buFont typeface="Arial" panose="020B0604020202020204" pitchFamily="34" charset="0"/>
              <a:buChar char="•"/>
            </a:pPr>
            <a:endParaRPr lang="en-US"/>
          </a:p>
          <a:p>
            <a:pPr marL="1200150" lvl="2" indent="-285750">
              <a:buFont typeface="Arial" panose="020B0604020202020204" pitchFamily="34" charset="0"/>
              <a:buChar char="•"/>
            </a:pPr>
            <a:endParaRPr lang="en-US"/>
          </a:p>
          <a:p>
            <a:pPr marL="285750" indent="-285750">
              <a:buFont typeface="Arial" panose="020B0604020202020204" pitchFamily="34" charset="0"/>
              <a:buChar char="•"/>
            </a:pPr>
            <a:r>
              <a:rPr lang="en-US" b="1">
                <a:solidFill>
                  <a:schemeClr val="accent2">
                    <a:lumMod val="75000"/>
                  </a:schemeClr>
                </a:solidFill>
              </a:rPr>
              <a:t>BONDS adaptation</a:t>
            </a:r>
          </a:p>
          <a:p>
            <a:pPr marL="742950" lvl="1" indent="-285750">
              <a:buFont typeface="Arial" panose="020B0604020202020204" pitchFamily="34" charset="0"/>
              <a:buChar char="•"/>
            </a:pPr>
            <a:r>
              <a:rPr lang="en-US"/>
              <a:t>CKT groups also emphasize nutrition and play messaging </a:t>
            </a:r>
          </a:p>
        </p:txBody>
      </p:sp>
    </p:spTree>
    <p:extLst>
      <p:ext uri="{BB962C8B-B14F-4D97-AF65-F5344CB8AC3E}">
        <p14:creationId xmlns:p14="http://schemas.microsoft.com/office/powerpoint/2010/main" val="2140890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FAE1B-383A-0F22-F091-01711F15D7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AD3B3DA-7ED1-C9D4-260B-01E0B63830AC}"/>
              </a:ext>
            </a:extLst>
          </p:cNvPr>
          <p:cNvSpPr>
            <a:spLocks noGrp="1"/>
          </p:cNvSpPr>
          <p:nvPr>
            <p:ph type="title"/>
          </p:nvPr>
        </p:nvSpPr>
        <p:spPr>
          <a:xfrm>
            <a:off x="442912" y="0"/>
            <a:ext cx="9307143" cy="1223964"/>
          </a:xfrm>
        </p:spPr>
        <p:txBody>
          <a:bodyPr/>
          <a:lstStyle/>
          <a:p>
            <a:r>
              <a:rPr lang="en-GB" noProof="0"/>
              <a:t>Nutrition Modules </a:t>
            </a:r>
            <a:endParaRPr lang="en-GB"/>
          </a:p>
        </p:txBody>
      </p:sp>
      <p:pic>
        <p:nvPicPr>
          <p:cNvPr id="33" name="Picture 32" descr="A logo of a person holding a baby&#10;&#10;AI-generated content may be incorrect.">
            <a:extLst>
              <a:ext uri="{FF2B5EF4-FFF2-40B4-BE49-F238E27FC236}">
                <a16:creationId xmlns:a16="http://schemas.microsoft.com/office/drawing/2014/main" id="{95FE2B6F-2F4B-A80F-C61B-0F5D11CE6661}"/>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
        <p:nvSpPr>
          <p:cNvPr id="8" name="TextBox 7">
            <a:extLst>
              <a:ext uri="{FF2B5EF4-FFF2-40B4-BE49-F238E27FC236}">
                <a16:creationId xmlns:a16="http://schemas.microsoft.com/office/drawing/2014/main" id="{CF84E36B-08A4-36A0-268D-C460C39B4C3D}"/>
              </a:ext>
            </a:extLst>
          </p:cNvPr>
          <p:cNvSpPr txBox="1"/>
          <p:nvPr/>
        </p:nvSpPr>
        <p:spPr>
          <a:xfrm>
            <a:off x="6427343" y="1754269"/>
            <a:ext cx="5440325" cy="4247317"/>
          </a:xfrm>
          <a:prstGeom prst="rect">
            <a:avLst/>
          </a:prstGeom>
          <a:noFill/>
        </p:spPr>
        <p:txBody>
          <a:bodyPr wrap="square" rtlCol="0">
            <a:spAutoFit/>
          </a:bodyPr>
          <a:lstStyle/>
          <a:p>
            <a:pPr marL="285750" indent="-285750">
              <a:buFont typeface="Arial" panose="020B0604020202020204" pitchFamily="34" charset="0"/>
              <a:buChar char="•"/>
            </a:pPr>
            <a:r>
              <a:rPr lang="en-US" dirty="0"/>
              <a:t>Developed in Zimbabwe by </a:t>
            </a:r>
            <a:r>
              <a:rPr lang="en-US" dirty="0" err="1"/>
              <a:t>Zvitambo</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Community-based behavior change support package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Emphasis on breastfeeding</a:t>
            </a:r>
          </a:p>
          <a:p>
            <a:pPr marL="742950" lvl="1" indent="-285750">
              <a:buFont typeface="Arial" panose="020B0604020202020204" pitchFamily="34" charset="0"/>
              <a:buChar char="•"/>
            </a:pPr>
            <a:r>
              <a:rPr lang="en-US" dirty="0"/>
              <a:t>Early initiation </a:t>
            </a:r>
          </a:p>
          <a:p>
            <a:pPr marL="742950" lvl="1" indent="-285750">
              <a:buFont typeface="Arial" panose="020B0604020202020204" pitchFamily="34" charset="0"/>
              <a:buChar char="•"/>
            </a:pPr>
            <a:r>
              <a:rPr lang="en-US" dirty="0"/>
              <a:t>Exclusive breastfeeding </a:t>
            </a:r>
          </a:p>
          <a:p>
            <a:pPr marL="742950" lvl="1" indent="-285750">
              <a:buFont typeface="Arial" panose="020B0604020202020204" pitchFamily="34" charset="0"/>
              <a:buChar char="•"/>
            </a:pPr>
            <a:r>
              <a:rPr lang="en-US" dirty="0"/>
              <a:t>Prolonged breastfeeding </a:t>
            </a:r>
          </a:p>
          <a:p>
            <a:endParaRPr lang="en-US" dirty="0"/>
          </a:p>
          <a:p>
            <a:pPr marL="285750" indent="-285750">
              <a:buFont typeface="Arial" panose="020B0604020202020204" pitchFamily="34" charset="0"/>
              <a:buChar char="•"/>
            </a:pPr>
            <a:r>
              <a:rPr lang="en-US" dirty="0"/>
              <a:t>Interactive practical and participatory activities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Group learning in CKT groups </a:t>
            </a:r>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E319D19A-BB7F-93EC-C3E6-B93B4EA4C4B5}"/>
              </a:ext>
            </a:extLst>
          </p:cNvPr>
          <p:cNvPicPr>
            <a:picLocks noChangeAspect="1"/>
          </p:cNvPicPr>
          <p:nvPr/>
        </p:nvPicPr>
        <p:blipFill>
          <a:blip r:embed="rId4"/>
          <a:stretch>
            <a:fillRect/>
          </a:stretch>
        </p:blipFill>
        <p:spPr>
          <a:xfrm>
            <a:off x="6620540" y="419911"/>
            <a:ext cx="2101958" cy="914447"/>
          </a:xfrm>
          <a:prstGeom prst="rect">
            <a:avLst/>
          </a:prstGeom>
        </p:spPr>
      </p:pic>
      <p:pic>
        <p:nvPicPr>
          <p:cNvPr id="9" name="Picture 8">
            <a:extLst>
              <a:ext uri="{FF2B5EF4-FFF2-40B4-BE49-F238E27FC236}">
                <a16:creationId xmlns:a16="http://schemas.microsoft.com/office/drawing/2014/main" id="{2D759C69-C357-C756-5C15-B0CCD84E61A6}"/>
              </a:ext>
            </a:extLst>
          </p:cNvPr>
          <p:cNvPicPr>
            <a:picLocks noChangeAspect="1"/>
          </p:cNvPicPr>
          <p:nvPr/>
        </p:nvPicPr>
        <p:blipFill>
          <a:blip r:embed="rId5"/>
          <a:stretch>
            <a:fillRect/>
          </a:stretch>
        </p:blipFill>
        <p:spPr>
          <a:xfrm>
            <a:off x="442912" y="1335335"/>
            <a:ext cx="1819956" cy="2618182"/>
          </a:xfrm>
          <a:prstGeom prst="rect">
            <a:avLst/>
          </a:prstGeom>
        </p:spPr>
      </p:pic>
      <p:pic>
        <p:nvPicPr>
          <p:cNvPr id="13" name="Picture 12">
            <a:extLst>
              <a:ext uri="{FF2B5EF4-FFF2-40B4-BE49-F238E27FC236}">
                <a16:creationId xmlns:a16="http://schemas.microsoft.com/office/drawing/2014/main" id="{A9CF2D17-8575-18B4-E761-4655470B352E}"/>
              </a:ext>
            </a:extLst>
          </p:cNvPr>
          <p:cNvPicPr>
            <a:picLocks noChangeAspect="1"/>
          </p:cNvPicPr>
          <p:nvPr/>
        </p:nvPicPr>
        <p:blipFill>
          <a:blip r:embed="rId6"/>
          <a:stretch>
            <a:fillRect/>
          </a:stretch>
        </p:blipFill>
        <p:spPr>
          <a:xfrm>
            <a:off x="2993542" y="1400834"/>
            <a:ext cx="3592834" cy="2605848"/>
          </a:xfrm>
          <a:prstGeom prst="rect">
            <a:avLst/>
          </a:prstGeom>
        </p:spPr>
      </p:pic>
      <p:pic>
        <p:nvPicPr>
          <p:cNvPr id="7" name="Picture 6">
            <a:extLst>
              <a:ext uri="{FF2B5EF4-FFF2-40B4-BE49-F238E27FC236}">
                <a16:creationId xmlns:a16="http://schemas.microsoft.com/office/drawing/2014/main" id="{1600CDC6-15CE-0AC8-4698-54FC303D96E9}"/>
              </a:ext>
            </a:extLst>
          </p:cNvPr>
          <p:cNvPicPr>
            <a:picLocks noChangeAspect="1"/>
          </p:cNvPicPr>
          <p:nvPr/>
        </p:nvPicPr>
        <p:blipFill>
          <a:blip r:embed="rId7"/>
          <a:stretch>
            <a:fillRect/>
          </a:stretch>
        </p:blipFill>
        <p:spPr>
          <a:xfrm>
            <a:off x="1584250" y="4183552"/>
            <a:ext cx="2818583" cy="2130949"/>
          </a:xfrm>
          <a:prstGeom prst="rect">
            <a:avLst/>
          </a:prstGeom>
        </p:spPr>
      </p:pic>
    </p:spTree>
    <p:extLst>
      <p:ext uri="{BB962C8B-B14F-4D97-AF65-F5344CB8AC3E}">
        <p14:creationId xmlns:p14="http://schemas.microsoft.com/office/powerpoint/2010/main" val="3404238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59B68-84CE-3D3E-1B13-9CDE1AB45E4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87EE5A-9315-8195-B652-772FDBD8C4AF}"/>
              </a:ext>
            </a:extLst>
          </p:cNvPr>
          <p:cNvSpPr>
            <a:spLocks noGrp="1"/>
          </p:cNvSpPr>
          <p:nvPr>
            <p:ph type="title"/>
          </p:nvPr>
        </p:nvSpPr>
        <p:spPr>
          <a:xfrm>
            <a:off x="442912" y="0"/>
            <a:ext cx="9307143" cy="1223964"/>
          </a:xfrm>
        </p:spPr>
        <p:txBody>
          <a:bodyPr/>
          <a:lstStyle/>
          <a:p>
            <a:r>
              <a:rPr lang="en-GB" noProof="0"/>
              <a:t>Play Curriculum</a:t>
            </a:r>
            <a:endParaRPr lang="en-GB"/>
          </a:p>
        </p:txBody>
      </p:sp>
      <p:pic>
        <p:nvPicPr>
          <p:cNvPr id="33" name="Picture 32" descr="A logo of a person holding a baby&#10;&#10;AI-generated content may be incorrect.">
            <a:extLst>
              <a:ext uri="{FF2B5EF4-FFF2-40B4-BE49-F238E27FC236}">
                <a16:creationId xmlns:a16="http://schemas.microsoft.com/office/drawing/2014/main" id="{91A69E6A-D7B6-76BB-6114-A4F550B3CD06}"/>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
        <p:nvSpPr>
          <p:cNvPr id="8" name="TextBox 7">
            <a:extLst>
              <a:ext uri="{FF2B5EF4-FFF2-40B4-BE49-F238E27FC236}">
                <a16:creationId xmlns:a16="http://schemas.microsoft.com/office/drawing/2014/main" id="{A48AB428-30BC-650A-40E4-C2AF0FA8DE39}"/>
              </a:ext>
            </a:extLst>
          </p:cNvPr>
          <p:cNvSpPr txBox="1"/>
          <p:nvPr/>
        </p:nvSpPr>
        <p:spPr>
          <a:xfrm>
            <a:off x="6329916" y="2025522"/>
            <a:ext cx="5440325" cy="4524315"/>
          </a:xfrm>
          <a:prstGeom prst="rect">
            <a:avLst/>
          </a:prstGeom>
          <a:noFill/>
        </p:spPr>
        <p:txBody>
          <a:bodyPr wrap="square" rtlCol="0">
            <a:spAutoFit/>
          </a:bodyPr>
          <a:lstStyle/>
          <a:p>
            <a:pPr marL="285750" indent="-285750">
              <a:buFont typeface="Arial" panose="020B0604020202020204" pitchFamily="34" charset="0"/>
              <a:buChar char="•"/>
            </a:pPr>
            <a:r>
              <a:rPr lang="en-US" dirty="0"/>
              <a:t>Developed in Zimbabwe by </a:t>
            </a:r>
            <a:r>
              <a:rPr lang="en-US" dirty="0" err="1"/>
              <a:t>Zvitambo</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Focus on play as a fundamental right for every child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Play for children with all abilities </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Interactive practical and participatory activities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Group play in CKT groups </a:t>
            </a:r>
          </a:p>
          <a:p>
            <a:endParaRPr lang="en-US" dirty="0"/>
          </a:p>
          <a:p>
            <a:endParaRPr lang="en-US" dirty="0"/>
          </a:p>
          <a:p>
            <a:endParaRPr lang="en-US" dirty="0"/>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C5DDB57E-29DE-A597-93AF-E0A964ADC83E}"/>
              </a:ext>
            </a:extLst>
          </p:cNvPr>
          <p:cNvPicPr>
            <a:picLocks noChangeAspect="1"/>
          </p:cNvPicPr>
          <p:nvPr/>
        </p:nvPicPr>
        <p:blipFill>
          <a:blip r:embed="rId4"/>
          <a:stretch>
            <a:fillRect/>
          </a:stretch>
        </p:blipFill>
        <p:spPr>
          <a:xfrm>
            <a:off x="6620540" y="419911"/>
            <a:ext cx="2101958" cy="914447"/>
          </a:xfrm>
          <a:prstGeom prst="rect">
            <a:avLst/>
          </a:prstGeom>
        </p:spPr>
      </p:pic>
      <p:pic>
        <p:nvPicPr>
          <p:cNvPr id="7" name="Picture 6">
            <a:extLst>
              <a:ext uri="{FF2B5EF4-FFF2-40B4-BE49-F238E27FC236}">
                <a16:creationId xmlns:a16="http://schemas.microsoft.com/office/drawing/2014/main" id="{AFBBAFB1-FB23-E1C3-612A-2FEB0982C1E5}"/>
              </a:ext>
            </a:extLst>
          </p:cNvPr>
          <p:cNvPicPr>
            <a:picLocks noChangeAspect="1"/>
          </p:cNvPicPr>
          <p:nvPr/>
        </p:nvPicPr>
        <p:blipFill>
          <a:blip r:embed="rId5"/>
          <a:srcRect t="644" r="49492"/>
          <a:stretch>
            <a:fillRect/>
          </a:stretch>
        </p:blipFill>
        <p:spPr>
          <a:xfrm>
            <a:off x="536512" y="1334358"/>
            <a:ext cx="3422425" cy="4762886"/>
          </a:xfrm>
          <a:prstGeom prst="rect">
            <a:avLst/>
          </a:prstGeom>
          <a:ln>
            <a:solidFill>
              <a:schemeClr val="tx1"/>
            </a:solidFill>
          </a:ln>
        </p:spPr>
      </p:pic>
    </p:spTree>
    <p:extLst>
      <p:ext uri="{BB962C8B-B14F-4D97-AF65-F5344CB8AC3E}">
        <p14:creationId xmlns:p14="http://schemas.microsoft.com/office/powerpoint/2010/main" val="2637036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999D5-564E-05CF-4060-EBCCF3FC10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BF6D2A-BB1E-CE6A-2540-295D5E7FE3CC}"/>
              </a:ext>
            </a:extLst>
          </p:cNvPr>
          <p:cNvSpPr>
            <a:spLocks noGrp="1"/>
          </p:cNvSpPr>
          <p:nvPr>
            <p:ph type="title"/>
          </p:nvPr>
        </p:nvSpPr>
        <p:spPr>
          <a:xfrm>
            <a:off x="442912" y="0"/>
            <a:ext cx="9307143" cy="1223964"/>
          </a:xfrm>
        </p:spPr>
        <p:txBody>
          <a:bodyPr/>
          <a:lstStyle/>
          <a:p>
            <a:r>
              <a:rPr lang="en-GB" noProof="0"/>
              <a:t>Play Curriculum</a:t>
            </a:r>
            <a:endParaRPr lang="en-GB"/>
          </a:p>
        </p:txBody>
      </p:sp>
      <p:pic>
        <p:nvPicPr>
          <p:cNvPr id="33" name="Picture 32" descr="A logo of a person holding a baby&#10;&#10;AI-generated content may be incorrect.">
            <a:extLst>
              <a:ext uri="{FF2B5EF4-FFF2-40B4-BE49-F238E27FC236}">
                <a16:creationId xmlns:a16="http://schemas.microsoft.com/office/drawing/2014/main" id="{F78482A4-4B97-B749-0744-8A55DAA5BA93}"/>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
        <p:nvSpPr>
          <p:cNvPr id="8" name="TextBox 7">
            <a:extLst>
              <a:ext uri="{FF2B5EF4-FFF2-40B4-BE49-F238E27FC236}">
                <a16:creationId xmlns:a16="http://schemas.microsoft.com/office/drawing/2014/main" id="{6075E5F2-ABC5-7662-923B-D510C3B70C60}"/>
              </a:ext>
            </a:extLst>
          </p:cNvPr>
          <p:cNvSpPr txBox="1"/>
          <p:nvPr/>
        </p:nvSpPr>
        <p:spPr>
          <a:xfrm>
            <a:off x="6329916" y="2025522"/>
            <a:ext cx="5440325" cy="4524315"/>
          </a:xfrm>
          <a:prstGeom prst="rect">
            <a:avLst/>
          </a:prstGeom>
          <a:noFill/>
        </p:spPr>
        <p:txBody>
          <a:bodyPr wrap="square" rtlCol="0">
            <a:spAutoFit/>
          </a:bodyPr>
          <a:lstStyle/>
          <a:p>
            <a:pPr marL="285750" indent="-285750">
              <a:buFont typeface="Arial" panose="020B0604020202020204" pitchFamily="34" charset="0"/>
              <a:buChar char="•"/>
            </a:pPr>
            <a:r>
              <a:rPr lang="en-US" dirty="0"/>
              <a:t>Developed in Zimbabwe by </a:t>
            </a:r>
            <a:r>
              <a:rPr lang="en-US" dirty="0" err="1"/>
              <a:t>Zvitambo</a:t>
            </a:r>
            <a:r>
              <a:rPr lang="en-US" dirty="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Focus on play as a fundamental right for every child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Play for children with all abilities </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Interactive practical and participatory activities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Group play in CKT groups </a:t>
            </a:r>
          </a:p>
          <a:p>
            <a:endParaRPr lang="en-US" dirty="0"/>
          </a:p>
          <a:p>
            <a:endParaRPr lang="en-US" dirty="0"/>
          </a:p>
          <a:p>
            <a:endParaRPr lang="en-US" dirty="0"/>
          </a:p>
          <a:p>
            <a:pPr marL="285750" indent="-285750">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944B409F-34A5-61E1-447D-ABB518DE00A0}"/>
              </a:ext>
            </a:extLst>
          </p:cNvPr>
          <p:cNvPicPr>
            <a:picLocks noChangeAspect="1"/>
          </p:cNvPicPr>
          <p:nvPr/>
        </p:nvPicPr>
        <p:blipFill>
          <a:blip r:embed="rId4"/>
          <a:stretch>
            <a:fillRect/>
          </a:stretch>
        </p:blipFill>
        <p:spPr>
          <a:xfrm>
            <a:off x="6620540" y="419911"/>
            <a:ext cx="2101958" cy="914447"/>
          </a:xfrm>
          <a:prstGeom prst="rect">
            <a:avLst/>
          </a:prstGeom>
        </p:spPr>
      </p:pic>
      <p:pic>
        <p:nvPicPr>
          <p:cNvPr id="5" name="Picture 4">
            <a:extLst>
              <a:ext uri="{FF2B5EF4-FFF2-40B4-BE49-F238E27FC236}">
                <a16:creationId xmlns:a16="http://schemas.microsoft.com/office/drawing/2014/main" id="{F2D117FB-1DF8-45E7-16B3-9B7A5EB6DC59}"/>
              </a:ext>
            </a:extLst>
          </p:cNvPr>
          <p:cNvPicPr>
            <a:picLocks noChangeAspect="1"/>
          </p:cNvPicPr>
          <p:nvPr/>
        </p:nvPicPr>
        <p:blipFill>
          <a:blip r:embed="rId5"/>
          <a:stretch>
            <a:fillRect/>
          </a:stretch>
        </p:blipFill>
        <p:spPr>
          <a:xfrm>
            <a:off x="272903" y="1666955"/>
            <a:ext cx="5415666" cy="3851343"/>
          </a:xfrm>
          <a:prstGeom prst="rect">
            <a:avLst/>
          </a:prstGeom>
        </p:spPr>
      </p:pic>
    </p:spTree>
    <p:extLst>
      <p:ext uri="{BB962C8B-B14F-4D97-AF65-F5344CB8AC3E}">
        <p14:creationId xmlns:p14="http://schemas.microsoft.com/office/powerpoint/2010/main" val="245501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975DE-ED91-F35C-F687-B25CFA9B3B31}"/>
              </a:ext>
            </a:extLst>
          </p:cNvPr>
          <p:cNvSpPr>
            <a:spLocks noGrp="1"/>
          </p:cNvSpPr>
          <p:nvPr>
            <p:ph type="title"/>
          </p:nvPr>
        </p:nvSpPr>
        <p:spPr>
          <a:xfrm>
            <a:off x="442913" y="0"/>
            <a:ext cx="8891918" cy="1223964"/>
          </a:xfrm>
        </p:spPr>
        <p:txBody>
          <a:bodyPr/>
          <a:lstStyle/>
          <a:p>
            <a:r>
              <a:rPr lang="en-US"/>
              <a:t>BONDS Study Aims </a:t>
            </a:r>
          </a:p>
        </p:txBody>
      </p:sp>
      <p:pic>
        <p:nvPicPr>
          <p:cNvPr id="4" name="Picture 3">
            <a:extLst>
              <a:ext uri="{FF2B5EF4-FFF2-40B4-BE49-F238E27FC236}">
                <a16:creationId xmlns:a16="http://schemas.microsoft.com/office/drawing/2014/main" id="{99EE2320-114E-492C-1D6D-1E554292B58E}"/>
              </a:ext>
            </a:extLst>
          </p:cNvPr>
          <p:cNvPicPr>
            <a:picLocks noChangeAspect="1"/>
          </p:cNvPicPr>
          <p:nvPr/>
        </p:nvPicPr>
        <p:blipFill>
          <a:blip r:embed="rId3"/>
          <a:stretch>
            <a:fillRect/>
          </a:stretch>
        </p:blipFill>
        <p:spPr>
          <a:xfrm>
            <a:off x="442913" y="2218479"/>
            <a:ext cx="3688400" cy="3499407"/>
          </a:xfrm>
          <a:prstGeom prst="rect">
            <a:avLst/>
          </a:prstGeom>
        </p:spPr>
      </p:pic>
      <p:sp>
        <p:nvSpPr>
          <p:cNvPr id="5" name="Content Placeholder 2">
            <a:extLst>
              <a:ext uri="{FF2B5EF4-FFF2-40B4-BE49-F238E27FC236}">
                <a16:creationId xmlns:a16="http://schemas.microsoft.com/office/drawing/2014/main" id="{E23756A8-3C69-91CE-3381-A806C9731052}"/>
              </a:ext>
            </a:extLst>
          </p:cNvPr>
          <p:cNvSpPr txBox="1">
            <a:spLocks/>
          </p:cNvSpPr>
          <p:nvPr/>
        </p:nvSpPr>
        <p:spPr>
          <a:xfrm>
            <a:off x="5241851" y="2218479"/>
            <a:ext cx="6305107" cy="4103687"/>
          </a:xfrm>
          <a:prstGeom prst="rect">
            <a:avLst/>
          </a:prstGeom>
        </p:spPr>
        <p:txBody>
          <a:bodyPr>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a:t>Aim 1: </a:t>
            </a:r>
            <a:r>
              <a:rPr lang="en-GB" sz="2000"/>
              <a:t>Adapt, refine, pilot the BONDS intervention package </a:t>
            </a:r>
          </a:p>
          <a:p>
            <a:pPr marL="0" indent="0">
              <a:buNone/>
            </a:pPr>
            <a:endParaRPr lang="en-GB" sz="2000"/>
          </a:p>
          <a:p>
            <a:pPr marL="0" indent="0">
              <a:buNone/>
            </a:pPr>
            <a:r>
              <a:rPr lang="en-GB" sz="2000" b="1"/>
              <a:t>Aim 2: </a:t>
            </a:r>
            <a:r>
              <a:rPr lang="en-GB" sz="2000"/>
              <a:t>Determine efficacy of BONDS intervention package </a:t>
            </a:r>
          </a:p>
          <a:p>
            <a:pPr marL="0" indent="0">
              <a:buNone/>
            </a:pPr>
            <a:endParaRPr lang="en-GB" sz="2000"/>
          </a:p>
          <a:p>
            <a:pPr marL="0" indent="0">
              <a:buNone/>
            </a:pPr>
            <a:r>
              <a:rPr lang="en-GB" sz="2000" b="1"/>
              <a:t>Aim 3: </a:t>
            </a:r>
            <a:r>
              <a:rPr lang="en-GB" sz="2000"/>
              <a:t>Understand intervention mechanism of action </a:t>
            </a:r>
          </a:p>
          <a:p>
            <a:endParaRPr lang="en-GB" sz="2000"/>
          </a:p>
          <a:p>
            <a:endParaRPr lang="en-GB" sz="2000"/>
          </a:p>
          <a:p>
            <a:endParaRPr lang="en-GB" sz="2000"/>
          </a:p>
        </p:txBody>
      </p:sp>
      <p:pic>
        <p:nvPicPr>
          <p:cNvPr id="6" name="Picture 5" descr="A logo of a person holding a baby&#10;&#10;AI-generated content may be incorrect.">
            <a:extLst>
              <a:ext uri="{FF2B5EF4-FFF2-40B4-BE49-F238E27FC236}">
                <a16:creationId xmlns:a16="http://schemas.microsoft.com/office/drawing/2014/main" id="{36E9A0E4-3F2B-BE94-523C-D66AB1EC142A}"/>
              </a:ext>
            </a:extLst>
          </p:cNvPr>
          <p:cNvPicPr>
            <a:picLocks noChangeAspect="1"/>
          </p:cNvPicPr>
          <p:nvPr/>
        </p:nvPicPr>
        <p:blipFill>
          <a:blip r:embed="rId4"/>
          <a:srcRect l="31318" t="42156" r="30398" b="41294"/>
          <a:stretch>
            <a:fillRect/>
          </a:stretch>
        </p:blipFill>
        <p:spPr>
          <a:xfrm>
            <a:off x="10377378" y="6024454"/>
            <a:ext cx="1814622" cy="784442"/>
          </a:xfrm>
          <a:prstGeom prst="rect">
            <a:avLst/>
          </a:prstGeom>
        </p:spPr>
      </p:pic>
      <p:sp>
        <p:nvSpPr>
          <p:cNvPr id="7" name="TextBox 6">
            <a:extLst>
              <a:ext uri="{FF2B5EF4-FFF2-40B4-BE49-F238E27FC236}">
                <a16:creationId xmlns:a16="http://schemas.microsoft.com/office/drawing/2014/main" id="{CB53F88D-E34E-9C4B-81A8-E5FD2150B682}"/>
              </a:ext>
            </a:extLst>
          </p:cNvPr>
          <p:cNvSpPr txBox="1"/>
          <p:nvPr/>
        </p:nvSpPr>
        <p:spPr>
          <a:xfrm>
            <a:off x="442913" y="1362417"/>
            <a:ext cx="6094268" cy="369332"/>
          </a:xfrm>
          <a:prstGeom prst="rect">
            <a:avLst/>
          </a:prstGeom>
          <a:noFill/>
        </p:spPr>
        <p:txBody>
          <a:bodyPr wrap="square">
            <a:spAutoFit/>
          </a:bodyPr>
          <a:lstStyle/>
          <a:p>
            <a:pPr fontAlgn="base"/>
            <a:r>
              <a:rPr lang="en-US" dirty="0">
                <a:solidFill>
                  <a:schemeClr val="accent1"/>
                </a:solidFill>
              </a:rPr>
              <a:t>Botswana, Kenya, Zimbabwe </a:t>
            </a:r>
          </a:p>
        </p:txBody>
      </p:sp>
    </p:spTree>
    <p:extLst>
      <p:ext uri="{BB962C8B-B14F-4D97-AF65-F5344CB8AC3E}">
        <p14:creationId xmlns:p14="http://schemas.microsoft.com/office/powerpoint/2010/main" val="2074861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51CC1-E6D9-11D7-0538-ED59E62E13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C41DA0-454B-5122-50B2-2192E3ABA14D}"/>
              </a:ext>
            </a:extLst>
          </p:cNvPr>
          <p:cNvSpPr>
            <a:spLocks noGrp="1"/>
          </p:cNvSpPr>
          <p:nvPr>
            <p:ph type="title"/>
          </p:nvPr>
        </p:nvSpPr>
        <p:spPr>
          <a:xfrm>
            <a:off x="442912" y="0"/>
            <a:ext cx="9307143" cy="1223964"/>
          </a:xfrm>
        </p:spPr>
        <p:txBody>
          <a:bodyPr/>
          <a:lstStyle/>
          <a:p>
            <a:r>
              <a:rPr lang="en-GB" noProof="0"/>
              <a:t>Aim 1</a:t>
            </a:r>
            <a:r>
              <a:rPr lang="en-GB"/>
              <a:t>:</a:t>
            </a:r>
            <a:r>
              <a:rPr lang="en-GB" noProof="0"/>
              <a:t> Adaptations </a:t>
            </a:r>
            <a:endParaRPr lang="en-GB"/>
          </a:p>
        </p:txBody>
      </p:sp>
      <p:pic>
        <p:nvPicPr>
          <p:cNvPr id="33" name="Picture 32" descr="A logo of a person holding a baby&#10;&#10;AI-generated content may be incorrect.">
            <a:extLst>
              <a:ext uri="{FF2B5EF4-FFF2-40B4-BE49-F238E27FC236}">
                <a16:creationId xmlns:a16="http://schemas.microsoft.com/office/drawing/2014/main" id="{41E15F08-F894-807F-43CB-5782BFE083CE}"/>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pic>
        <p:nvPicPr>
          <p:cNvPr id="2050" name="Picture 2">
            <a:extLst>
              <a:ext uri="{FF2B5EF4-FFF2-40B4-BE49-F238E27FC236}">
                <a16:creationId xmlns:a16="http://schemas.microsoft.com/office/drawing/2014/main" id="{2E3C01EF-3203-FB5E-DAFE-98DAE4CA8F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143" y="1765712"/>
            <a:ext cx="4081279" cy="387667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28045D5-59A2-76F6-E61E-712825FF355D}"/>
              </a:ext>
            </a:extLst>
          </p:cNvPr>
          <p:cNvSpPr txBox="1"/>
          <p:nvPr/>
        </p:nvSpPr>
        <p:spPr>
          <a:xfrm>
            <a:off x="4711111" y="4418106"/>
            <a:ext cx="6648006" cy="1323439"/>
          </a:xfrm>
          <a:prstGeom prst="rect">
            <a:avLst/>
          </a:prstGeom>
          <a:noFill/>
        </p:spPr>
        <p:txBody>
          <a:bodyPr wrap="square">
            <a:spAutoFit/>
          </a:bodyPr>
          <a:lstStyle/>
          <a:p>
            <a:pPr marL="457200" fontAlgn="base">
              <a:spcBef>
                <a:spcPts val="1200"/>
              </a:spcBef>
            </a:pPr>
            <a:endParaRPr lang="en-US" sz="2000">
              <a:solidFill>
                <a:srgbClr val="000000"/>
              </a:solidFill>
              <a:latin typeface="Arial" panose="020B0604020202020204" pitchFamily="34" charset="0"/>
            </a:endParaRPr>
          </a:p>
          <a:p>
            <a:pPr marL="742950" indent="-285750" fontAlgn="base">
              <a:spcBef>
                <a:spcPts val="1200"/>
              </a:spcBef>
              <a:buFont typeface="Arial" panose="020B0604020202020204" pitchFamily="34" charset="0"/>
              <a:buChar char="•"/>
            </a:pPr>
            <a:r>
              <a:rPr lang="en-US" sz="2000" b="0" i="0" u="none" strike="noStrike">
                <a:solidFill>
                  <a:srgbClr val="000000"/>
                </a:solidFill>
                <a:effectLst/>
                <a:latin typeface="Arial" panose="020B0604020202020204" pitchFamily="34" charset="0"/>
              </a:rPr>
              <a:t>Workshops with community partners</a:t>
            </a:r>
          </a:p>
          <a:p>
            <a:pPr marL="742950" indent="-285750" fontAlgn="base">
              <a:spcBef>
                <a:spcPts val="1200"/>
              </a:spcBef>
              <a:buFont typeface="Arial" panose="020B0604020202020204" pitchFamily="34" charset="0"/>
              <a:buChar char="•"/>
            </a:pPr>
            <a:r>
              <a:rPr lang="en-US" sz="2000" b="0" i="0" u="none" strike="noStrike">
                <a:solidFill>
                  <a:srgbClr val="000000"/>
                </a:solidFill>
                <a:effectLst/>
                <a:latin typeface="Arial" panose="020B0604020202020204" pitchFamily="34" charset="0"/>
              </a:rPr>
              <a:t>Pilot</a:t>
            </a:r>
            <a:r>
              <a:rPr lang="en-US" sz="2000">
                <a:solidFill>
                  <a:srgbClr val="000000"/>
                </a:solidFill>
                <a:latin typeface="Arial" panose="020B0604020202020204" pitchFamily="34" charset="0"/>
              </a:rPr>
              <a:t> with target population</a:t>
            </a:r>
            <a:endParaRPr lang="en-US" sz="2000" b="0" i="0" u="none" strike="noStrike">
              <a:solidFill>
                <a:srgbClr val="000000"/>
              </a:solidFill>
              <a:effectLst/>
              <a:latin typeface="Arial" panose="020B0604020202020204" pitchFamily="34" charset="0"/>
            </a:endParaRPr>
          </a:p>
        </p:txBody>
      </p:sp>
      <p:graphicFrame>
        <p:nvGraphicFramePr>
          <p:cNvPr id="7" name="Google Shape;104;g3d97a0b8318_2_36">
            <a:extLst>
              <a:ext uri="{FF2B5EF4-FFF2-40B4-BE49-F238E27FC236}">
                <a16:creationId xmlns:a16="http://schemas.microsoft.com/office/drawing/2014/main" id="{DCAF63DA-1261-6A95-EEBC-B6670D707A36}"/>
              </a:ext>
            </a:extLst>
          </p:cNvPr>
          <p:cNvGraphicFramePr/>
          <p:nvPr>
            <p:extLst>
              <p:ext uri="{D42A27DB-BD31-4B8C-83A1-F6EECF244321}">
                <p14:modId xmlns:p14="http://schemas.microsoft.com/office/powerpoint/2010/main" val="3185018976"/>
              </p:ext>
            </p:extLst>
          </p:nvPr>
        </p:nvGraphicFramePr>
        <p:xfrm>
          <a:off x="5177982" y="1913224"/>
          <a:ext cx="6753875" cy="2375770"/>
        </p:xfrm>
        <a:graphic>
          <a:graphicData uri="http://schemas.openxmlformats.org/drawingml/2006/table">
            <a:tbl>
              <a:tblPr>
                <a:noFill/>
              </a:tblPr>
              <a:tblGrid>
                <a:gridCol w="1334875">
                  <a:extLst>
                    <a:ext uri="{9D8B030D-6E8A-4147-A177-3AD203B41FA5}">
                      <a16:colId xmlns:a16="http://schemas.microsoft.com/office/drawing/2014/main" val="20000"/>
                    </a:ext>
                  </a:extLst>
                </a:gridCol>
                <a:gridCol w="5419000">
                  <a:extLst>
                    <a:ext uri="{9D8B030D-6E8A-4147-A177-3AD203B41FA5}">
                      <a16:colId xmlns:a16="http://schemas.microsoft.com/office/drawing/2014/main" val="20001"/>
                    </a:ext>
                  </a:extLst>
                </a:gridCol>
              </a:tblGrid>
              <a:tr h="403378">
                <a:tc>
                  <a:txBody>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Language</a:t>
                      </a:r>
                      <a:endParaRPr sz="1600" u="none" strike="noStrike" cap="none"/>
                    </a:p>
                  </a:txBody>
                  <a:tcPr marL="68575" marR="68575" marT="36825" marB="36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Attuned to potential users of the BONDS intervention</a:t>
                      </a:r>
                    </a:p>
                  </a:txBody>
                  <a:tcPr marL="68575" marR="68575" marT="36825" marB="36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77525">
                <a:tc>
                  <a:txBody>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Metaphors</a:t>
                      </a:r>
                      <a:endParaRPr sz="1600" u="none" strike="noStrike" cap="none"/>
                    </a:p>
                  </a:txBody>
                  <a:tcPr marL="68575" marR="68575" marT="36825" marB="36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Familiar symbols, concepts, stories, songs, myths</a:t>
                      </a:r>
                      <a:endParaRPr sz="1600" u="none" strike="noStrike" cap="none"/>
                    </a:p>
                  </a:txBody>
                  <a:tcPr marL="68575" marR="68575" marT="36825" marB="36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72975">
                <a:tc>
                  <a:txBody>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Content</a:t>
                      </a:r>
                      <a:endParaRPr sz="1600" b="1" u="none" strike="noStrike" cap="none">
                        <a:solidFill>
                          <a:schemeClr val="dk1"/>
                        </a:solidFill>
                      </a:endParaRPr>
                    </a:p>
                  </a:txBody>
                  <a:tcPr marL="68575" marR="68575" marT="36825" marB="36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a:solidFill>
                            <a:schemeClr val="tx1"/>
                          </a:solidFill>
                          <a:latin typeface="Arial"/>
                          <a:ea typeface="Arial"/>
                          <a:cs typeface="Arial"/>
                          <a:sym typeface="Arial"/>
                        </a:rPr>
                        <a:t>Intervention alignment with local values and traditions</a:t>
                      </a:r>
                    </a:p>
                  </a:txBody>
                  <a:tcPr marL="68575" marR="68575" marT="36825" marB="36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32392">
                <a:tc>
                  <a:txBody>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Goals</a:t>
                      </a:r>
                      <a:endParaRPr sz="1600" u="none" strike="noStrike" cap="none"/>
                    </a:p>
                  </a:txBody>
                  <a:tcPr marL="68575" marR="68575" marT="36825" marB="36825"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Communication of BONDS intervention objectives</a:t>
                      </a:r>
                    </a:p>
                  </a:txBody>
                  <a:tcPr marL="68575" marR="68575" marT="36825" marB="36825"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589500">
                <a:tc>
                  <a:txBody>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Context</a:t>
                      </a:r>
                      <a:endParaRPr sz="1600" u="none" strike="noStrike" cap="none"/>
                    </a:p>
                  </a:txBody>
                  <a:tcPr marL="68575" marR="68575" marT="36825" marB="36825"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a:solidFill>
                            <a:srgbClr val="000000"/>
                          </a:solidFill>
                          <a:latin typeface="Arial"/>
                          <a:ea typeface="Arial"/>
                          <a:cs typeface="Arial"/>
                          <a:sym typeface="Arial"/>
                        </a:rPr>
                        <a:t>Location where services are delivered</a:t>
                      </a:r>
                      <a:endParaRPr sz="1600" u="none" strike="noStrike" cap="none" dirty="0"/>
                    </a:p>
                  </a:txBody>
                  <a:tcPr marL="68575" marR="68575" marT="36825" marB="36825"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18256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6E22DF-E2E1-DE59-8E04-B553B7289D56}"/>
              </a:ext>
            </a:extLst>
          </p:cNvPr>
          <p:cNvSpPr>
            <a:spLocks noGrp="1"/>
          </p:cNvSpPr>
          <p:nvPr>
            <p:ph type="title"/>
          </p:nvPr>
        </p:nvSpPr>
        <p:spPr>
          <a:xfrm>
            <a:off x="4116391" y="0"/>
            <a:ext cx="7632700" cy="1223964"/>
          </a:xfrm>
        </p:spPr>
        <p:txBody>
          <a:bodyPr/>
          <a:lstStyle/>
          <a:p>
            <a:r>
              <a:rPr lang="en-US" dirty="0"/>
              <a:t>Aim 2: Efficacy</a:t>
            </a:r>
          </a:p>
        </p:txBody>
      </p:sp>
      <p:pic>
        <p:nvPicPr>
          <p:cNvPr id="7" name="Picture 6" descr="A logo of a person holding a baby&#10;&#10;AI-generated content may be incorrect.">
            <a:extLst>
              <a:ext uri="{FF2B5EF4-FFF2-40B4-BE49-F238E27FC236}">
                <a16:creationId xmlns:a16="http://schemas.microsoft.com/office/drawing/2014/main" id="{B82F5F9D-EA27-1EFB-F214-04FF61AEA476}"/>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
        <p:nvSpPr>
          <p:cNvPr id="2" name="TextBox 1">
            <a:extLst>
              <a:ext uri="{FF2B5EF4-FFF2-40B4-BE49-F238E27FC236}">
                <a16:creationId xmlns:a16="http://schemas.microsoft.com/office/drawing/2014/main" id="{F5205B2A-9F01-E86A-0938-5AE9E3398564}"/>
              </a:ext>
            </a:extLst>
          </p:cNvPr>
          <p:cNvSpPr txBox="1"/>
          <p:nvPr/>
        </p:nvSpPr>
        <p:spPr>
          <a:xfrm>
            <a:off x="4619228" y="2247221"/>
            <a:ext cx="6447089" cy="2585323"/>
          </a:xfrm>
          <a:prstGeom prst="rect">
            <a:avLst/>
          </a:prstGeom>
          <a:noFill/>
        </p:spPr>
        <p:txBody>
          <a:bodyPr wrap="square">
            <a:spAutoFit/>
          </a:bodyPr>
          <a:lstStyle/>
          <a:p>
            <a:pPr marL="285750" indent="-285750" fontAlgn="base">
              <a:buFont typeface="Arial" panose="020B0604020202020204" pitchFamily="34" charset="0"/>
              <a:buChar char="•"/>
            </a:pPr>
            <a:r>
              <a:rPr lang="en-US" dirty="0"/>
              <a:t>Individual RCT, n=1260</a:t>
            </a:r>
          </a:p>
          <a:p>
            <a:pPr marL="285750" indent="-285750" fontAlgn="base">
              <a:buFont typeface="Arial" panose="020B0604020202020204" pitchFamily="34" charset="0"/>
              <a:buChar char="•"/>
            </a:pPr>
            <a:endParaRPr lang="en-US" dirty="0"/>
          </a:p>
          <a:p>
            <a:pPr marL="285750" indent="-285750" fontAlgn="base">
              <a:buFont typeface="Arial" panose="020B0604020202020204" pitchFamily="34" charset="0"/>
              <a:buChar char="•"/>
            </a:pPr>
            <a:r>
              <a:rPr lang="en-US" dirty="0"/>
              <a:t>Botswana, Kenya, Zimbabwe</a:t>
            </a:r>
          </a:p>
          <a:p>
            <a:pPr fontAlgn="base"/>
            <a:endParaRPr lang="en-US" dirty="0"/>
          </a:p>
          <a:p>
            <a:pPr marL="285750" indent="-285750" fontAlgn="base">
              <a:buFont typeface="Arial" panose="020B0604020202020204" pitchFamily="34" charset="0"/>
              <a:buChar char="•"/>
            </a:pPr>
            <a:r>
              <a:rPr lang="en-US" dirty="0"/>
              <a:t>Incorporate women living with and without HIV </a:t>
            </a:r>
          </a:p>
          <a:p>
            <a:pPr marL="285750" indent="-285750" fontAlgn="base">
              <a:buFont typeface="Arial" panose="020B0604020202020204" pitchFamily="34" charset="0"/>
              <a:buChar char="•"/>
            </a:pPr>
            <a:endParaRPr lang="en-US" dirty="0"/>
          </a:p>
          <a:p>
            <a:pPr marL="285750" indent="-285750" fontAlgn="base">
              <a:buFont typeface="Arial" panose="020B0604020202020204" pitchFamily="34" charset="0"/>
              <a:buChar char="•"/>
            </a:pPr>
            <a:r>
              <a:rPr lang="en-US" dirty="0"/>
              <a:t>Enrollment in pregnancy, follow-up 2 years postpartum​</a:t>
            </a:r>
          </a:p>
          <a:p>
            <a:pPr marL="285750" indent="-285750" fontAlgn="base">
              <a:buFont typeface="Arial" panose="020B0604020202020204" pitchFamily="34" charset="0"/>
              <a:buChar char="•"/>
            </a:pPr>
            <a:endParaRPr lang="en-US" dirty="0"/>
          </a:p>
        </p:txBody>
      </p:sp>
    </p:spTree>
    <p:extLst>
      <p:ext uri="{BB962C8B-B14F-4D97-AF65-F5344CB8AC3E}">
        <p14:creationId xmlns:p14="http://schemas.microsoft.com/office/powerpoint/2010/main" val="1673720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FA6413-9245-03C1-1674-C51D7F08E9C5}"/>
              </a:ext>
            </a:extLst>
          </p:cNvPr>
          <p:cNvSpPr>
            <a:spLocks noGrp="1"/>
          </p:cNvSpPr>
          <p:nvPr>
            <p:ph type="title"/>
          </p:nvPr>
        </p:nvSpPr>
        <p:spPr>
          <a:xfrm>
            <a:off x="442913" y="0"/>
            <a:ext cx="8891918" cy="1223964"/>
          </a:xfrm>
        </p:spPr>
        <p:txBody>
          <a:bodyPr/>
          <a:lstStyle/>
          <a:p>
            <a:r>
              <a:rPr lang="en-US"/>
              <a:t>Intervention Delivery </a:t>
            </a:r>
          </a:p>
        </p:txBody>
      </p:sp>
      <p:pic>
        <p:nvPicPr>
          <p:cNvPr id="4" name="Picture 3">
            <a:extLst>
              <a:ext uri="{FF2B5EF4-FFF2-40B4-BE49-F238E27FC236}">
                <a16:creationId xmlns:a16="http://schemas.microsoft.com/office/drawing/2014/main" id="{BE4A2C6B-1FE1-134F-3C59-DE1B7D8078AA}"/>
              </a:ext>
            </a:extLst>
          </p:cNvPr>
          <p:cNvPicPr>
            <a:picLocks noChangeAspect="1"/>
          </p:cNvPicPr>
          <p:nvPr/>
        </p:nvPicPr>
        <p:blipFill>
          <a:blip r:embed="rId3"/>
          <a:stretch>
            <a:fillRect/>
          </a:stretch>
        </p:blipFill>
        <p:spPr>
          <a:xfrm>
            <a:off x="357853" y="1351555"/>
            <a:ext cx="6085478" cy="4851785"/>
          </a:xfrm>
          <a:prstGeom prst="rect">
            <a:avLst/>
          </a:prstGeom>
        </p:spPr>
      </p:pic>
      <p:sp>
        <p:nvSpPr>
          <p:cNvPr id="6" name="TextBox 5">
            <a:extLst>
              <a:ext uri="{FF2B5EF4-FFF2-40B4-BE49-F238E27FC236}">
                <a16:creationId xmlns:a16="http://schemas.microsoft.com/office/drawing/2014/main" id="{6BC3C410-8068-5DF0-1C66-4E046DE39014}"/>
              </a:ext>
            </a:extLst>
          </p:cNvPr>
          <p:cNvSpPr txBox="1"/>
          <p:nvPr/>
        </p:nvSpPr>
        <p:spPr>
          <a:xfrm>
            <a:off x="6847126" y="2517983"/>
            <a:ext cx="3987209"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Intensive intervention activities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Tailored to age </a:t>
            </a:r>
          </a:p>
          <a:p>
            <a:pPr marL="285750" indent="-285750">
              <a:buFont typeface="Arial" panose="020B0604020202020204" pitchFamily="34" charset="0"/>
              <a:buChar char="•"/>
            </a:pPr>
            <a:endParaRPr lang="en-US" dirty="0"/>
          </a:p>
        </p:txBody>
      </p:sp>
      <p:pic>
        <p:nvPicPr>
          <p:cNvPr id="7" name="Picture 6" descr="A logo of a person holding a baby&#10;&#10;AI-generated content may be incorrect.">
            <a:extLst>
              <a:ext uri="{FF2B5EF4-FFF2-40B4-BE49-F238E27FC236}">
                <a16:creationId xmlns:a16="http://schemas.microsoft.com/office/drawing/2014/main" id="{DFE4AB12-D451-3990-0C53-0113950C2D82}"/>
              </a:ext>
            </a:extLst>
          </p:cNvPr>
          <p:cNvPicPr>
            <a:picLocks noChangeAspect="1"/>
          </p:cNvPicPr>
          <p:nvPr/>
        </p:nvPicPr>
        <p:blipFill>
          <a:blip r:embed="rId4"/>
          <a:srcRect l="31318" t="42156" r="30398" b="41294"/>
          <a:stretch>
            <a:fillRect/>
          </a:stretch>
        </p:blipFill>
        <p:spPr>
          <a:xfrm>
            <a:off x="10377378" y="6024454"/>
            <a:ext cx="1814622" cy="784442"/>
          </a:xfrm>
          <a:prstGeom prst="rect">
            <a:avLst/>
          </a:prstGeom>
        </p:spPr>
      </p:pic>
    </p:spTree>
    <p:extLst>
      <p:ext uri="{BB962C8B-B14F-4D97-AF65-F5344CB8AC3E}">
        <p14:creationId xmlns:p14="http://schemas.microsoft.com/office/powerpoint/2010/main" val="3197107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14578-B53E-98DF-4072-81BEB89C16D5}"/>
              </a:ext>
            </a:extLst>
          </p:cNvPr>
          <p:cNvSpPr>
            <a:spLocks noGrp="1"/>
          </p:cNvSpPr>
          <p:nvPr>
            <p:ph type="title"/>
          </p:nvPr>
        </p:nvSpPr>
        <p:spPr>
          <a:xfrm>
            <a:off x="442913" y="0"/>
            <a:ext cx="8891918" cy="1223964"/>
          </a:xfrm>
        </p:spPr>
        <p:txBody>
          <a:bodyPr/>
          <a:lstStyle/>
          <a:p>
            <a:r>
              <a:rPr lang="en-US"/>
              <a:t>Study Outcomes </a:t>
            </a:r>
          </a:p>
        </p:txBody>
      </p:sp>
      <p:pic>
        <p:nvPicPr>
          <p:cNvPr id="7" name="Picture 6">
            <a:extLst>
              <a:ext uri="{FF2B5EF4-FFF2-40B4-BE49-F238E27FC236}">
                <a16:creationId xmlns:a16="http://schemas.microsoft.com/office/drawing/2014/main" id="{443630AB-0034-84BB-9247-2DF4AF872D9D}"/>
              </a:ext>
            </a:extLst>
          </p:cNvPr>
          <p:cNvPicPr>
            <a:picLocks noChangeAspect="1"/>
          </p:cNvPicPr>
          <p:nvPr/>
        </p:nvPicPr>
        <p:blipFill>
          <a:blip r:embed="rId3"/>
          <a:stretch>
            <a:fillRect/>
          </a:stretch>
        </p:blipFill>
        <p:spPr>
          <a:xfrm>
            <a:off x="295659" y="1376502"/>
            <a:ext cx="6795260" cy="4962649"/>
          </a:xfrm>
          <a:prstGeom prst="rect">
            <a:avLst/>
          </a:prstGeom>
        </p:spPr>
      </p:pic>
      <p:pic>
        <p:nvPicPr>
          <p:cNvPr id="8" name="Picture 7" descr="A logo of a person holding a baby&#10;&#10;AI-generated content may be incorrect.">
            <a:extLst>
              <a:ext uri="{FF2B5EF4-FFF2-40B4-BE49-F238E27FC236}">
                <a16:creationId xmlns:a16="http://schemas.microsoft.com/office/drawing/2014/main" id="{AC79EB88-5433-9744-9419-8DAC9AABB84C}"/>
              </a:ext>
            </a:extLst>
          </p:cNvPr>
          <p:cNvPicPr>
            <a:picLocks noChangeAspect="1"/>
          </p:cNvPicPr>
          <p:nvPr/>
        </p:nvPicPr>
        <p:blipFill>
          <a:blip r:embed="rId4"/>
          <a:srcRect l="31318" t="42156" r="30398" b="41294"/>
          <a:stretch>
            <a:fillRect/>
          </a:stretch>
        </p:blipFill>
        <p:spPr>
          <a:xfrm>
            <a:off x="10377378" y="6024454"/>
            <a:ext cx="1814622" cy="784442"/>
          </a:xfrm>
          <a:prstGeom prst="rect">
            <a:avLst/>
          </a:prstGeom>
        </p:spPr>
      </p:pic>
      <p:sp>
        <p:nvSpPr>
          <p:cNvPr id="9" name="TextBox 8">
            <a:extLst>
              <a:ext uri="{FF2B5EF4-FFF2-40B4-BE49-F238E27FC236}">
                <a16:creationId xmlns:a16="http://schemas.microsoft.com/office/drawing/2014/main" id="{7D34B01B-305E-3383-D966-3C2BB885CBF8}"/>
              </a:ext>
            </a:extLst>
          </p:cNvPr>
          <p:cNvSpPr txBox="1"/>
          <p:nvPr/>
        </p:nvSpPr>
        <p:spPr>
          <a:xfrm>
            <a:off x="7508148" y="2437711"/>
            <a:ext cx="4683852" cy="3416320"/>
          </a:xfrm>
          <a:prstGeom prst="rect">
            <a:avLst/>
          </a:prstGeom>
          <a:noFill/>
        </p:spPr>
        <p:txBody>
          <a:bodyPr wrap="square">
            <a:spAutoFit/>
          </a:bodyPr>
          <a:lstStyle/>
          <a:p>
            <a:pPr marL="285750" indent="-285750" fontAlgn="base">
              <a:buFont typeface="Arial" panose="020B0604020202020204" pitchFamily="34" charset="0"/>
              <a:buChar char="•"/>
            </a:pPr>
            <a:r>
              <a:rPr lang="en-US"/>
              <a:t>Primary outcome </a:t>
            </a:r>
          </a:p>
          <a:p>
            <a:pPr marL="742950" lvl="1" indent="-285750" fontAlgn="base">
              <a:buFont typeface="Arial" panose="020B0604020202020204" pitchFamily="34" charset="0"/>
              <a:buChar char="•"/>
            </a:pPr>
            <a:r>
              <a:rPr lang="en-US"/>
              <a:t>MDAT scores at 2 years </a:t>
            </a:r>
          </a:p>
          <a:p>
            <a:pPr marL="285750" indent="-285750" fontAlgn="base">
              <a:buFont typeface="Arial" panose="020B0604020202020204" pitchFamily="34" charset="0"/>
              <a:buChar char="•"/>
            </a:pPr>
            <a:endParaRPr lang="en-US"/>
          </a:p>
          <a:p>
            <a:pPr marL="285750" indent="-285750" fontAlgn="base">
              <a:buFont typeface="Arial" panose="020B0604020202020204" pitchFamily="34" charset="0"/>
              <a:buChar char="•"/>
            </a:pPr>
            <a:endParaRPr lang="en-US"/>
          </a:p>
          <a:p>
            <a:pPr marL="285750" indent="-285750" fontAlgn="base">
              <a:buFont typeface="Arial" panose="020B0604020202020204" pitchFamily="34" charset="0"/>
              <a:buChar char="•"/>
            </a:pPr>
            <a:endParaRPr lang="en-US"/>
          </a:p>
          <a:p>
            <a:pPr marL="285750" indent="-285750" fontAlgn="base">
              <a:buFont typeface="Arial" panose="020B0604020202020204" pitchFamily="34" charset="0"/>
              <a:buChar char="•"/>
            </a:pPr>
            <a:r>
              <a:rPr lang="en-US"/>
              <a:t>Secondary outcomes </a:t>
            </a:r>
          </a:p>
          <a:p>
            <a:pPr marL="742950" lvl="1" indent="-285750" fontAlgn="base">
              <a:buFont typeface="Arial" panose="020B0604020202020204" pitchFamily="34" charset="0"/>
              <a:buChar char="•"/>
            </a:pPr>
            <a:r>
              <a:rPr lang="en-US"/>
              <a:t>MDAT score at 1 year </a:t>
            </a:r>
          </a:p>
          <a:p>
            <a:pPr marL="742950" lvl="1" indent="-285750" fontAlgn="base">
              <a:buFont typeface="Arial" panose="020B0604020202020204" pitchFamily="34" charset="0"/>
              <a:buChar char="•"/>
            </a:pPr>
            <a:r>
              <a:rPr lang="en-US"/>
              <a:t>Domain specific MDAT scores</a:t>
            </a:r>
          </a:p>
          <a:p>
            <a:pPr marL="742950" lvl="1" indent="-285750" fontAlgn="base">
              <a:buFont typeface="Arial" panose="020B0604020202020204" pitchFamily="34" charset="0"/>
              <a:buChar char="•"/>
            </a:pPr>
            <a:r>
              <a:rPr lang="en-US"/>
              <a:t>Growth </a:t>
            </a:r>
          </a:p>
          <a:p>
            <a:pPr marL="742950" lvl="1" indent="-285750" fontAlgn="base">
              <a:buFont typeface="Arial" panose="020B0604020202020204" pitchFamily="34" charset="0"/>
              <a:buChar char="•"/>
            </a:pPr>
            <a:endParaRPr lang="en-US"/>
          </a:p>
          <a:p>
            <a:pPr fontAlgn="base"/>
            <a:endParaRPr lang="en-US"/>
          </a:p>
          <a:p>
            <a:pPr fontAlgn="base"/>
            <a:endParaRPr lang="en-US"/>
          </a:p>
        </p:txBody>
      </p:sp>
    </p:spTree>
    <p:extLst>
      <p:ext uri="{BB962C8B-B14F-4D97-AF65-F5344CB8AC3E}">
        <p14:creationId xmlns:p14="http://schemas.microsoft.com/office/powerpoint/2010/main" val="2327316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B76A6-A07C-2AC8-AD0E-1B49FF0AEAC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2E7702-2520-4A7B-1429-A61C33DA83D2}"/>
              </a:ext>
            </a:extLst>
          </p:cNvPr>
          <p:cNvSpPr>
            <a:spLocks noGrp="1"/>
          </p:cNvSpPr>
          <p:nvPr>
            <p:ph type="title"/>
          </p:nvPr>
        </p:nvSpPr>
        <p:spPr>
          <a:xfrm>
            <a:off x="442912" y="-95693"/>
            <a:ext cx="11114679" cy="1223964"/>
          </a:xfrm>
        </p:spPr>
        <p:txBody>
          <a:bodyPr/>
          <a:lstStyle/>
          <a:p>
            <a:r>
              <a:rPr lang="en-GB" noProof="0"/>
              <a:t>Aim 3</a:t>
            </a:r>
            <a:r>
              <a:rPr lang="en-GB"/>
              <a:t>:</a:t>
            </a:r>
            <a:r>
              <a:rPr lang="en-GB" noProof="0"/>
              <a:t> BONDS M</a:t>
            </a:r>
            <a:r>
              <a:rPr lang="en-GB" err="1"/>
              <a:t>echanisms</a:t>
            </a:r>
            <a:r>
              <a:rPr lang="en-GB"/>
              <a:t> </a:t>
            </a:r>
            <a:r>
              <a:rPr lang="en-GB" noProof="0"/>
              <a:t>  </a:t>
            </a:r>
            <a:endParaRPr lang="en-GB"/>
          </a:p>
        </p:txBody>
      </p:sp>
      <p:pic>
        <p:nvPicPr>
          <p:cNvPr id="33" name="Picture 32" descr="A logo of a person holding a baby&#10;&#10;AI-generated content may be incorrect.">
            <a:extLst>
              <a:ext uri="{FF2B5EF4-FFF2-40B4-BE49-F238E27FC236}">
                <a16:creationId xmlns:a16="http://schemas.microsoft.com/office/drawing/2014/main" id="{408BD83E-842E-90B1-BD76-565FD5F519CB}"/>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
        <p:nvSpPr>
          <p:cNvPr id="39" name="TextBox 38">
            <a:extLst>
              <a:ext uri="{FF2B5EF4-FFF2-40B4-BE49-F238E27FC236}">
                <a16:creationId xmlns:a16="http://schemas.microsoft.com/office/drawing/2014/main" id="{2B36B76C-0C08-92FD-AA61-CFC8D4CF1405}"/>
              </a:ext>
            </a:extLst>
          </p:cNvPr>
          <p:cNvSpPr txBox="1"/>
          <p:nvPr/>
        </p:nvSpPr>
        <p:spPr>
          <a:xfrm>
            <a:off x="7559748" y="2934586"/>
            <a:ext cx="4189339" cy="1754326"/>
          </a:xfrm>
          <a:prstGeom prst="rect">
            <a:avLst/>
          </a:prstGeom>
          <a:noFill/>
        </p:spPr>
        <p:txBody>
          <a:bodyPr wrap="square" rtlCol="0">
            <a:spAutoFit/>
          </a:bodyPr>
          <a:lstStyle/>
          <a:p>
            <a:pPr marL="285750" indent="-285750">
              <a:buFont typeface="Arial" panose="020B0604020202020204" pitchFamily="34" charset="0"/>
              <a:buChar char="•"/>
            </a:pPr>
            <a:r>
              <a:rPr lang="en-US"/>
              <a:t>Impact of BONDS on brain volume and structure </a:t>
            </a:r>
          </a:p>
          <a:p>
            <a:pPr marL="742950" lvl="1" indent="-285750">
              <a:buFont typeface="Arial" panose="020B0604020202020204" pitchFamily="34" charset="0"/>
              <a:buChar char="•"/>
            </a:pPr>
            <a:r>
              <a:rPr lang="en-US"/>
              <a:t>Subgroup </a:t>
            </a:r>
          </a:p>
          <a:p>
            <a:pPr marL="742950" lvl="1" indent="-285750">
              <a:buFont typeface="Arial" panose="020B0604020202020204" pitchFamily="34" charset="0"/>
              <a:buChar char="•"/>
            </a:pPr>
            <a:r>
              <a:rPr lang="en-US"/>
              <a:t>Low and high field MRIs at 6 weeks and 2 years </a:t>
            </a:r>
          </a:p>
          <a:p>
            <a:endParaRPr lang="en-US"/>
          </a:p>
        </p:txBody>
      </p:sp>
      <p:pic>
        <p:nvPicPr>
          <p:cNvPr id="2" name="Picture 1">
            <a:extLst>
              <a:ext uri="{FF2B5EF4-FFF2-40B4-BE49-F238E27FC236}">
                <a16:creationId xmlns:a16="http://schemas.microsoft.com/office/drawing/2014/main" id="{22B28A70-3241-04AC-D23C-405EE49128C5}"/>
              </a:ext>
            </a:extLst>
          </p:cNvPr>
          <p:cNvPicPr>
            <a:picLocks noChangeAspect="1"/>
          </p:cNvPicPr>
          <p:nvPr/>
        </p:nvPicPr>
        <p:blipFill>
          <a:blip r:embed="rId4"/>
          <a:stretch>
            <a:fillRect/>
          </a:stretch>
        </p:blipFill>
        <p:spPr>
          <a:xfrm>
            <a:off x="272791" y="1908335"/>
            <a:ext cx="6873086" cy="3901639"/>
          </a:xfrm>
          <a:prstGeom prst="rect">
            <a:avLst/>
          </a:prstGeom>
        </p:spPr>
      </p:pic>
    </p:spTree>
    <p:extLst>
      <p:ext uri="{BB962C8B-B14F-4D97-AF65-F5344CB8AC3E}">
        <p14:creationId xmlns:p14="http://schemas.microsoft.com/office/powerpoint/2010/main" val="2354712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55093-1FEB-91DF-C043-A5B1D4D8A2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7902D1-7F51-62EC-70E2-AA05C231650E}"/>
              </a:ext>
            </a:extLst>
          </p:cNvPr>
          <p:cNvSpPr>
            <a:spLocks noGrp="1"/>
          </p:cNvSpPr>
          <p:nvPr>
            <p:ph type="title"/>
          </p:nvPr>
        </p:nvSpPr>
        <p:spPr>
          <a:xfrm>
            <a:off x="4116391" y="0"/>
            <a:ext cx="7632700" cy="1223964"/>
          </a:xfrm>
        </p:spPr>
        <p:txBody>
          <a:bodyPr/>
          <a:lstStyle/>
          <a:p>
            <a:r>
              <a:rPr lang="en-US"/>
              <a:t>Study Progress </a:t>
            </a:r>
          </a:p>
        </p:txBody>
      </p:sp>
      <p:sp>
        <p:nvSpPr>
          <p:cNvPr id="6" name="TextBox 5">
            <a:extLst>
              <a:ext uri="{FF2B5EF4-FFF2-40B4-BE49-F238E27FC236}">
                <a16:creationId xmlns:a16="http://schemas.microsoft.com/office/drawing/2014/main" id="{63E20DC6-18A8-99C3-2793-6A75EEC82872}"/>
              </a:ext>
            </a:extLst>
          </p:cNvPr>
          <p:cNvSpPr txBox="1"/>
          <p:nvPr/>
        </p:nvSpPr>
        <p:spPr>
          <a:xfrm>
            <a:off x="4601240" y="2424246"/>
            <a:ext cx="6097772" cy="2862322"/>
          </a:xfrm>
          <a:prstGeom prst="rect">
            <a:avLst/>
          </a:prstGeom>
          <a:noFill/>
        </p:spPr>
        <p:txBody>
          <a:bodyPr wrap="square">
            <a:spAutoFit/>
          </a:bodyPr>
          <a:lstStyle/>
          <a:p>
            <a:pPr marL="285750" indent="-285750">
              <a:buFont typeface="Arial" panose="020B0604020202020204" pitchFamily="34" charset="0"/>
              <a:buChar char="•"/>
            </a:pPr>
            <a:r>
              <a:rPr lang="en-US"/>
              <a:t>Intervention adaptation workshops and piloting </a:t>
            </a:r>
          </a:p>
          <a:p>
            <a:pPr marL="742950" lvl="1" indent="-285750">
              <a:buFont typeface="Arial" panose="020B0604020202020204" pitchFamily="34" charset="0"/>
              <a:buChar char="•"/>
            </a:pPr>
            <a:r>
              <a:rPr lang="en-US"/>
              <a:t>June to September 2026 </a:t>
            </a:r>
          </a:p>
          <a:p>
            <a:pPr marL="742950" lvl="1" indent="-285750">
              <a:buFont typeface="Arial" panose="020B0604020202020204" pitchFamily="34" charset="0"/>
              <a:buChar char="•"/>
            </a:pPr>
            <a:endParaRPr lang="en-US"/>
          </a:p>
          <a:p>
            <a:pPr marL="742950" lvl="1" indent="-285750">
              <a:buFont typeface="Arial" panose="020B0604020202020204" pitchFamily="34" charset="0"/>
              <a:buChar char="•"/>
            </a:pPr>
            <a:endParaRPr lang="en-US"/>
          </a:p>
          <a:p>
            <a:pPr marL="285750" indent="-285750">
              <a:buFont typeface="Arial" panose="020B0604020202020204" pitchFamily="34" charset="0"/>
              <a:buChar char="•"/>
            </a:pPr>
            <a:r>
              <a:rPr lang="en-US"/>
              <a:t>Enrollment to RCT </a:t>
            </a:r>
          </a:p>
          <a:p>
            <a:pPr marL="742950" lvl="1" indent="-285750">
              <a:buFont typeface="Arial" panose="020B0604020202020204" pitchFamily="34" charset="0"/>
              <a:buChar char="•"/>
            </a:pPr>
            <a:r>
              <a:rPr lang="en-US"/>
              <a:t>October 2026 – May 2028 </a:t>
            </a:r>
          </a:p>
          <a:p>
            <a:pPr lvl="1"/>
            <a:endParaRPr lang="en-US"/>
          </a:p>
          <a:p>
            <a:pPr lvl="1"/>
            <a:endParaRPr lang="en-US"/>
          </a:p>
          <a:p>
            <a:pPr marL="285750" indent="-285750">
              <a:buFont typeface="Arial" panose="020B0604020202020204" pitchFamily="34" charset="0"/>
              <a:buChar char="•"/>
            </a:pPr>
            <a:r>
              <a:rPr lang="en-US"/>
              <a:t>Study end May 2030 </a:t>
            </a:r>
          </a:p>
          <a:p>
            <a:pPr lvl="1"/>
            <a:endParaRPr lang="en-US"/>
          </a:p>
        </p:txBody>
      </p:sp>
      <p:pic>
        <p:nvPicPr>
          <p:cNvPr id="7" name="Picture 6" descr="A logo of a person holding a baby&#10;&#10;AI-generated content may be incorrect.">
            <a:extLst>
              <a:ext uri="{FF2B5EF4-FFF2-40B4-BE49-F238E27FC236}">
                <a16:creationId xmlns:a16="http://schemas.microsoft.com/office/drawing/2014/main" id="{CA7B696F-FA20-8982-07B6-E58908AF82AC}"/>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Tree>
    <p:extLst>
      <p:ext uri="{BB962C8B-B14F-4D97-AF65-F5344CB8AC3E}">
        <p14:creationId xmlns:p14="http://schemas.microsoft.com/office/powerpoint/2010/main" val="550391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3A552-27CF-E0AE-B4E7-A854B461A8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084512-B9F3-D864-C93A-8F0424492A26}"/>
              </a:ext>
            </a:extLst>
          </p:cNvPr>
          <p:cNvSpPr>
            <a:spLocks noGrp="1"/>
          </p:cNvSpPr>
          <p:nvPr>
            <p:ph type="title"/>
          </p:nvPr>
        </p:nvSpPr>
        <p:spPr>
          <a:xfrm>
            <a:off x="4116391" y="0"/>
            <a:ext cx="7632700" cy="1223964"/>
          </a:xfrm>
        </p:spPr>
        <p:txBody>
          <a:bodyPr/>
          <a:lstStyle/>
          <a:p>
            <a:r>
              <a:rPr lang="en-GB" noProof="0"/>
              <a:t>Summary </a:t>
            </a:r>
          </a:p>
        </p:txBody>
      </p:sp>
      <p:sp>
        <p:nvSpPr>
          <p:cNvPr id="2" name="TextBox 1">
            <a:extLst>
              <a:ext uri="{FF2B5EF4-FFF2-40B4-BE49-F238E27FC236}">
                <a16:creationId xmlns:a16="http://schemas.microsoft.com/office/drawing/2014/main" id="{A29175C4-D6BD-675B-42FE-CCE839FE782A}"/>
              </a:ext>
            </a:extLst>
          </p:cNvPr>
          <p:cNvSpPr txBox="1"/>
          <p:nvPr/>
        </p:nvSpPr>
        <p:spPr>
          <a:xfrm>
            <a:off x="4696559" y="1841894"/>
            <a:ext cx="6648006" cy="3970318"/>
          </a:xfrm>
          <a:prstGeom prst="rect">
            <a:avLst/>
          </a:prstGeom>
          <a:noFill/>
        </p:spPr>
        <p:txBody>
          <a:bodyPr wrap="square">
            <a:spAutoFit/>
          </a:bodyPr>
          <a:lstStyle/>
          <a:p>
            <a:r>
              <a:rPr lang="en-US" dirty="0"/>
              <a:t>BONDS will determine whether a community health worker administered package: </a:t>
            </a:r>
          </a:p>
          <a:p>
            <a:pPr marL="285750" indent="-285750">
              <a:buFont typeface="Arial" panose="020B0604020202020204" pitchFamily="34" charset="0"/>
              <a:buChar char="•"/>
            </a:pPr>
            <a:r>
              <a:rPr lang="en-US" dirty="0"/>
              <a:t>Improves neurodevelopment for </a:t>
            </a:r>
            <a:r>
              <a:rPr lang="en-US" u="sng" dirty="0"/>
              <a:t>all</a:t>
            </a:r>
            <a:r>
              <a:rPr lang="en-US" dirty="0"/>
              <a:t> children </a:t>
            </a:r>
          </a:p>
          <a:p>
            <a:pPr marL="285750" indent="-285750">
              <a:buFont typeface="Arial" panose="020B0604020202020204" pitchFamily="34" charset="0"/>
              <a:buChar char="•"/>
            </a:pPr>
            <a:r>
              <a:rPr lang="en-US" dirty="0"/>
              <a:t>Closes the developmental gap between CHEU and CHU</a:t>
            </a:r>
          </a:p>
          <a:p>
            <a:endParaRPr lang="en-US" dirty="0"/>
          </a:p>
          <a:p>
            <a:endParaRPr lang="en-US" dirty="0"/>
          </a:p>
          <a:p>
            <a:endParaRPr lang="en-US" dirty="0"/>
          </a:p>
          <a:p>
            <a:r>
              <a:rPr lang="en-US" dirty="0"/>
              <a:t>Large multi-country data repository for future studies on mechanisms of child development </a:t>
            </a:r>
          </a:p>
          <a:p>
            <a:br>
              <a:rPr lang="en-US" dirty="0"/>
            </a:br>
            <a:endParaRPr lang="en-US" dirty="0"/>
          </a:p>
          <a:p>
            <a:pPr fontAlgn="base"/>
            <a:endParaRPr lang="en-US" dirty="0"/>
          </a:p>
          <a:p>
            <a:pPr fontAlgn="base"/>
            <a:endParaRPr lang="en-US" dirty="0"/>
          </a:p>
        </p:txBody>
      </p:sp>
      <p:pic>
        <p:nvPicPr>
          <p:cNvPr id="4" name="Picture 3" descr="A logo of a person holding a baby&#10;&#10;AI-generated content may be incorrect.">
            <a:extLst>
              <a:ext uri="{FF2B5EF4-FFF2-40B4-BE49-F238E27FC236}">
                <a16:creationId xmlns:a16="http://schemas.microsoft.com/office/drawing/2014/main" id="{A409E9BD-1D69-94D8-83F6-7AE3249CEB80}"/>
              </a:ext>
            </a:extLst>
          </p:cNvPr>
          <p:cNvPicPr>
            <a:picLocks noChangeAspect="1"/>
          </p:cNvPicPr>
          <p:nvPr/>
        </p:nvPicPr>
        <p:blipFill>
          <a:blip r:embed="rId3"/>
          <a:srcRect l="31318" t="42156" r="30398" b="41294"/>
          <a:stretch>
            <a:fillRect/>
          </a:stretch>
        </p:blipFill>
        <p:spPr>
          <a:xfrm>
            <a:off x="10377378" y="6024454"/>
            <a:ext cx="1814622" cy="784442"/>
          </a:xfrm>
          <a:prstGeom prst="rect">
            <a:avLst/>
          </a:prstGeom>
        </p:spPr>
      </p:pic>
    </p:spTree>
    <p:extLst>
      <p:ext uri="{BB962C8B-B14F-4D97-AF65-F5344CB8AC3E}">
        <p14:creationId xmlns:p14="http://schemas.microsoft.com/office/powerpoint/2010/main" val="32268466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E74BD-D785-DD4E-94EC-E73B1BE7FB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449BCE-790A-572E-384F-FEC733C1CCCA}"/>
              </a:ext>
            </a:extLst>
          </p:cNvPr>
          <p:cNvSpPr>
            <a:spLocks noGrp="1"/>
          </p:cNvSpPr>
          <p:nvPr>
            <p:ph type="title"/>
          </p:nvPr>
        </p:nvSpPr>
        <p:spPr>
          <a:xfrm>
            <a:off x="442913" y="0"/>
            <a:ext cx="8891918" cy="1223964"/>
          </a:xfrm>
        </p:spPr>
        <p:txBody>
          <a:bodyPr/>
          <a:lstStyle/>
          <a:p>
            <a:r>
              <a:rPr lang="en-GB" noProof="0"/>
              <a:t>Acknowledgements </a:t>
            </a:r>
            <a:endParaRPr lang="en-GB"/>
          </a:p>
        </p:txBody>
      </p:sp>
      <p:pic>
        <p:nvPicPr>
          <p:cNvPr id="6" name="Picture 5">
            <a:extLst>
              <a:ext uri="{FF2B5EF4-FFF2-40B4-BE49-F238E27FC236}">
                <a16:creationId xmlns:a16="http://schemas.microsoft.com/office/drawing/2014/main" id="{E5202708-5EC6-DED8-A3EA-6B1392432ABE}"/>
              </a:ext>
            </a:extLst>
          </p:cNvPr>
          <p:cNvPicPr>
            <a:picLocks noChangeAspect="1"/>
          </p:cNvPicPr>
          <p:nvPr/>
        </p:nvPicPr>
        <p:blipFill>
          <a:blip r:embed="rId3"/>
          <a:srcRect t="14147" b="10539"/>
          <a:stretch>
            <a:fillRect/>
          </a:stretch>
        </p:blipFill>
        <p:spPr>
          <a:xfrm>
            <a:off x="517341" y="1637414"/>
            <a:ext cx="6731714" cy="4423144"/>
          </a:xfrm>
          <a:prstGeom prst="rect">
            <a:avLst/>
          </a:prstGeom>
        </p:spPr>
      </p:pic>
      <p:sp>
        <p:nvSpPr>
          <p:cNvPr id="2" name="TextBox 1">
            <a:extLst>
              <a:ext uri="{FF2B5EF4-FFF2-40B4-BE49-F238E27FC236}">
                <a16:creationId xmlns:a16="http://schemas.microsoft.com/office/drawing/2014/main" id="{1492BA57-54E7-692B-1E0B-F7EDD71A15EF}"/>
              </a:ext>
            </a:extLst>
          </p:cNvPr>
          <p:cNvSpPr txBox="1"/>
          <p:nvPr/>
        </p:nvSpPr>
        <p:spPr>
          <a:xfrm>
            <a:off x="7517219" y="2179674"/>
            <a:ext cx="3944679" cy="3693319"/>
          </a:xfrm>
          <a:prstGeom prst="rect">
            <a:avLst/>
          </a:prstGeom>
          <a:noFill/>
        </p:spPr>
        <p:txBody>
          <a:bodyPr wrap="square" rtlCol="0">
            <a:spAutoFit/>
          </a:bodyPr>
          <a:lstStyle/>
          <a:p>
            <a:r>
              <a:rPr lang="en-US"/>
              <a:t>BONDS co-investigators, collaborators and study team </a:t>
            </a:r>
          </a:p>
          <a:p>
            <a:endParaRPr lang="en-US"/>
          </a:p>
          <a:p>
            <a:r>
              <a:rPr lang="en-US"/>
              <a:t>Funding from NICHD </a:t>
            </a:r>
          </a:p>
          <a:p>
            <a:endParaRPr lang="en-US"/>
          </a:p>
          <a:p>
            <a:r>
              <a:rPr lang="en-US"/>
              <a:t>Botswana, Kenya, Zimbabwe Ministry of Health and community partners </a:t>
            </a:r>
          </a:p>
          <a:p>
            <a:endParaRPr lang="en-US"/>
          </a:p>
          <a:p>
            <a:r>
              <a:rPr lang="en-US"/>
              <a:t>Families affected and not affected by HIV </a:t>
            </a:r>
          </a:p>
          <a:p>
            <a:endParaRPr lang="en-US"/>
          </a:p>
          <a:p>
            <a:endParaRPr lang="en-US"/>
          </a:p>
        </p:txBody>
      </p:sp>
    </p:spTree>
    <p:extLst>
      <p:ext uri="{BB962C8B-B14F-4D97-AF65-F5344CB8AC3E}">
        <p14:creationId xmlns:p14="http://schemas.microsoft.com/office/powerpoint/2010/main" val="2965920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1D7518-A14C-E7B2-7B2E-EE4BE1825E5A}"/>
              </a:ext>
            </a:extLst>
          </p:cNvPr>
          <p:cNvSpPr>
            <a:spLocks noGrp="1"/>
          </p:cNvSpPr>
          <p:nvPr>
            <p:ph type="title"/>
          </p:nvPr>
        </p:nvSpPr>
        <p:spPr/>
        <p:txBody>
          <a:bodyPr/>
          <a:lstStyle/>
          <a:p>
            <a:r>
              <a:rPr lang="en-US"/>
              <a:t>More Information on RISE Consortium </a:t>
            </a:r>
          </a:p>
        </p:txBody>
      </p:sp>
      <p:pic>
        <p:nvPicPr>
          <p:cNvPr id="7" name="Picture 6" descr="A qr code with a white background&#10;&#10;AI-generated content may be incorrect.">
            <a:extLst>
              <a:ext uri="{FF2B5EF4-FFF2-40B4-BE49-F238E27FC236}">
                <a16:creationId xmlns:a16="http://schemas.microsoft.com/office/drawing/2014/main" id="{B1AA2D6E-C05D-02AB-C27A-551D451FFED9}"/>
              </a:ext>
            </a:extLst>
          </p:cNvPr>
          <p:cNvPicPr>
            <a:picLocks noChangeAspect="1"/>
          </p:cNvPicPr>
          <p:nvPr/>
        </p:nvPicPr>
        <p:blipFill>
          <a:blip r:embed="rId3"/>
          <a:stretch>
            <a:fillRect/>
          </a:stretch>
        </p:blipFill>
        <p:spPr>
          <a:xfrm>
            <a:off x="6577986" y="1676811"/>
            <a:ext cx="4185080" cy="4185080"/>
          </a:xfrm>
          <a:prstGeom prst="rect">
            <a:avLst/>
          </a:prstGeom>
        </p:spPr>
      </p:pic>
      <p:pic>
        <p:nvPicPr>
          <p:cNvPr id="9" name="Picture 8" descr="A qr code with a white background&#10;&#10;AI-generated content may be incorrect.">
            <a:extLst>
              <a:ext uri="{FF2B5EF4-FFF2-40B4-BE49-F238E27FC236}">
                <a16:creationId xmlns:a16="http://schemas.microsoft.com/office/drawing/2014/main" id="{F3D2A12A-189F-4A27-A4A0-B12F55574D97}"/>
              </a:ext>
            </a:extLst>
          </p:cNvPr>
          <p:cNvPicPr>
            <a:picLocks noChangeAspect="1"/>
          </p:cNvPicPr>
          <p:nvPr/>
        </p:nvPicPr>
        <p:blipFill>
          <a:blip r:embed="rId4"/>
          <a:stretch>
            <a:fillRect/>
          </a:stretch>
        </p:blipFill>
        <p:spPr>
          <a:xfrm>
            <a:off x="442913" y="1665289"/>
            <a:ext cx="4196602" cy="4196602"/>
          </a:xfrm>
          <a:prstGeom prst="rect">
            <a:avLst/>
          </a:prstGeom>
        </p:spPr>
      </p:pic>
    </p:spTree>
    <p:extLst>
      <p:ext uri="{BB962C8B-B14F-4D97-AF65-F5344CB8AC3E}">
        <p14:creationId xmlns:p14="http://schemas.microsoft.com/office/powerpoint/2010/main" val="60494741"/>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43940035-976f-4cae-b33a-0e0d955130d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5C542AC57E4DE40B14D09EF8DFC817D" ma:contentTypeVersion="10" ma:contentTypeDescription="Create a new document." ma:contentTypeScope="" ma:versionID="148b911eced3b39484060e591803fb38">
  <xsd:schema xmlns:xsd="http://www.w3.org/2001/XMLSchema" xmlns:xs="http://www.w3.org/2001/XMLSchema" xmlns:p="http://schemas.microsoft.com/office/2006/metadata/properties" xmlns:ns3="43940035-976f-4cae-b33a-0e0d955130db" targetNamespace="http://schemas.microsoft.com/office/2006/metadata/properties" ma:root="true" ma:fieldsID="fea651f0ec9946b3cab66e99f358ec83" ns3:_="">
    <xsd:import namespace="43940035-976f-4cae-b33a-0e0d955130db"/>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940035-976f-4cae-b33a-0e0d955130db"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865ED1-2402-4E60-BAD8-F132210EFFF6}">
  <ds:schemaRefs>
    <ds:schemaRef ds:uri="http://schemas.microsoft.com/sharepoint/v3/contenttype/forms"/>
  </ds:schemaRefs>
</ds:datastoreItem>
</file>

<file path=customXml/itemProps2.xml><?xml version="1.0" encoding="utf-8"?>
<ds:datastoreItem xmlns:ds="http://schemas.openxmlformats.org/officeDocument/2006/customXml" ds:itemID="{90EBC47F-DF7C-4C83-8E4B-875436E643A2}">
  <ds:schemaRefs>
    <ds:schemaRef ds:uri="43940035-976f-4cae-b33a-0e0d955130db"/>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0F2892AD-200A-4875-824A-3051B9E7FD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940035-976f-4cae-b33a-0e0d955130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358</TotalTime>
  <Words>1441</Words>
  <Application>Microsoft Office PowerPoint</Application>
  <PresentationFormat>Widescreen</PresentationFormat>
  <Paragraphs>228</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Verdana</vt:lpstr>
      <vt:lpstr>Courier New</vt:lpstr>
      <vt:lpstr>Arial</vt:lpstr>
      <vt:lpstr>Calibri</vt:lpstr>
      <vt:lpstr>Noto Sans Symbols</vt:lpstr>
      <vt:lpstr>AIDS2026</vt:lpstr>
      <vt:lpstr>Building Opportunities for Nurturing care to enhance child Development in Sub-Saharan Africa:   The BONDS Study </vt:lpstr>
      <vt:lpstr>PowerPoint Presentation</vt:lpstr>
      <vt:lpstr>BONDS Study Rationale </vt:lpstr>
      <vt:lpstr>BONDS Intervention Package </vt:lpstr>
      <vt:lpstr>BONDS Intervention Package </vt:lpstr>
      <vt:lpstr>Friendship Bench </vt:lpstr>
      <vt:lpstr>Nutrition Modules </vt:lpstr>
      <vt:lpstr>Play Curriculum</vt:lpstr>
      <vt:lpstr>Play Curriculum</vt:lpstr>
      <vt:lpstr>BONDS Study Aims </vt:lpstr>
      <vt:lpstr>Aim 1: Adaptations </vt:lpstr>
      <vt:lpstr>Aim 2: Efficacy</vt:lpstr>
      <vt:lpstr>Intervention Delivery </vt:lpstr>
      <vt:lpstr>Study Outcomes </vt:lpstr>
      <vt:lpstr>Aim 3: BONDS Mechanisms   </vt:lpstr>
      <vt:lpstr>Study Progress </vt:lpstr>
      <vt:lpstr>Summary </vt:lpstr>
      <vt:lpstr>Acknowledgements </vt:lpstr>
      <vt:lpstr>More Information on RISE Consortium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Njuguna, Irene Nyambura</dc:creator>
  <cp:lastModifiedBy>Njuguna, Irene Nyambura</cp:lastModifiedBy>
  <cp:revision>4</cp:revision>
  <dcterms:created xsi:type="dcterms:W3CDTF">2026-05-27T07:17:08Z</dcterms:created>
  <dcterms:modified xsi:type="dcterms:W3CDTF">2026-07-20T20:52:03Z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0x010100D5C542AC57E4DE40B14D09EF8DFC817D</vt:lpwstr>
  </property>
  <property fmtid="{D5CDD505-2E9C-101B-9397-08002B2CF9AE}" pid="3" name="MediaServiceImageTags">
    <vt:lpwstr/>
  </property>
</Properties>
</file>