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07_A2345CC7.xml" ContentType="application/vnd.ms-powerpoint.comments+xml"/>
  <Override PartName="/ppt/notesSlides/notesSlide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01" r:id="rId1"/>
  </p:sldMasterIdLst>
  <p:notesMasterIdLst>
    <p:notesMasterId r:id="rId11"/>
  </p:notesMasterIdLst>
  <p:sldIdLst>
    <p:sldId id="273" r:id="rId2"/>
    <p:sldId id="276" r:id="rId3"/>
    <p:sldId id="283" r:id="rId4"/>
    <p:sldId id="284" r:id="rId5"/>
    <p:sldId id="277" r:id="rId6"/>
    <p:sldId id="279" r:id="rId7"/>
    <p:sldId id="280" r:id="rId8"/>
    <p:sldId id="263" r:id="rId9"/>
    <p:sldId id="259" r:id="rId10"/>
  </p:sldIdLst>
  <p:sldSz cx="12192000" cy="6858000"/>
  <p:notesSz cx="6858000" cy="9144000"/>
  <p:embeddedFontLst>
    <p:embeddedFont>
      <p:font typeface="Verdana" panose="020B0604030504040204" pitchFamily="34" charset="0"/>
      <p:regular r:id="rId12"/>
      <p:bold r:id="rId13"/>
      <p:italic r:id="rId14"/>
      <p:boldItalic r:id="rId1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23DFF96-4CFE-998D-F780-C8382C5BA74C}" name="Shaffiq Essajee" initials="SE" userId="S::sessajee@unicef.org::b917175a-e510-4f64-a6a4-bf18ed8d4636" providerId="AD"/>
  <p188:author id="{562094F2-5B91-769B-4298-48C699F6E816}" name="Kate Powis" initials="KP" userId="094b26029ce9b08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68" autoAdjust="0"/>
    <p:restoredTop sz="91880" autoAdjust="0"/>
  </p:normalViewPr>
  <p:slideViewPr>
    <p:cSldViewPr snapToGrid="0" snapToObjects="1">
      <p:cViewPr varScale="1">
        <p:scale>
          <a:sx n="104" d="100"/>
          <a:sy n="104" d="100"/>
        </p:scale>
        <p:origin x="644" y="72"/>
      </p:cViewPr>
      <p:guideLst/>
    </p:cSldViewPr>
  </p:slideViewPr>
  <p:outlineViewPr>
    <p:cViewPr>
      <p:scale>
        <a:sx n="33" d="100"/>
        <a:sy n="33" d="100"/>
      </p:scale>
      <p:origin x="0" y="0"/>
    </p:cViewPr>
  </p:outlineViewPr>
  <p:notesTextViewPr>
    <p:cViewPr>
      <p:scale>
        <a:sx n="1" d="1"/>
        <a:sy n="1" d="1"/>
      </p:scale>
      <p:origin x="0" y="-52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comments/modernComment_107_A2345CC7.xml><?xml version="1.0" encoding="utf-8"?>
<p188:cmLst xmlns:a="http://schemas.openxmlformats.org/drawingml/2006/main" xmlns:r="http://schemas.openxmlformats.org/officeDocument/2006/relationships" xmlns:p188="http://schemas.microsoft.com/office/powerpoint/2018/8/main">
  <p188:cm id="{93B597DD-BC7E-4FDA-9E6B-09E939298ED8}" authorId="{B23DFF96-4CFE-998D-F780-C8382C5BA74C}" created="2026-07-21T11:59:28.285">
    <pc:sldMkLst xmlns:pc="http://schemas.microsoft.com/office/powerpoint/2013/main/command">
      <pc:docMk/>
      <pc:sldMk cId="2721340615" sldId="263"/>
    </pc:sldMkLst>
    <p188:replyLst>
      <p188:reply id="{B0691F57-9544-426C-874A-EDF754191974}" authorId="{B23DFF96-4CFE-998D-F780-C8382C5BA74C}" created="2026-07-21T11:59:52.444">
        <p188:txBody>
          <a:bodyPr/>
          <a:lstStyle/>
          <a:p>
            <a:r>
              <a:rPr lang="en-US"/>
              <a:t>Remove the children growing image
</a:t>
            </a:r>
          </a:p>
        </p188:txBody>
      </p188:reply>
    </p188:replyLst>
    <p188:txBody>
      <a:bodyPr/>
      <a:lstStyle/>
      <a:p>
        <a:r>
          <a:rPr lang="en-US"/>
          <a:t>Responsive health policy. Remove the icon for health policy</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D20E5-D8F7-594B-9D91-F763D43B9AF7}" type="datetimeFigureOut">
              <a:rPr lang="en-GB" smtClean="0"/>
              <a:t>21/07/2026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8DCDC-D13C-2549-BE6A-717E9EED41AD}" type="slidenum">
              <a:rPr lang="en-GB" smtClean="0"/>
              <a:t>‹#›</a:t>
            </a:fld>
            <a:endParaRPr lang="en-GB"/>
          </a:p>
        </p:txBody>
      </p:sp>
    </p:spTree>
    <p:extLst>
      <p:ext uri="{BB962C8B-B14F-4D97-AF65-F5344CB8AC3E}">
        <p14:creationId xmlns:p14="http://schemas.microsoft.com/office/powerpoint/2010/main" val="379232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Over the past three decades, the global HIV response has achieved one of public health's greatest successes. Millions of children who once would have acquired HIV now begin life HIV-free because their mothers had access to effective antiretroviral therapy.</a:t>
            </a:r>
          </a:p>
          <a:p>
            <a:r>
              <a:rPr lang="en-US" sz="1200" kern="1200" dirty="0">
                <a:solidFill>
                  <a:schemeClr val="tx1"/>
                </a:solidFill>
                <a:effectLst/>
                <a:latin typeface="+mn-lt"/>
                <a:ea typeface="+mn-ea"/>
                <a:cs typeface="+mn-cs"/>
              </a:rPr>
              <a:t>But every major success creates new responsibilities.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Today, our challenge is no longer defined simply by preventing HIV transmission at birth or caring for children who do acquire HIV. It has expanded to ensuring that the growing population of children, adolescents, and adults born following HIV and antiretroviral exposure have every opportunity to thrive across the life course."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1BE8DCDC-D13C-2549-BE6A-717E9EED41AD}" type="slidenum">
              <a:rPr lang="en-GB" smtClean="0"/>
              <a:t>2</a:t>
            </a:fld>
            <a:endParaRPr lang="en-GB"/>
          </a:p>
        </p:txBody>
      </p:sp>
    </p:spTree>
    <p:extLst>
      <p:ext uri="{BB962C8B-B14F-4D97-AF65-F5344CB8AC3E}">
        <p14:creationId xmlns:p14="http://schemas.microsoft.com/office/powerpoint/2010/main" val="4026420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As we think about the future of this field, it's important to recognize that there is no single population of children with perinatal HIV and antiretroviral exposure.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Every child, every adolescent, and every adult has a somewhat unique life-course exposure history—from biological exposures in utero to the clinical, social, and structural environments that continue to shape health and well-being.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That history is shaped not only by the antiretroviral regimen used during pregnancy, but also by the evolving landscape of maternal HIV care. Over time, we've moved from limited treatment eligibility, to treatment based on maternal health status, to universal treatment, and more recently to dolutegravir-based regimens. Looking ahead, we can anticipate that maternal treatment options will continue to evolve.</a:t>
            </a:r>
          </a:p>
          <a:p>
            <a:r>
              <a:rPr lang="en-US" sz="1200" kern="1200" dirty="0">
                <a:solidFill>
                  <a:schemeClr val="tx1"/>
                </a:solidFill>
                <a:effectLst/>
                <a:latin typeface="+mn-lt"/>
                <a:ea typeface="+mn-ea"/>
                <a:cs typeface="+mn-cs"/>
              </a:rPr>
              <a:t> </a:t>
            </a:r>
          </a:p>
          <a:p>
            <a:r>
              <a:rPr lang="en-US" b="1" dirty="0"/>
              <a:t>Move to next slide to continue the story</a:t>
            </a:r>
          </a:p>
        </p:txBody>
      </p:sp>
      <p:sp>
        <p:nvSpPr>
          <p:cNvPr id="4" name="Slide Number Placeholder 3"/>
          <p:cNvSpPr>
            <a:spLocks noGrp="1"/>
          </p:cNvSpPr>
          <p:nvPr>
            <p:ph type="sldNum" sz="quarter" idx="5"/>
          </p:nvPr>
        </p:nvSpPr>
        <p:spPr/>
        <p:txBody>
          <a:bodyPr/>
          <a:lstStyle/>
          <a:p>
            <a:fld id="{1BE8DCDC-D13C-2549-BE6A-717E9EED41AD}" type="slidenum">
              <a:rPr lang="en-GB" smtClean="0"/>
              <a:t>3</a:t>
            </a:fld>
            <a:endParaRPr lang="en-GB"/>
          </a:p>
        </p:txBody>
      </p:sp>
    </p:spTree>
    <p:extLst>
      <p:ext uri="{BB962C8B-B14F-4D97-AF65-F5344CB8AC3E}">
        <p14:creationId xmlns:p14="http://schemas.microsoft.com/office/powerpoint/2010/main" val="406513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But even within the same treatment era, prenatal exposures can be very different.</a:t>
            </a:r>
          </a:p>
          <a:p>
            <a:r>
              <a:rPr lang="en-US" sz="1200" kern="1200" dirty="0">
                <a:solidFill>
                  <a:schemeClr val="tx1"/>
                </a:solidFill>
                <a:effectLst/>
                <a:latin typeface="+mn-lt"/>
                <a:ea typeface="+mn-ea"/>
                <a:cs typeface="+mn-cs"/>
              </a:rPr>
              <a:t>One child may have been conceived while their mother was receiving effective treatment and was virally suppressed before pregnancy. Another may have been born to a mother newly diagnosed during pregnancy, initiating treatment later in gestation. Others may have experienced treatment changes during pregnancy, interruptions in therapy, or ongoing maternal HIV disease.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These biological differences are only part of the story.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social and structural environments in which children are born and raised—including poverty, nutrition, caregiver health, education, stigma, and access to care—also shape health and well-being across the life course.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Unfortunately, most health systems are not designed to capture these complex exposure histories. Once a child has a documented negative HIV test and is no longer considered at risk for HIV acquisition, information about maternal HIV disease, timing of diagnosis, treatment history, viral suppression, and many of the social and structural factors that influence lifelong outcomes is often no longer systematically linked to that child's health record.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As a result, we are often trying to understand lifelong health without having a complete picture of the biological, clinical, social and structural exposures that may have shaped it.</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The question before us is not simply how to study this complexity. It is how to build research programs and health systems that are sufficiently flexible, participatory, and scalable to address it.</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We've spent the last several minutes discussing research priorities, health systems, and policy. But perhaps the most important question isn't what researchers hope to discover. It's what families hope this research will make possible.</a:t>
            </a:r>
          </a:p>
          <a:p>
            <a:endParaRPr lang="en-US" dirty="0"/>
          </a:p>
        </p:txBody>
      </p:sp>
      <p:sp>
        <p:nvSpPr>
          <p:cNvPr id="4" name="Slide Number Placeholder 3"/>
          <p:cNvSpPr>
            <a:spLocks noGrp="1"/>
          </p:cNvSpPr>
          <p:nvPr>
            <p:ph type="sldNum" sz="quarter" idx="5"/>
          </p:nvPr>
        </p:nvSpPr>
        <p:spPr/>
        <p:txBody>
          <a:bodyPr/>
          <a:lstStyle/>
          <a:p>
            <a:fld id="{1BE8DCDC-D13C-2549-BE6A-717E9EED41AD}" type="slidenum">
              <a:rPr lang="en-GB" smtClean="0"/>
              <a:t>4</a:t>
            </a:fld>
            <a:endParaRPr lang="en-GB"/>
          </a:p>
        </p:txBody>
      </p:sp>
    </p:spTree>
    <p:extLst>
      <p:ext uri="{BB962C8B-B14F-4D97-AF65-F5344CB8AC3E}">
        <p14:creationId xmlns:p14="http://schemas.microsoft.com/office/powerpoint/2010/main" val="2803842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the past two decades, our understanding of children with perinatal HIV exposure has expanded tremendously. We began by asking whether antiretroviral therapy during pregnancy was safe, focusing appropriately on pregnancy and birth outcomes. As these children have grown, so too has our research. Today, we are studying infectious morbidity, growth, neurodevelopment, cardiometabolic health, and mental health across childhood and adolescence.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That progress is something this community should be proud of.</a:t>
            </a:r>
          </a:p>
          <a:p>
            <a:r>
              <a:rPr lang="en-US" sz="1200" kern="1200" dirty="0">
                <a:solidFill>
                  <a:schemeClr val="tx1"/>
                </a:solidFill>
                <a:effectLst/>
                <a:latin typeface="+mn-lt"/>
                <a:ea typeface="+mn-ea"/>
                <a:cs typeface="+mn-cs"/>
              </a:rPr>
              <a:t>But I would argue that the next challenge is not simply identifying new research questions. It is ensuring that the right people help define them.</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Traditionally, research priorities have largely been shaped by investigators, funders, and regulatory agencies. Those perspectives remain essential. But they are no longer sufficient if our goal is to improve lifelong outcomes.</a:t>
            </a:r>
            <a:br>
              <a:rPr lang="en-US" sz="1200" kern="1200" dirty="0">
                <a:solidFill>
                  <a:schemeClr val="tx1"/>
                </a:solidFill>
                <a:effectLst/>
                <a:latin typeface="+mn-lt"/>
                <a:ea typeface="+mn-ea"/>
                <a:cs typeface="+mn-cs"/>
              </a:rPr>
            </a:b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Parents and caregivers living with HIV bring lived experience that researchers cannot replicate. Adolescents and young adults who were born following HIV exposure can tell us which health concerns matter most to them as they transition through school, employment, relationships, and parenthood. Clinicians understand the questions that arise in everyday care. National HIV programs and policy makers need evidence that is actionable, scalable, and relevant in real-world settings.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When these voices come together, we move beyond simply conducting research. We build a shared research agenda—one that is more relevant, more equitable, and ultimately more likely to improve the lives of children, adolescents, and adults with perinatal HIV exposure.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Its about taking the research that we have and engaging communities to understand the implementation opportunities and challenges.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Florence, as a mother raising children who were born HIV-exposed and HIV-free, what does success look like for your family?</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BE8DCDC-D13C-2549-BE6A-717E9EED41AD}" type="slidenum">
              <a:rPr lang="en-GB" smtClean="0"/>
              <a:t>5</a:t>
            </a:fld>
            <a:endParaRPr lang="en-GB"/>
          </a:p>
        </p:txBody>
      </p:sp>
    </p:spTree>
    <p:extLst>
      <p:ext uri="{BB962C8B-B14F-4D97-AF65-F5344CB8AC3E}">
        <p14:creationId xmlns:p14="http://schemas.microsoft.com/office/powerpoint/2010/main" val="2934241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BE8DCDC-D13C-2549-BE6A-717E9EED41AD}" type="slidenum">
              <a:rPr lang="en-GB" smtClean="0"/>
              <a:t>6</a:t>
            </a:fld>
            <a:endParaRPr lang="en-GB"/>
          </a:p>
        </p:txBody>
      </p:sp>
    </p:spTree>
    <p:extLst>
      <p:ext uri="{BB962C8B-B14F-4D97-AF65-F5344CB8AC3E}">
        <p14:creationId xmlns:p14="http://schemas.microsoft.com/office/powerpoint/2010/main" val="4046069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Florence reminded us what success looks like from the perspective of families. The question now becomes: how do we ensure that research delivers those outcomes?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 would advocate for thinking differently about the research enterprise itself.</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Discovery remains essential. We need to understand the biological, clinical, social, and structural factors that shape lifelong health. But discovery is only the beginning.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Our science must increasingly identify the modifiable biological, clinical, social, and structural pathways that influence health and well-being. It must also identify who is most likely to benefit from additional support, develop practical screening approaches, design effective interventions, and work with communities, clinicians, health systems, and policy makers to ensure those interventions reach the people who need them.</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Importantly, this is not a linear process. Each stage informs the next. Implementation identifies new questions. Programs reveal new priorities. Communities highlight outcomes that matter most. Together, they create a continuous learning system capable of improving health across the life course.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While this approach has tremendous potential to improve the lives of children, adolescents, and adults with perinatal HIV and antiretroviral exposure, I believe its impact extends far beyond HIV. It offers a model for building the next generation of life-course science—one that integrates biology, clinical care, lived experience, implementation, health systems, and policy to help all children reach their full potential.  </a:t>
            </a:r>
          </a:p>
          <a:p>
            <a:endParaRPr lang="en-US" dirty="0"/>
          </a:p>
        </p:txBody>
      </p:sp>
      <p:sp>
        <p:nvSpPr>
          <p:cNvPr id="4" name="Slide Number Placeholder 3"/>
          <p:cNvSpPr>
            <a:spLocks noGrp="1"/>
          </p:cNvSpPr>
          <p:nvPr>
            <p:ph type="sldNum" sz="quarter" idx="5"/>
          </p:nvPr>
        </p:nvSpPr>
        <p:spPr/>
        <p:txBody>
          <a:bodyPr/>
          <a:lstStyle/>
          <a:p>
            <a:fld id="{1BE8DCDC-D13C-2549-BE6A-717E9EED41AD}" type="slidenum">
              <a:rPr lang="en-GB" smtClean="0"/>
              <a:t>7</a:t>
            </a:fld>
            <a:endParaRPr lang="en-GB"/>
          </a:p>
        </p:txBody>
      </p:sp>
    </p:spTree>
    <p:extLst>
      <p:ext uri="{BB962C8B-B14F-4D97-AF65-F5344CB8AC3E}">
        <p14:creationId xmlns:p14="http://schemas.microsoft.com/office/powerpoint/2010/main" val="237125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BE8DCDC-D13C-2549-BE6A-717E9EED41AD}" type="slidenum">
              <a:rPr lang="en-GB" smtClean="0"/>
              <a:t>8</a:t>
            </a:fld>
            <a:endParaRPr lang="en-GB"/>
          </a:p>
        </p:txBody>
      </p:sp>
    </p:spTree>
    <p:extLst>
      <p:ext uri="{BB962C8B-B14F-4D97-AF65-F5344CB8AC3E}">
        <p14:creationId xmlns:p14="http://schemas.microsoft.com/office/powerpoint/2010/main" val="1963379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Florence and I wish to thank you for your attention and we look forward to seeing this ecosystem evolve as we gather next year at the 13</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Symposium for Children and Adolescents with Perinatal HIV Exposure.</a:t>
            </a:r>
          </a:p>
          <a:p>
            <a:endParaRPr lang="en-US" dirty="0"/>
          </a:p>
        </p:txBody>
      </p:sp>
      <p:sp>
        <p:nvSpPr>
          <p:cNvPr id="4" name="Slide Number Placeholder 3"/>
          <p:cNvSpPr>
            <a:spLocks noGrp="1"/>
          </p:cNvSpPr>
          <p:nvPr>
            <p:ph type="sldNum" sz="quarter" idx="5"/>
          </p:nvPr>
        </p:nvSpPr>
        <p:spPr/>
        <p:txBody>
          <a:bodyPr/>
          <a:lstStyle/>
          <a:p>
            <a:fld id="{1BE8DCDC-D13C-2549-BE6A-717E9EED41AD}" type="slidenum">
              <a:rPr lang="en-GB" smtClean="0"/>
              <a:t>9</a:t>
            </a:fld>
            <a:endParaRPr lang="en-GB"/>
          </a:p>
        </p:txBody>
      </p:sp>
    </p:spTree>
    <p:extLst>
      <p:ext uri="{BB962C8B-B14F-4D97-AF65-F5344CB8AC3E}">
        <p14:creationId xmlns:p14="http://schemas.microsoft.com/office/powerpoint/2010/main" val="23726765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357341" cy="5759450"/>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F044E8B6-6518-A33D-7A70-C9FD6E468D67}"/>
              </a:ext>
            </a:extLst>
          </p:cNvPr>
          <p:cNvPicPr>
            <a:picLocks noChangeAspect="1"/>
          </p:cNvPicPr>
          <p:nvPr userDrawn="1"/>
        </p:nvPicPr>
        <p:blipFill>
          <a:blip r:embed="rId2"/>
          <a:srcRect/>
          <a:stretch/>
        </p:blipFill>
        <p:spPr>
          <a:xfrm>
            <a:off x="127306" y="4037048"/>
            <a:ext cx="3585484" cy="2308665"/>
          </a:xfrm>
          <a:prstGeom prst="rect">
            <a:avLst/>
          </a:prstGeom>
        </p:spPr>
      </p:pic>
      <p:pic>
        <p:nvPicPr>
          <p:cNvPr id="21" name="Picture 20">
            <a:extLst>
              <a:ext uri="{FF2B5EF4-FFF2-40B4-BE49-F238E27FC236}">
                <a16:creationId xmlns:a16="http://schemas.microsoft.com/office/drawing/2014/main" id="{09FCB7F2-EDDE-2631-46A7-9B1DBF90345A}"/>
              </a:ext>
            </a:extLst>
          </p:cNvPr>
          <p:cNvPicPr>
            <a:picLocks noChangeAspect="1"/>
          </p:cNvPicPr>
          <p:nvPr userDrawn="1"/>
        </p:nvPicPr>
        <p:blipFill>
          <a:blip r:embed="rId3"/>
          <a:stretch>
            <a:fillRect/>
          </a:stretch>
        </p:blipFill>
        <p:spPr>
          <a:xfrm>
            <a:off x="0" y="0"/>
            <a:ext cx="4059534" cy="3696086"/>
          </a:xfrm>
          <a:prstGeom prst="rect">
            <a:avLst/>
          </a:prstGeom>
        </p:spPr>
      </p:pic>
      <p:sp>
        <p:nvSpPr>
          <p:cNvPr id="22" name="TextBox 21">
            <a:extLst>
              <a:ext uri="{FF2B5EF4-FFF2-40B4-BE49-F238E27FC236}">
                <a16:creationId xmlns:a16="http://schemas.microsoft.com/office/drawing/2014/main" id="{2E11E1F5-72FC-EA6D-2311-C01BA07ECAEE}"/>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23" name="TextBox 22">
            <a:extLst>
              <a:ext uri="{FF2B5EF4-FFF2-40B4-BE49-F238E27FC236}">
                <a16:creationId xmlns:a16="http://schemas.microsoft.com/office/drawing/2014/main" id="{FFD81D20-A5D3-92AD-E846-1BFCC81E7AC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95456045"/>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11" name="Picture 10">
            <a:extLst>
              <a:ext uri="{FF2B5EF4-FFF2-40B4-BE49-F238E27FC236}">
                <a16:creationId xmlns:a16="http://schemas.microsoft.com/office/drawing/2014/main" id="{8B27D770-6B73-6C3D-D0E2-95502F84F8AE}"/>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51294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5" name="Picture 4">
            <a:extLst>
              <a:ext uri="{FF2B5EF4-FFF2-40B4-BE49-F238E27FC236}">
                <a16:creationId xmlns:a16="http://schemas.microsoft.com/office/drawing/2014/main" id="{D37C8642-0124-622F-BAF5-E8A0C111DED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165097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b"/>
          <a:lstStyle/>
          <a:p>
            <a:r>
              <a:rPr lang="en-US" noProof="0"/>
              <a:t>Click to edit Master title style</a:t>
            </a:r>
            <a:endParaRPr lang="en-GB" noProof="0" dirty="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8" name="TextBox 7">
            <a:extLst>
              <a:ext uri="{FF2B5EF4-FFF2-40B4-BE49-F238E27FC236}">
                <a16:creationId xmlns:a16="http://schemas.microsoft.com/office/drawing/2014/main" id="{E3DCB52A-22C1-CC1A-5306-2A67B54510F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EB4EE815-10FC-404F-AA02-42FDEC9EF32B}"/>
              </a:ext>
            </a:extLst>
          </p:cNvPr>
          <p:cNvPicPr>
            <a:picLocks noChangeAspect="1"/>
          </p:cNvPicPr>
          <p:nvPr userDrawn="1"/>
        </p:nvPicPr>
        <p:blipFill>
          <a:blip r:embed="rId2"/>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4AF0A2EB-42C3-D81B-AB52-D398F3B5452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3" name="TextBox 12">
            <a:extLst>
              <a:ext uri="{FF2B5EF4-FFF2-40B4-BE49-F238E27FC236}">
                <a16:creationId xmlns:a16="http://schemas.microsoft.com/office/drawing/2014/main" id="{E3B065CA-40FB-7F48-9E62-95C7492E7738}"/>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453005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48551B1C-217B-4F4B-81FF-529B758036DF}"/>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23DF6C31-4E8E-5BDB-94AB-7610F1DA05D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CC054057-F02E-2B99-E32E-F9979D4EEE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091067E1-F7EC-01BB-7973-A7A252E1C28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357420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3" name="TextBox 12">
            <a:extLst>
              <a:ext uri="{FF2B5EF4-FFF2-40B4-BE49-F238E27FC236}">
                <a16:creationId xmlns:a16="http://schemas.microsoft.com/office/drawing/2014/main" id="{67AD4010-0096-6B46-B74C-E77670FCDEA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70103DDA-7889-4B5B-0956-8066BA50259B}"/>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15F07B0A-8C48-EF80-3A83-BF9149E741F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8A89AE47-1EEB-2C92-3C54-1F04509763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06148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5" name="TextBox 4">
            <a:extLst>
              <a:ext uri="{FF2B5EF4-FFF2-40B4-BE49-F238E27FC236}">
                <a16:creationId xmlns:a16="http://schemas.microsoft.com/office/drawing/2014/main" id="{B922CF7E-E712-017E-103E-DCEC9512CD0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90AB2192-2677-291C-F2AE-B0A152218DE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E0DD3AD8-8F42-1667-07F4-9D017FB25D1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02646023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
        <p:nvSpPr>
          <p:cNvPr id="5" name="TextBox 4">
            <a:extLst>
              <a:ext uri="{FF2B5EF4-FFF2-40B4-BE49-F238E27FC236}">
                <a16:creationId xmlns:a16="http://schemas.microsoft.com/office/drawing/2014/main" id="{FE3A1906-1C90-CD57-B856-9068C16F17C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AE4B60B3-9B42-510D-CCDA-A4FD4CB13D1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F6A1745-FF3F-423F-8AA2-E352A08E2E4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36753615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5" name="TextBox 4">
            <a:extLst>
              <a:ext uri="{FF2B5EF4-FFF2-40B4-BE49-F238E27FC236}">
                <a16:creationId xmlns:a16="http://schemas.microsoft.com/office/drawing/2014/main" id="{776350AF-01E5-1584-1D6E-A24252F1C3E6}"/>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8F091343-887A-7C27-2A65-1394B1B02F3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8D42407B-17FD-C502-1243-774F728D13CE}"/>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7363093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with Ca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5512DB3-4C68-E6AE-8D86-2B37C85E701B}"/>
              </a:ext>
            </a:extLst>
          </p:cNvPr>
          <p:cNvPicPr>
            <a:picLocks noChangeAspect="1"/>
          </p:cNvPicPr>
          <p:nvPr userDrawn="1"/>
        </p:nvPicPr>
        <p:blipFill>
          <a:blip r:embed="rId2"/>
          <a:src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A79FCCC6-1BCF-D16E-D5A2-940EE11165D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3A19DD43-09A7-C0FA-FD23-56F06106877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BEC753A9-3B8C-F8F1-F06A-BC751753B4D7}"/>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34550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Image and Content - Patter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27FD3C-C00B-F68C-57EB-444614AAC421}"/>
              </a:ext>
            </a:extLst>
          </p:cNvPr>
          <p:cNvPicPr>
            <a:picLocks noChangeAspect="1"/>
          </p:cNvPicPr>
          <p:nvPr userDrawn="1"/>
        </p:nvPicPr>
        <p:blipFill>
          <a:blip r:embed="rId2"/>
          <a:stretch>
            <a:fillRect/>
          </a:stretch>
        </p:blipFill>
        <p:spPr>
          <a:xfrm>
            <a:off x="0" y="2994408"/>
            <a:ext cx="3738959" cy="3863591"/>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6F772F97-72EC-BC03-D894-E3373E7FE11B}"/>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0563B836-6BBC-CC52-7451-75593C29685E}"/>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4629568"/>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mage and Content - Pattern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0B8AC0-F5B9-4961-AB36-A3709CEF5207}"/>
              </a:ext>
            </a:extLst>
          </p:cNvPr>
          <p:cNvPicPr>
            <a:picLocks noChangeAspect="1"/>
          </p:cNvPicPr>
          <p:nvPr userDrawn="1"/>
        </p:nvPicPr>
        <p:blipFill>
          <a:blip r:embed="rId2"/>
          <a:stretch>
            <a:fillRect/>
          </a:stretch>
        </p:blipFill>
        <p:spPr>
          <a:xfrm>
            <a:off x="0" y="2960642"/>
            <a:ext cx="4280598" cy="3897357"/>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190943C6-B383-4763-B926-D1CB8D8C92A1}"/>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833B36E5-CE69-3B1E-B3BD-1693FA1E6BE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988292290"/>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11" name="TextBox 10">
            <a:extLst>
              <a:ext uri="{FF2B5EF4-FFF2-40B4-BE49-F238E27FC236}">
                <a16:creationId xmlns:a16="http://schemas.microsoft.com/office/drawing/2014/main" id="{C51A06C6-814D-4A47-8F9A-552C373FA66E}"/>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78FCF1BB-B3E9-B97A-8306-531C90803CA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6F0D4EE2-C7DF-8A77-CC45-38E648A1250B}"/>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448E0526-BD62-081D-BB5E-E881DF8C3413}"/>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349840172"/>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447325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Full slide quot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48F992-2AE2-529F-7179-FAFD77609F6B}"/>
              </a:ext>
            </a:extLst>
          </p:cNvPr>
          <p:cNvSpPr/>
          <p:nvPr userDrawn="1"/>
        </p:nvSpPr>
        <p:spPr>
          <a:xfrm>
            <a:off x="3125036" y="0"/>
            <a:ext cx="906696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GB" dirty="0"/>
          </a:p>
        </p:txBody>
      </p:sp>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solidFill>
                  <a:schemeClr val="bg1"/>
                </a:solidFill>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bg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4249005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6952866"/>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b">
            <a:normAutofit/>
          </a:bodyPr>
          <a:lstStyle/>
          <a:p>
            <a:endParaRPr lang="en-US" dirty="0"/>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a:extLst>
              <a:ext uri="{FF2B5EF4-FFF2-40B4-BE49-F238E27FC236}">
                <a16:creationId xmlns:a16="http://schemas.microsoft.com/office/drawing/2014/main" id="{1C779A7A-3E32-4C26-1C18-91765C53270A}"/>
              </a:ext>
            </a:extLst>
          </p:cNvPr>
          <p:cNvPicPr>
            <a:picLocks noChangeAspect="1"/>
          </p:cNvPicPr>
          <p:nvPr userDrawn="1"/>
        </p:nvPicPr>
        <p:blipFill>
          <a:blip r:embed="rId18"/>
          <a:srcRect/>
          <a:stretch/>
        </p:blipFill>
        <p:spPr>
          <a:xfrm>
            <a:off x="236214" y="248555"/>
            <a:ext cx="2328312" cy="1499182"/>
          </a:xfrm>
          <a:prstGeom prst="rect">
            <a:avLst/>
          </a:prstGeom>
        </p:spPr>
      </p:pic>
    </p:spTree>
    <p:extLst>
      <p:ext uri="{BB962C8B-B14F-4D97-AF65-F5344CB8AC3E}">
        <p14:creationId xmlns:p14="http://schemas.microsoft.com/office/powerpoint/2010/main" val="30473090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21" r:id="rId3"/>
    <p:sldLayoutId id="2147483706" r:id="rId4"/>
    <p:sldLayoutId id="2147483708" r:id="rId5"/>
    <p:sldLayoutId id="2147483709" r:id="rId6"/>
    <p:sldLayoutId id="2147483710" r:id="rId7"/>
    <p:sldLayoutId id="2147483711" r:id="rId8"/>
    <p:sldLayoutId id="2147483712" r:id="rId9"/>
    <p:sldLayoutId id="2147483714" r:id="rId10"/>
    <p:sldLayoutId id="2147483715" r:id="rId11"/>
    <p:sldLayoutId id="2147483716" r:id="rId12"/>
    <p:sldLayoutId id="2147483717" r:id="rId13"/>
    <p:sldLayoutId id="2147483718" r:id="rId14"/>
    <p:sldLayoutId id="2147483720" r:id="rId15"/>
    <p:sldLayoutId id="2147483719" r:id="rId16"/>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18/10/relationships/comments" Target="../comments/modernComment_107_A2345CC7.xml"/><Relationship Id="rId7"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1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17D6-3ACF-A59D-E820-978B64DC6999}"/>
              </a:ext>
            </a:extLst>
          </p:cNvPr>
          <p:cNvSpPr>
            <a:spLocks noGrp="1"/>
          </p:cNvSpPr>
          <p:nvPr>
            <p:ph type="title"/>
          </p:nvPr>
        </p:nvSpPr>
        <p:spPr>
          <a:xfrm>
            <a:off x="4034346" y="1285656"/>
            <a:ext cx="7521427" cy="2934652"/>
          </a:xfrm>
        </p:spPr>
        <p:txBody>
          <a:bodyPr>
            <a:normAutofit/>
          </a:bodyPr>
          <a:lstStyle/>
          <a:p>
            <a:r>
              <a:rPr lang="en-GB" sz="4000" dirty="0"/>
              <a:t>Reassessing Priorities: Realigning Research with Programming to Support Lifelong Outcomes</a:t>
            </a:r>
          </a:p>
        </p:txBody>
      </p:sp>
      <p:sp>
        <p:nvSpPr>
          <p:cNvPr id="4" name="Text Placeholder 3">
            <a:extLst>
              <a:ext uri="{FF2B5EF4-FFF2-40B4-BE49-F238E27FC236}">
                <a16:creationId xmlns:a16="http://schemas.microsoft.com/office/drawing/2014/main" id="{5DFB077A-AFEC-0AEF-52E5-64986D86C677}"/>
              </a:ext>
            </a:extLst>
          </p:cNvPr>
          <p:cNvSpPr txBox="1">
            <a:spLocks/>
          </p:cNvSpPr>
          <p:nvPr/>
        </p:nvSpPr>
        <p:spPr>
          <a:xfrm>
            <a:off x="4116388" y="322385"/>
            <a:ext cx="7357344" cy="758857"/>
          </a:xfrm>
          <a:prstGeom prst="rect">
            <a:avLst/>
          </a:prstGeom>
        </p:spPr>
        <p:txBody>
          <a:bodyPr lIns="0" tIns="0" rIns="0" bIns="0"/>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GB" sz="1600" b="1" dirty="0"/>
              <a:t>Anurita Bains			Florence </a:t>
            </a:r>
            <a:r>
              <a:rPr lang="en-GB" sz="1600" b="1" dirty="0" err="1"/>
              <a:t>Riako</a:t>
            </a:r>
            <a:r>
              <a:rPr lang="en-GB" sz="1600" b="1" dirty="0"/>
              <a:t> Anam</a:t>
            </a:r>
          </a:p>
          <a:p>
            <a:pPr marL="0" indent="0">
              <a:lnSpc>
                <a:spcPct val="100000"/>
              </a:lnSpc>
              <a:spcBef>
                <a:spcPts val="0"/>
              </a:spcBef>
              <a:buNone/>
            </a:pPr>
            <a:r>
              <a:rPr lang="en-GB" sz="1600" i="1" dirty="0"/>
              <a:t>Associate Director HIV/AIDS	Co-Executive Director	</a:t>
            </a:r>
          </a:p>
          <a:p>
            <a:pPr marL="0" indent="0">
              <a:lnSpc>
                <a:spcPct val="100000"/>
              </a:lnSpc>
              <a:spcBef>
                <a:spcPts val="0"/>
              </a:spcBef>
              <a:buNone/>
            </a:pPr>
            <a:r>
              <a:rPr lang="en-GB" sz="1600" b="1" dirty="0"/>
              <a:t>UNICEF 			GNP+</a:t>
            </a:r>
          </a:p>
        </p:txBody>
      </p:sp>
      <p:sp>
        <p:nvSpPr>
          <p:cNvPr id="5" name="TextBox 4">
            <a:extLst>
              <a:ext uri="{FF2B5EF4-FFF2-40B4-BE49-F238E27FC236}">
                <a16:creationId xmlns:a16="http://schemas.microsoft.com/office/drawing/2014/main" id="{DEE66452-97E9-19A9-7AA6-051931592714}"/>
              </a:ext>
            </a:extLst>
          </p:cNvPr>
          <p:cNvSpPr txBox="1"/>
          <p:nvPr/>
        </p:nvSpPr>
        <p:spPr>
          <a:xfrm>
            <a:off x="4034346" y="3928107"/>
            <a:ext cx="7521427" cy="954107"/>
          </a:xfrm>
          <a:prstGeom prst="rect">
            <a:avLst/>
          </a:prstGeom>
          <a:noFill/>
        </p:spPr>
        <p:txBody>
          <a:bodyPr wrap="square" rtlCol="0">
            <a:spAutoFit/>
          </a:bodyPr>
          <a:lstStyle/>
          <a:p>
            <a:r>
              <a:rPr lang="en-US" sz="2800" dirty="0">
                <a:solidFill>
                  <a:schemeClr val="accent3">
                    <a:lumMod val="75000"/>
                  </a:schemeClr>
                </a:solidFill>
              </a:rPr>
              <a:t>From Drug Safety Surveillance to a Life-Course Agenda</a:t>
            </a:r>
          </a:p>
        </p:txBody>
      </p:sp>
    </p:spTree>
    <p:extLst>
      <p:ext uri="{BB962C8B-B14F-4D97-AF65-F5344CB8AC3E}">
        <p14:creationId xmlns:p14="http://schemas.microsoft.com/office/powerpoint/2010/main" val="171815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0BE8C47-B1EE-3EBE-DC2C-4EDC2DFBD413}"/>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4030101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F3B9DF-7C60-DDCF-0E46-C960064DBC2D}"/>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4133601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2F2051-698E-FABF-AFD0-7D163AE078AB}"/>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84327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70C55FE-3138-758B-93F2-7A0781C1EABE}"/>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2623705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2604FE-FEDD-76FA-2CB6-70D58667F294}"/>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203188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D9366C-9D9D-C25B-A3F6-4490387C9EF6}"/>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547575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CA3FF8D0-5E1E-1BFD-BC19-39EE9C70905D}"/>
              </a:ext>
            </a:extLst>
          </p:cNvPr>
          <p:cNvSpPr txBox="1"/>
          <p:nvPr/>
        </p:nvSpPr>
        <p:spPr>
          <a:xfrm>
            <a:off x="3875178" y="508262"/>
            <a:ext cx="5607025" cy="923330"/>
          </a:xfrm>
          <a:prstGeom prst="rect">
            <a:avLst/>
          </a:prstGeom>
          <a:noFill/>
        </p:spPr>
        <p:txBody>
          <a:bodyPr wrap="square" rtlCol="0">
            <a:spAutoFit/>
          </a:bodyPr>
          <a:lstStyle/>
          <a:p>
            <a:r>
              <a:rPr lang="en-US" sz="5400" dirty="0">
                <a:solidFill>
                  <a:schemeClr val="accent6">
                    <a:lumMod val="50000"/>
                  </a:schemeClr>
                </a:solidFill>
              </a:rPr>
              <a:t>A Call to Action</a:t>
            </a:r>
          </a:p>
        </p:txBody>
      </p:sp>
      <p:grpSp>
        <p:nvGrpSpPr>
          <p:cNvPr id="2" name="Group 1">
            <a:extLst>
              <a:ext uri="{FF2B5EF4-FFF2-40B4-BE49-F238E27FC236}">
                <a16:creationId xmlns:a16="http://schemas.microsoft.com/office/drawing/2014/main" id="{77619D84-00F3-D5F0-8329-E57BE8FBC6AC}"/>
              </a:ext>
            </a:extLst>
          </p:cNvPr>
          <p:cNvGrpSpPr/>
          <p:nvPr/>
        </p:nvGrpSpPr>
        <p:grpSpPr>
          <a:xfrm>
            <a:off x="2115429" y="1836029"/>
            <a:ext cx="8542068" cy="4317076"/>
            <a:chOff x="1764247" y="2015243"/>
            <a:chExt cx="8542068" cy="4317076"/>
          </a:xfrm>
        </p:grpSpPr>
        <p:grpSp>
          <p:nvGrpSpPr>
            <p:cNvPr id="18" name="Group 17">
              <a:extLst>
                <a:ext uri="{FF2B5EF4-FFF2-40B4-BE49-F238E27FC236}">
                  <a16:creationId xmlns:a16="http://schemas.microsoft.com/office/drawing/2014/main" id="{4D78CAD7-C408-62D4-F528-01161F47AEE9}"/>
                </a:ext>
              </a:extLst>
            </p:cNvPr>
            <p:cNvGrpSpPr/>
            <p:nvPr/>
          </p:nvGrpSpPr>
          <p:grpSpPr>
            <a:xfrm>
              <a:off x="1764247" y="2059786"/>
              <a:ext cx="749339" cy="4086693"/>
              <a:chOff x="664339" y="1861761"/>
              <a:chExt cx="749339" cy="4308554"/>
            </a:xfrm>
          </p:grpSpPr>
          <p:pic>
            <p:nvPicPr>
              <p:cNvPr id="4" name="Picture 3">
                <a:extLst>
                  <a:ext uri="{FF2B5EF4-FFF2-40B4-BE49-F238E27FC236}">
                    <a16:creationId xmlns:a16="http://schemas.microsoft.com/office/drawing/2014/main" id="{DC87FC17-EA7B-32F8-B510-B14CF6297577}"/>
                  </a:ext>
                </a:extLst>
              </p:cNvPr>
              <p:cNvPicPr>
                <a:picLocks noChangeAspect="1"/>
              </p:cNvPicPr>
              <p:nvPr/>
            </p:nvPicPr>
            <p:blipFill>
              <a:blip r:embed="rId4"/>
              <a:srcRect l="14173"/>
              <a:stretch>
                <a:fillRect/>
              </a:stretch>
            </p:blipFill>
            <p:spPr>
              <a:xfrm>
                <a:off x="721492" y="1861761"/>
                <a:ext cx="692186" cy="711237"/>
              </a:xfrm>
              <a:prstGeom prst="rect">
                <a:avLst/>
              </a:prstGeom>
            </p:spPr>
          </p:pic>
          <p:pic>
            <p:nvPicPr>
              <p:cNvPr id="8" name="Picture 7">
                <a:extLst>
                  <a:ext uri="{FF2B5EF4-FFF2-40B4-BE49-F238E27FC236}">
                    <a16:creationId xmlns:a16="http://schemas.microsoft.com/office/drawing/2014/main" id="{66B3FDA0-AF9C-0A6E-A74C-9C687B5398EE}"/>
                  </a:ext>
                </a:extLst>
              </p:cNvPr>
              <p:cNvPicPr>
                <a:picLocks noChangeAspect="1"/>
              </p:cNvPicPr>
              <p:nvPr/>
            </p:nvPicPr>
            <p:blipFill>
              <a:blip r:embed="rId5"/>
              <a:stretch>
                <a:fillRect/>
              </a:stretch>
            </p:blipFill>
            <p:spPr>
              <a:xfrm>
                <a:off x="721492" y="3002141"/>
                <a:ext cx="692186" cy="749339"/>
              </a:xfrm>
              <a:prstGeom prst="rect">
                <a:avLst/>
              </a:prstGeom>
            </p:spPr>
          </p:pic>
          <p:pic>
            <p:nvPicPr>
              <p:cNvPr id="10" name="Picture 9">
                <a:extLst>
                  <a:ext uri="{FF2B5EF4-FFF2-40B4-BE49-F238E27FC236}">
                    <a16:creationId xmlns:a16="http://schemas.microsoft.com/office/drawing/2014/main" id="{AA5CB823-B5D6-B860-2DE2-95C915B0EE06}"/>
                  </a:ext>
                </a:extLst>
              </p:cNvPr>
              <p:cNvPicPr>
                <a:picLocks noChangeAspect="1"/>
              </p:cNvPicPr>
              <p:nvPr/>
            </p:nvPicPr>
            <p:blipFill>
              <a:blip r:embed="rId6"/>
              <a:stretch>
                <a:fillRect/>
              </a:stretch>
            </p:blipFill>
            <p:spPr>
              <a:xfrm>
                <a:off x="664339" y="4313161"/>
                <a:ext cx="749339" cy="749339"/>
              </a:xfrm>
              <a:prstGeom prst="rect">
                <a:avLst/>
              </a:prstGeom>
            </p:spPr>
          </p:pic>
          <p:pic>
            <p:nvPicPr>
              <p:cNvPr id="12" name="Picture 11">
                <a:extLst>
                  <a:ext uri="{FF2B5EF4-FFF2-40B4-BE49-F238E27FC236}">
                    <a16:creationId xmlns:a16="http://schemas.microsoft.com/office/drawing/2014/main" id="{444671E5-FFC9-AADD-57DF-6D1E87884D18}"/>
                  </a:ext>
                </a:extLst>
              </p:cNvPr>
              <p:cNvPicPr>
                <a:picLocks noChangeAspect="1"/>
              </p:cNvPicPr>
              <p:nvPr/>
            </p:nvPicPr>
            <p:blipFill>
              <a:blip r:embed="rId7"/>
              <a:srcRect l="23239"/>
              <a:stretch>
                <a:fillRect/>
              </a:stretch>
            </p:blipFill>
            <p:spPr>
              <a:xfrm>
                <a:off x="721491" y="5522582"/>
                <a:ext cx="692187" cy="647733"/>
              </a:xfrm>
              <a:prstGeom prst="rect">
                <a:avLst/>
              </a:prstGeom>
            </p:spPr>
          </p:pic>
        </p:grpSp>
        <p:sp>
          <p:nvSpPr>
            <p:cNvPr id="16" name="TextBox 15">
              <a:extLst>
                <a:ext uri="{FF2B5EF4-FFF2-40B4-BE49-F238E27FC236}">
                  <a16:creationId xmlns:a16="http://schemas.microsoft.com/office/drawing/2014/main" id="{6DB1230F-0FC9-9C9F-D15E-FDBAB5F70240}"/>
                </a:ext>
              </a:extLst>
            </p:cNvPr>
            <p:cNvSpPr txBox="1"/>
            <p:nvPr/>
          </p:nvSpPr>
          <p:spPr>
            <a:xfrm>
              <a:off x="2670297" y="2015243"/>
              <a:ext cx="3490126" cy="1015663"/>
            </a:xfrm>
            <a:prstGeom prst="rect">
              <a:avLst/>
            </a:prstGeom>
            <a:noFill/>
          </p:spPr>
          <p:txBody>
            <a:bodyPr wrap="square" rtlCol="0">
              <a:spAutoFit/>
            </a:bodyPr>
            <a:lstStyle/>
            <a:p>
              <a:r>
                <a:rPr lang="en-US" b="1" dirty="0">
                  <a:solidFill>
                    <a:schemeClr val="accent2">
                      <a:lumMod val="75000"/>
                    </a:schemeClr>
                  </a:solidFill>
                </a:rPr>
                <a:t>Risk Informed Screening</a:t>
              </a:r>
            </a:p>
            <a:p>
              <a:r>
                <a:rPr lang="en-US" sz="1400" dirty="0"/>
                <a:t>Develop and deliver practical tools for early identification and ongoing monitoring </a:t>
              </a:r>
            </a:p>
          </p:txBody>
        </p:sp>
        <p:sp>
          <p:nvSpPr>
            <p:cNvPr id="17" name="TextBox 16">
              <a:extLst>
                <a:ext uri="{FF2B5EF4-FFF2-40B4-BE49-F238E27FC236}">
                  <a16:creationId xmlns:a16="http://schemas.microsoft.com/office/drawing/2014/main" id="{FF224DA4-6B07-3966-7354-F1D2F0BC5776}"/>
                </a:ext>
              </a:extLst>
            </p:cNvPr>
            <p:cNvSpPr txBox="1"/>
            <p:nvPr/>
          </p:nvSpPr>
          <p:spPr>
            <a:xfrm>
              <a:off x="2582616" y="3114481"/>
              <a:ext cx="3490126" cy="1015663"/>
            </a:xfrm>
            <a:prstGeom prst="rect">
              <a:avLst/>
            </a:prstGeom>
            <a:noFill/>
          </p:spPr>
          <p:txBody>
            <a:bodyPr wrap="square" rtlCol="0">
              <a:spAutoFit/>
            </a:bodyPr>
            <a:lstStyle/>
            <a:p>
              <a:r>
                <a:rPr lang="en-US" b="1" dirty="0">
                  <a:solidFill>
                    <a:schemeClr val="accent2">
                      <a:lumMod val="75000"/>
                    </a:schemeClr>
                  </a:solidFill>
                </a:rPr>
                <a:t>Targeted Interventions</a:t>
              </a:r>
            </a:p>
            <a:p>
              <a:r>
                <a:rPr lang="en-US" sz="1400" dirty="0"/>
                <a:t>Design and adapt interventions that address modifiable pathways to improve health across the life course </a:t>
              </a:r>
            </a:p>
          </p:txBody>
        </p:sp>
        <p:sp>
          <p:nvSpPr>
            <p:cNvPr id="19" name="TextBox 18">
              <a:extLst>
                <a:ext uri="{FF2B5EF4-FFF2-40B4-BE49-F238E27FC236}">
                  <a16:creationId xmlns:a16="http://schemas.microsoft.com/office/drawing/2014/main" id="{C3A1DAA2-CE68-18DC-BEDB-D9D9CFDD4ACF}"/>
                </a:ext>
              </a:extLst>
            </p:cNvPr>
            <p:cNvSpPr txBox="1"/>
            <p:nvPr/>
          </p:nvSpPr>
          <p:spPr>
            <a:xfrm>
              <a:off x="2582616" y="4282544"/>
              <a:ext cx="3490126" cy="1015663"/>
            </a:xfrm>
            <a:prstGeom prst="rect">
              <a:avLst/>
            </a:prstGeom>
            <a:noFill/>
          </p:spPr>
          <p:txBody>
            <a:bodyPr wrap="square" rtlCol="0">
              <a:spAutoFit/>
            </a:bodyPr>
            <a:lstStyle/>
            <a:p>
              <a:r>
                <a:rPr lang="en-US" b="1" dirty="0">
                  <a:solidFill>
                    <a:schemeClr val="accent2">
                      <a:lumMod val="75000"/>
                    </a:schemeClr>
                  </a:solidFill>
                </a:rPr>
                <a:t>Adaptive Health Systems</a:t>
              </a:r>
            </a:p>
            <a:p>
              <a:r>
                <a:rPr lang="en-US" sz="1400" dirty="0"/>
                <a:t>Use real-world data and feedback loops to continuously improve care and outcomes</a:t>
              </a:r>
            </a:p>
          </p:txBody>
        </p:sp>
        <p:sp>
          <p:nvSpPr>
            <p:cNvPr id="20" name="TextBox 19">
              <a:extLst>
                <a:ext uri="{FF2B5EF4-FFF2-40B4-BE49-F238E27FC236}">
                  <a16:creationId xmlns:a16="http://schemas.microsoft.com/office/drawing/2014/main" id="{D1286F23-6A14-BBF9-82D2-237EE36B3871}"/>
                </a:ext>
              </a:extLst>
            </p:cNvPr>
            <p:cNvSpPr txBox="1"/>
            <p:nvPr/>
          </p:nvSpPr>
          <p:spPr>
            <a:xfrm>
              <a:off x="2582616" y="5532100"/>
              <a:ext cx="3490126" cy="800219"/>
            </a:xfrm>
            <a:prstGeom prst="rect">
              <a:avLst/>
            </a:prstGeom>
            <a:noFill/>
          </p:spPr>
          <p:txBody>
            <a:bodyPr wrap="square" rtlCol="0">
              <a:spAutoFit/>
            </a:bodyPr>
            <a:lstStyle/>
            <a:p>
              <a:r>
                <a:rPr lang="en-US" b="1" dirty="0">
                  <a:solidFill>
                    <a:schemeClr val="accent2">
                      <a:lumMod val="75000"/>
                    </a:schemeClr>
                  </a:solidFill>
                </a:rPr>
                <a:t>Sustained Funding</a:t>
              </a:r>
            </a:p>
            <a:p>
              <a:r>
                <a:rPr lang="en-US" sz="1400" dirty="0"/>
                <a:t>Secure and align investments to ensure equity and long-term impact</a:t>
              </a:r>
            </a:p>
          </p:txBody>
        </p:sp>
        <p:pic>
          <p:nvPicPr>
            <p:cNvPr id="22" name="Picture 21">
              <a:extLst>
                <a:ext uri="{FF2B5EF4-FFF2-40B4-BE49-F238E27FC236}">
                  <a16:creationId xmlns:a16="http://schemas.microsoft.com/office/drawing/2014/main" id="{57022F7C-17A9-3DD1-6E82-FBA212A6E82A}"/>
                </a:ext>
              </a:extLst>
            </p:cNvPr>
            <p:cNvPicPr>
              <a:picLocks noChangeAspect="1"/>
            </p:cNvPicPr>
            <p:nvPr/>
          </p:nvPicPr>
          <p:blipFill>
            <a:blip r:embed="rId8"/>
            <a:srcRect l="10619"/>
            <a:stretch>
              <a:fillRect/>
            </a:stretch>
          </p:blipFill>
          <p:spPr>
            <a:xfrm>
              <a:off x="6205219" y="3469533"/>
              <a:ext cx="1087631" cy="1252512"/>
            </a:xfrm>
            <a:prstGeom prst="rect">
              <a:avLst/>
            </a:prstGeom>
          </p:spPr>
        </p:pic>
        <p:sp>
          <p:nvSpPr>
            <p:cNvPr id="23" name="TextBox 22">
              <a:extLst>
                <a:ext uri="{FF2B5EF4-FFF2-40B4-BE49-F238E27FC236}">
                  <a16:creationId xmlns:a16="http://schemas.microsoft.com/office/drawing/2014/main" id="{21CB0989-46A0-64BB-A94D-D4A0E94FCD93}"/>
                </a:ext>
              </a:extLst>
            </p:cNvPr>
            <p:cNvSpPr txBox="1"/>
            <p:nvPr/>
          </p:nvSpPr>
          <p:spPr>
            <a:xfrm>
              <a:off x="7122182" y="4338794"/>
              <a:ext cx="281836" cy="597377"/>
            </a:xfrm>
            <a:prstGeom prst="rect">
              <a:avLst/>
            </a:prstGeom>
            <a:solidFill>
              <a:schemeClr val="bg1"/>
            </a:solidFill>
          </p:spPr>
          <p:txBody>
            <a:bodyPr wrap="square" rtlCol="0">
              <a:spAutoFit/>
            </a:bodyPr>
            <a:lstStyle/>
            <a:p>
              <a:endParaRPr lang="en-US" dirty="0"/>
            </a:p>
          </p:txBody>
        </p:sp>
        <p:sp>
          <p:nvSpPr>
            <p:cNvPr id="29" name="TextBox 28">
              <a:extLst>
                <a:ext uri="{FF2B5EF4-FFF2-40B4-BE49-F238E27FC236}">
                  <a16:creationId xmlns:a16="http://schemas.microsoft.com/office/drawing/2014/main" id="{D11AF8A3-9FC6-A597-547F-AC9A2522EDC7}"/>
                </a:ext>
              </a:extLst>
            </p:cNvPr>
            <p:cNvSpPr txBox="1"/>
            <p:nvPr/>
          </p:nvSpPr>
          <p:spPr>
            <a:xfrm>
              <a:off x="7425327" y="3234014"/>
              <a:ext cx="2880988" cy="1723549"/>
            </a:xfrm>
            <a:prstGeom prst="rect">
              <a:avLst/>
            </a:prstGeom>
            <a:noFill/>
          </p:spPr>
          <p:txBody>
            <a:bodyPr wrap="square" rtlCol="0">
              <a:spAutoFit/>
            </a:bodyPr>
            <a:lstStyle/>
            <a:p>
              <a:r>
                <a:rPr lang="en-US" b="1" dirty="0">
                  <a:solidFill>
                    <a:schemeClr val="accent2">
                      <a:lumMod val="75000"/>
                    </a:schemeClr>
                  </a:solidFill>
                </a:rPr>
                <a:t>Responsive Health Policy</a:t>
              </a:r>
            </a:p>
            <a:p>
              <a:r>
                <a:rPr lang="en-US" sz="1400" dirty="0"/>
                <a:t>Partnering on dissemination of research findings to inform health policy with streamlined approaches to health policy adaptation and adoption.</a:t>
              </a:r>
            </a:p>
          </p:txBody>
        </p:sp>
      </p:grpSp>
      <p:pic>
        <p:nvPicPr>
          <p:cNvPr id="37" name="Picture 36">
            <a:extLst>
              <a:ext uri="{FF2B5EF4-FFF2-40B4-BE49-F238E27FC236}">
                <a16:creationId xmlns:a16="http://schemas.microsoft.com/office/drawing/2014/main" id="{5589B00D-E2F2-E027-E9C4-77E0C926B600}"/>
              </a:ext>
            </a:extLst>
          </p:cNvPr>
          <p:cNvPicPr>
            <a:picLocks noChangeAspect="1"/>
          </p:cNvPicPr>
          <p:nvPr/>
        </p:nvPicPr>
        <p:blipFill>
          <a:blip r:embed="rId9"/>
          <a:srcRect l="10311" t="29943" r="6740" b="9214"/>
          <a:stretch>
            <a:fillRect/>
          </a:stretch>
        </p:blipFill>
        <p:spPr>
          <a:xfrm>
            <a:off x="5372126" y="1365533"/>
            <a:ext cx="2707489" cy="258872"/>
          </a:xfrm>
          <a:prstGeom prst="rect">
            <a:avLst/>
          </a:prstGeom>
        </p:spPr>
      </p:pic>
    </p:spTree>
    <p:extLst>
      <p:ext uri="{BB962C8B-B14F-4D97-AF65-F5344CB8AC3E}">
        <p14:creationId xmlns:p14="http://schemas.microsoft.com/office/powerpoint/2010/main" val="2721340615"/>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735F78B-6C82-B75D-B40A-4E9E68B0B648}"/>
              </a:ext>
            </a:extLst>
          </p:cNvPr>
          <p:cNvPicPr>
            <a:picLocks noChangeAspect="1"/>
          </p:cNvPicPr>
          <p:nvPr/>
        </p:nvPicPr>
        <p:blipFill>
          <a:blip r:embed="rId3"/>
          <a:stretch>
            <a:fillRect/>
          </a:stretch>
        </p:blipFill>
        <p:spPr>
          <a:xfrm>
            <a:off x="6626755" y="1738916"/>
            <a:ext cx="4788146" cy="4419827"/>
          </a:xfrm>
          <a:prstGeom prst="rect">
            <a:avLst/>
          </a:prstGeom>
        </p:spPr>
      </p:pic>
      <p:pic>
        <p:nvPicPr>
          <p:cNvPr id="1026" name="Picture 2" descr="A person holding a baby&#10;&#10;AI-generated content may be incorrect.">
            <a:extLst>
              <a:ext uri="{FF2B5EF4-FFF2-40B4-BE49-F238E27FC236}">
                <a16:creationId xmlns:a16="http://schemas.microsoft.com/office/drawing/2014/main" id="{8ACF7DE2-C68A-3239-D4FB-E1B74807F5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5710"/>
          <a:stretch>
            <a:fillRect/>
          </a:stretch>
        </p:blipFill>
        <p:spPr bwMode="auto">
          <a:xfrm>
            <a:off x="2" y="2160402"/>
            <a:ext cx="3882487" cy="4705956"/>
          </a:xfrm>
          <a:prstGeom prst="rect">
            <a:avLst/>
          </a:prstGeom>
          <a:solidFill>
            <a:schemeClr val="bg1"/>
          </a:solidFill>
        </p:spPr>
      </p:pic>
      <p:sp>
        <p:nvSpPr>
          <p:cNvPr id="4" name="object 21">
            <a:extLst>
              <a:ext uri="{FF2B5EF4-FFF2-40B4-BE49-F238E27FC236}">
                <a16:creationId xmlns:a16="http://schemas.microsoft.com/office/drawing/2014/main" id="{D46B4AF5-CC9A-6E74-9A28-0971A6F6718A}"/>
              </a:ext>
            </a:extLst>
          </p:cNvPr>
          <p:cNvSpPr txBox="1"/>
          <p:nvPr/>
        </p:nvSpPr>
        <p:spPr>
          <a:xfrm>
            <a:off x="44450" y="6353191"/>
            <a:ext cx="3693230" cy="503984"/>
          </a:xfrm>
          <a:prstGeom prst="rect">
            <a:avLst/>
          </a:prstGeom>
          <a:solidFill>
            <a:schemeClr val="bg1"/>
          </a:solidFill>
          <a:ln>
            <a:solidFill>
              <a:schemeClr val="bg1"/>
            </a:solidFill>
          </a:ln>
        </p:spPr>
        <p:txBody>
          <a:bodyPr vert="horz" wrap="square" lIns="0" tIns="1143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CA" sz="800" dirty="0">
                <a:effectLst/>
                <a:latin typeface="Arial" panose="020B0604020202020204" pitchFamily="34" charset="0"/>
                <a:cs typeface="Arial" panose="020B0604020202020204" pitchFamily="34" charset="0"/>
              </a:rPr>
              <a:t>Mercy Phiri (16 years old) with her child Blessing (18 months old) outside Chainda Urban Health Centre in Zambia. The centre provides free HIV testing, counselling, and maternal health services, supporting young mothers like Mercy to stay healthy and protect their children.</a:t>
            </a:r>
          </a:p>
        </p:txBody>
      </p:sp>
    </p:spTree>
    <p:extLst>
      <p:ext uri="{BB962C8B-B14F-4D97-AF65-F5344CB8AC3E}">
        <p14:creationId xmlns:p14="http://schemas.microsoft.com/office/powerpoint/2010/main" val="2969959196"/>
      </p:ext>
    </p:extLst>
  </p:cSld>
  <p:clrMapOvr>
    <a:masterClrMapping/>
  </p:clrMapOvr>
</p:sld>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Verdana">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4" id="{5EF88E32-24B3-D741-BDD6-BEDF2D0A13CC}" vid="{51FFBED4-3697-084F-82A1-217ACB5584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77410195-14e1-4fb8-904b-ab1892023667}" enabled="0" method="" siteId="{77410195-14e1-4fb8-904b-ab1892023667}" removed="1"/>
</clbl:labelList>
</file>

<file path=docProps/app.xml><?xml version="1.0" encoding="utf-8"?>
<Properties xmlns="http://schemas.openxmlformats.org/officeDocument/2006/extended-properties" xmlns:vt="http://schemas.openxmlformats.org/officeDocument/2006/docPropsVTypes">
  <Template>AIDS-2026-Speaker-template_Verdana</Template>
  <TotalTime>1936</TotalTime>
  <Words>1377</Words>
  <Application>Microsoft Office PowerPoint</Application>
  <PresentationFormat>Widescreen</PresentationFormat>
  <Paragraphs>77</Paragraphs>
  <Slides>9</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Verdana</vt:lpstr>
      <vt:lpstr>Calibri</vt:lpstr>
      <vt:lpstr>Arial</vt:lpstr>
      <vt:lpstr>AIDS2026</vt:lpstr>
      <vt:lpstr>Reassessing Priorities: Realigning Research with Programming to Support Lifelong Outcomes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Kate Powis</dc:creator>
  <cp:lastModifiedBy>Kate Powis</cp:lastModifiedBy>
  <cp:revision>25</cp:revision>
  <dcterms:created xsi:type="dcterms:W3CDTF">2026-05-18T11:09:55Z</dcterms:created>
  <dcterms:modified xsi:type="dcterms:W3CDTF">2026-07-21T15:00:46Z</dcterms:modified>
</cp:coreProperties>
</file>