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3"/>
  </p:notesMasterIdLst>
  <p:sldIdLst>
    <p:sldId id="286" r:id="rId5"/>
    <p:sldId id="276" r:id="rId6"/>
    <p:sldId id="279" r:id="rId7"/>
    <p:sldId id="283" r:id="rId8"/>
    <p:sldId id="284" r:id="rId9"/>
    <p:sldId id="433" r:id="rId10"/>
    <p:sldId id="431" r:id="rId11"/>
    <p:sldId id="432" r:id="rId12"/>
  </p:sldIdLst>
  <p:sldSz cx="12192000" cy="6858000"/>
  <p:notesSz cx="6858000" cy="9144000"/>
  <p:embeddedFontLs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D8EB92-3B0F-9062-938B-017E864B7A8B}" name="Jessica Jexler" initials="JJ" userId="S::jessica.jexler@iasociety.org::c50f2c87-c32a-4a3a-8c17-e0f1a898ee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2B06F7-75C7-4325-A236-42DD1447AF1F}" v="43" dt="2026-07-21T14:22:07.264"/>
    <p1510:client id="{9865CE87-97A8-4891-94E6-796429D4015E}" v="59" dt="2026-07-21T12:09:30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 varScale="1">
        <p:scale>
          <a:sx n="109" d="100"/>
          <a:sy n="109" d="100"/>
        </p:scale>
        <p:origin x="256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A79FB-97DE-32D2-D4E1-E462E4B3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C6712-44F2-3A8F-455A-773874F3D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702EE-C6CD-3872-891A-73E4EB646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F9A77-41C1-F993-F4D6-4DEB8FFA7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1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C6E5-2C4C-4C89-A721-38F7E644F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CF5AC-9115-37CF-6735-9782515A4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4F334-C62A-8CC1-3A33-A074D337A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9F2CA-4749-986D-4005-7936096B8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10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47283-B71E-CA18-8593-98AC179D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DECA0-694E-6625-2192-909DF7573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7F079-8A52-B366-298F-E4AE28BC2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8FC94-DCDF-4C67-5096-278EE11A9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91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4522C-E071-A743-CF0E-C3D69792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F02EA-9871-8231-A9D6-E685E1649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E9AFA-7D31-ACAA-8D43-0E7EB2A8C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AA9BC-09C2-64B7-9A2E-9174B1C68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7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D689E3-994D-F948-B15E-3FAF20A6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2109457"/>
            <a:ext cx="7632700" cy="4091318"/>
          </a:xfrm>
        </p:spPr>
        <p:txBody>
          <a:bodyPr>
            <a:normAutofit fontScale="90000"/>
          </a:bodyPr>
          <a:lstStyle/>
          <a:p>
            <a:r>
              <a:rPr lang="en-CH" sz="6600" dirty="0"/>
              <a:t>Closing remarks</a:t>
            </a:r>
            <a:br>
              <a:rPr lang="en-CH" sz="5400" dirty="0"/>
            </a:br>
            <a:br>
              <a:rPr lang="en-CH" sz="5400" dirty="0"/>
            </a:br>
            <a:br>
              <a:rPr lang="en-CH" sz="36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</a:br>
            <a:r>
              <a:rPr lang="en-GB" sz="3100" dirty="0">
                <a:solidFill>
                  <a:schemeClr val="tx1"/>
                </a:solidFill>
                <a:latin typeface="IAS Ribbon Sans Bold" pitchFamily="50" charset="0"/>
                <a:ea typeface="IAS Ribbon Sans Bold" pitchFamily="50" charset="0"/>
              </a:rPr>
              <a:t>Sonia Lee</a:t>
            </a:r>
            <a:br>
              <a:rPr lang="en-GB" sz="31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</a:br>
            <a:r>
              <a:rPr lang="en-GB" sz="31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  <a:t>Eunice Kennedy Shriver National Institute of Child Health and Human Development</a:t>
            </a:r>
            <a:br>
              <a:rPr lang="en-GB" sz="3200" i="1" dirty="0"/>
            </a:b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0726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84E6-56AE-4A2B-7F5E-34EB44BD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905FA1-7327-BC4C-FF4E-23A68135FC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 b="10568"/>
          <a:stretch>
            <a:fillRect/>
          </a:stretch>
        </p:blipFill>
        <p:spPr>
          <a:xfrm>
            <a:off x="4853655" y="2285157"/>
            <a:ext cx="2051502" cy="2682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F6CCD-F702-4FAE-60E5-4D1903024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3579" y="2291028"/>
            <a:ext cx="2048184" cy="2670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E8EB3-A968-2D75-CE92-1FCFA9D7ED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38" r="14563"/>
          <a:stretch>
            <a:fillRect/>
          </a:stretch>
        </p:blipFill>
        <p:spPr>
          <a:xfrm>
            <a:off x="830945" y="2291030"/>
            <a:ext cx="2048184" cy="2670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1BBDF-0693-274F-BA7B-56FA416F4F6A}"/>
              </a:ext>
            </a:extLst>
          </p:cNvPr>
          <p:cNvSpPr txBox="1"/>
          <p:nvPr/>
        </p:nvSpPr>
        <p:spPr>
          <a:xfrm>
            <a:off x="470855" y="5064456"/>
            <a:ext cx="2768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Megan Kowalcyk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Maryland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73158-05BD-05AC-5E56-EEA2155DE097}"/>
              </a:ext>
            </a:extLst>
          </p:cNvPr>
          <p:cNvSpPr txBox="1"/>
          <p:nvPr/>
        </p:nvSpPr>
        <p:spPr>
          <a:xfrm>
            <a:off x="4375231" y="5065777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Marguerite Marlow</a:t>
            </a:r>
          </a:p>
          <a:p>
            <a:pPr algn="ctr"/>
            <a:r>
              <a:rPr lang="en-CH" dirty="0"/>
              <a:t>Stellenbosch University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B78BDF-DEF7-BCB4-C6B8-2FD18DC728DD}"/>
              </a:ext>
            </a:extLst>
          </p:cNvPr>
          <p:cNvSpPr txBox="1"/>
          <p:nvPr/>
        </p:nvSpPr>
        <p:spPr>
          <a:xfrm>
            <a:off x="8391462" y="5043446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Himani Pandya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Stellenbosch University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90D87E-2F19-671D-FE0D-4711F3232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14" y="242760"/>
            <a:ext cx="9222119" cy="1549464"/>
          </a:xfrm>
        </p:spPr>
        <p:txBody>
          <a:bodyPr>
            <a:normAutofit/>
          </a:bodyPr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Optimizing development after perinatal HIV exposure</a:t>
            </a:r>
            <a:endParaRPr lang="en-CH" sz="3600" dirty="0">
              <a:latin typeface="IAS Ribbon Sans Bold" pitchFamily="50" charset="0"/>
              <a:ea typeface="IAS Ribbon Sans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2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DC5B4-37A0-10BB-55DD-60A00E67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9B3FD0-98B3-026A-226C-288E5BE8BE4E}"/>
              </a:ext>
            </a:extLst>
          </p:cNvPr>
          <p:cNvSpPr txBox="1"/>
          <p:nvPr/>
        </p:nvSpPr>
        <p:spPr>
          <a:xfrm>
            <a:off x="5173250" y="4379323"/>
            <a:ext cx="18578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Nathanael Leo van Blydenstein</a:t>
            </a:r>
          </a:p>
          <a:p>
            <a:pPr algn="ctr"/>
            <a:r>
              <a:rPr lang="en-CH" sz="1600" dirty="0">
                <a:latin typeface="IAS Ribbon Sans Regular" pitchFamily="50" charset="0"/>
                <a:ea typeface="IAS Ribbon Sans Regular" pitchFamily="50" charset="0"/>
              </a:rPr>
              <a:t>Leo Advisory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0A362-2D33-835B-EC6C-B7784DB1BC96}"/>
              </a:ext>
            </a:extLst>
          </p:cNvPr>
          <p:cNvSpPr txBox="1"/>
          <p:nvPr/>
        </p:nvSpPr>
        <p:spPr>
          <a:xfrm>
            <a:off x="283769" y="4411217"/>
            <a:ext cx="2089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Shani de Beer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Cape 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A041F-8ED7-30A1-078D-1EF5D8F612B0}"/>
              </a:ext>
            </a:extLst>
          </p:cNvPr>
          <p:cNvSpPr txBox="1"/>
          <p:nvPr/>
        </p:nvSpPr>
        <p:spPr>
          <a:xfrm>
            <a:off x="2786220" y="4379323"/>
            <a:ext cx="18912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Lena </a:t>
            </a:r>
            <a:r>
              <a:rPr lang="en-CH" sz="2000" dirty="0" err="1">
                <a:latin typeface="IAS Ribbon Sans Bold" pitchFamily="50" charset="0"/>
                <a:ea typeface="IAS Ribbon Sans Bold" pitchFamily="50" charset="0"/>
              </a:rPr>
              <a:t>Serghides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Toronto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56E1F-D698-0B7D-C1FF-713C61D45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786" y="2473076"/>
            <a:ext cx="1911849" cy="19307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0E8623-13CA-B160-278F-E684DB62C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55" y="2499369"/>
            <a:ext cx="1911848" cy="1911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FE050D-81A4-6187-A01E-E5E0DF9FF5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730"/>
          <a:stretch>
            <a:fillRect/>
          </a:stretch>
        </p:blipFill>
        <p:spPr>
          <a:xfrm>
            <a:off x="5173250" y="2485341"/>
            <a:ext cx="1854309" cy="19062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9A804-B9DB-0BC2-52BA-279D56B93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14" y="568684"/>
            <a:ext cx="9222119" cy="1549464"/>
          </a:xfrm>
        </p:spPr>
        <p:txBody>
          <a:bodyPr>
            <a:normAutofit fontScale="90000"/>
          </a:bodyPr>
          <a:lstStyle/>
          <a:p>
            <a:r>
              <a:rPr lang="en-GB" dirty="0"/>
              <a:t>Identifying Risk and Supporting Families: Lessons from Other Programmes </a:t>
            </a:r>
            <a:endParaRPr lang="en-CH" sz="3600" dirty="0">
              <a:latin typeface="IAS Ribbon Sans Bold" pitchFamily="50" charset="0"/>
              <a:ea typeface="IAS Ribbon Sans Bold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7FB822-CF7F-5F0B-F5AB-3F8FA09E7FBC}"/>
              </a:ext>
            </a:extLst>
          </p:cNvPr>
          <p:cNvSpPr txBox="1"/>
          <p:nvPr/>
        </p:nvSpPr>
        <p:spPr>
          <a:xfrm>
            <a:off x="7462185" y="4422784"/>
            <a:ext cx="19276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Jeferson Fonseca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Família </a:t>
            </a:r>
            <a:r>
              <a:rPr lang="en-CH" dirty="0" err="1">
                <a:latin typeface="IAS Ribbon Sans Regular" pitchFamily="50" charset="0"/>
                <a:ea typeface="IAS Ribbon Sans Regular" pitchFamily="50" charset="0"/>
              </a:rPr>
              <a:t>Positiva</a:t>
            </a:r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 BH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9809A-5632-1ED7-9EA3-88D6AE5755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721" b="18158"/>
          <a:stretch>
            <a:fillRect/>
          </a:stretch>
        </p:blipFill>
        <p:spPr>
          <a:xfrm>
            <a:off x="7478174" y="2485341"/>
            <a:ext cx="1927606" cy="1893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9FCDF3-B8CD-B940-CF60-AFB1CD57BC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24" b="19301"/>
          <a:stretch>
            <a:fillRect/>
          </a:stretch>
        </p:blipFill>
        <p:spPr>
          <a:xfrm>
            <a:off x="9856395" y="2466412"/>
            <a:ext cx="1929091" cy="19185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93DCAB-6F84-9382-42FC-0978AC71005B}"/>
              </a:ext>
            </a:extLst>
          </p:cNvPr>
          <p:cNvSpPr txBox="1"/>
          <p:nvPr/>
        </p:nvSpPr>
        <p:spPr>
          <a:xfrm>
            <a:off x="9787827" y="4403854"/>
            <a:ext cx="192760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Luana Uchôa Guimarães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Community Advocate</a:t>
            </a:r>
          </a:p>
        </p:txBody>
      </p:sp>
    </p:spTree>
    <p:extLst>
      <p:ext uri="{BB962C8B-B14F-4D97-AF65-F5344CB8AC3E}">
        <p14:creationId xmlns:p14="http://schemas.microsoft.com/office/powerpoint/2010/main" val="287593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72DFF-65EC-9252-118A-8435F133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E44D1A5-DBB0-25E3-3D0B-1B8CDA8C1F46}"/>
              </a:ext>
            </a:extLst>
          </p:cNvPr>
          <p:cNvSpPr txBox="1"/>
          <p:nvPr/>
        </p:nvSpPr>
        <p:spPr>
          <a:xfrm>
            <a:off x="4487645" y="4268439"/>
            <a:ext cx="3403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Agnes Ronan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Paediatric Adolescent Treatment Africa (PATA)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64D20-BF9D-9FEF-7E8F-488D5B4D38B3}"/>
              </a:ext>
            </a:extLst>
          </p:cNvPr>
          <p:cNvSpPr txBox="1"/>
          <p:nvPr/>
        </p:nvSpPr>
        <p:spPr>
          <a:xfrm>
            <a:off x="668353" y="5109367"/>
            <a:ext cx="306671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Kim Anderson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Cape 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7E641F-1591-E6DE-6C23-0F08363B42B2}"/>
              </a:ext>
            </a:extLst>
          </p:cNvPr>
          <p:cNvSpPr txBox="1"/>
          <p:nvPr/>
        </p:nvSpPr>
        <p:spPr>
          <a:xfrm>
            <a:off x="8672119" y="5109367"/>
            <a:ext cx="2880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IAS Ribbon Sans Bold" pitchFamily="50" charset="0"/>
                <a:ea typeface="IAS Ribbon Sans Bold" pitchFamily="50" charset="0"/>
              </a:rPr>
              <a:t>Maria Leticia Cruz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Hospital Federal dos Servidores do Estado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B4681D-2927-DD6E-9EAF-967F97B8A53F}"/>
              </a:ext>
            </a:extLst>
          </p:cNvPr>
          <p:cNvSpPr txBox="1"/>
          <p:nvPr/>
        </p:nvSpPr>
        <p:spPr>
          <a:xfrm>
            <a:off x="4487645" y="5318792"/>
            <a:ext cx="34583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b="0" i="0" dirty="0">
                <a:effectLst/>
                <a:latin typeface="IAS Ribbon Sans Regular" pitchFamily="50" charset="0"/>
                <a:ea typeface="IAS Ribbon Sans Regular" pitchFamily="50" charset="0"/>
              </a:rPr>
              <a:t>Facilitator 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A66B76-ABDF-24A7-78DD-FAB7367FCCE8}"/>
              </a:ext>
            </a:extLst>
          </p:cNvPr>
          <p:cNvSpPr txBox="1"/>
          <p:nvPr/>
        </p:nvSpPr>
        <p:spPr>
          <a:xfrm>
            <a:off x="548634" y="5878808"/>
            <a:ext cx="3306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For the proposition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2A810D-8262-D7FF-A357-360FE0F76556}"/>
              </a:ext>
            </a:extLst>
          </p:cNvPr>
          <p:cNvSpPr txBox="1"/>
          <p:nvPr/>
        </p:nvSpPr>
        <p:spPr>
          <a:xfrm>
            <a:off x="8403224" y="6068168"/>
            <a:ext cx="3788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Against the proposition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E42EDE-49A6-CE3D-6C70-7ED9B343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77" y="460492"/>
            <a:ext cx="7401321" cy="1082135"/>
          </a:xfrm>
        </p:spPr>
        <p:txBody>
          <a:bodyPr>
            <a:noAutofit/>
          </a:bodyPr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Learning through debate</a:t>
            </a:r>
          </a:p>
        </p:txBody>
      </p:sp>
      <p:pic>
        <p:nvPicPr>
          <p:cNvPr id="2" name="Picture 2" descr="About - HIVE">
            <a:extLst>
              <a:ext uri="{FF2B5EF4-FFF2-40B4-BE49-F238E27FC236}">
                <a16:creationId xmlns:a16="http://schemas.microsoft.com/office/drawing/2014/main" id="{8789AF75-6461-1A56-F1BF-9F32CF9EE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r="14106"/>
          <a:stretch>
            <a:fillRect/>
          </a:stretch>
        </p:blipFill>
        <p:spPr bwMode="auto">
          <a:xfrm>
            <a:off x="5106291" y="1669521"/>
            <a:ext cx="1979419" cy="250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475F60-416B-6869-3F54-D5135657C1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59" r="10559"/>
          <a:stretch>
            <a:fillRect/>
          </a:stretch>
        </p:blipFill>
        <p:spPr>
          <a:xfrm>
            <a:off x="1212003" y="2479799"/>
            <a:ext cx="1979419" cy="2502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7D8CFC-C98C-E26C-3523-0F0421DEF3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188" b="21297"/>
          <a:stretch>
            <a:fillRect/>
          </a:stretch>
        </p:blipFill>
        <p:spPr>
          <a:xfrm>
            <a:off x="9122520" y="2629026"/>
            <a:ext cx="1979419" cy="25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3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4C884-11B0-FD6E-CB48-8E9B4FF8F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2BAFCF-C72B-DF71-8DAE-6F096109389E}"/>
              </a:ext>
            </a:extLst>
          </p:cNvPr>
          <p:cNvSpPr/>
          <p:nvPr/>
        </p:nvSpPr>
        <p:spPr>
          <a:xfrm>
            <a:off x="72428" y="6062498"/>
            <a:ext cx="3892990" cy="692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2CE8CC-E802-00CD-3C28-DC0441689FF7}"/>
              </a:ext>
            </a:extLst>
          </p:cNvPr>
          <p:cNvSpPr txBox="1"/>
          <p:nvPr/>
        </p:nvSpPr>
        <p:spPr>
          <a:xfrm>
            <a:off x="688141" y="4950665"/>
            <a:ext cx="2768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Irene Njuguna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Emory University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3F68C-9DDD-0791-331A-54CE791EF696}"/>
              </a:ext>
            </a:extLst>
          </p:cNvPr>
          <p:cNvSpPr txBox="1"/>
          <p:nvPr/>
        </p:nvSpPr>
        <p:spPr>
          <a:xfrm>
            <a:off x="4655888" y="4950665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Anurita Bains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UNICEF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BDF7C-5D9B-09AD-0D7D-764D329D1099}"/>
              </a:ext>
            </a:extLst>
          </p:cNvPr>
          <p:cNvSpPr txBox="1"/>
          <p:nvPr/>
        </p:nvSpPr>
        <p:spPr>
          <a:xfrm>
            <a:off x="8672119" y="4928334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IAS Ribbon Sans Bold" pitchFamily="50" charset="0"/>
                <a:ea typeface="IAS Ribbon Sans Bold" pitchFamily="50" charset="0"/>
              </a:rPr>
              <a:t>Florence A</a:t>
            </a:r>
            <a:r>
              <a:rPr lang="en-CH" sz="2000" dirty="0" err="1">
                <a:latin typeface="IAS Ribbon Sans Bold" pitchFamily="50" charset="0"/>
                <a:ea typeface="IAS Ribbon Sans Bold" pitchFamily="50" charset="0"/>
              </a:rPr>
              <a:t>nam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GNP+</a:t>
            </a:r>
          </a:p>
        </p:txBody>
      </p:sp>
      <p:pic>
        <p:nvPicPr>
          <p:cNvPr id="2" name="Picture 1" descr="A person wearing glasses and a blue sweater&#10;&#10;AI-generated content may be incorrect.">
            <a:extLst>
              <a:ext uri="{FF2B5EF4-FFF2-40B4-BE49-F238E27FC236}">
                <a16:creationId xmlns:a16="http://schemas.microsoft.com/office/drawing/2014/main" id="{0D50EDC5-1F64-4871-AC4D-A8B150565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9" r="14000"/>
          <a:stretch>
            <a:fillRect/>
          </a:stretch>
        </p:blipFill>
        <p:spPr bwMode="auto">
          <a:xfrm>
            <a:off x="673259" y="2226949"/>
            <a:ext cx="2768367" cy="272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Anurita Bains - Associate Director, HIV &amp; AIDS at UNICEF ...">
            <a:extLst>
              <a:ext uri="{FF2B5EF4-FFF2-40B4-BE49-F238E27FC236}">
                <a16:creationId xmlns:a16="http://schemas.microsoft.com/office/drawing/2014/main" id="{55B1707E-683C-5FD0-9308-257410089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141" y="2226949"/>
            <a:ext cx="2723716" cy="272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ady for love – GNP+">
            <a:extLst>
              <a:ext uri="{FF2B5EF4-FFF2-40B4-BE49-F238E27FC236}">
                <a16:creationId xmlns:a16="http://schemas.microsoft.com/office/drawing/2014/main" id="{388167AF-B0B6-6F43-E58D-E20219008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974" y="2226949"/>
            <a:ext cx="2768367" cy="272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8DBD663-7217-A51D-9D72-19DB299F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14" y="242760"/>
            <a:ext cx="9222119" cy="1549464"/>
          </a:xfrm>
        </p:spPr>
        <p:txBody>
          <a:bodyPr>
            <a:normAutofit/>
          </a:bodyPr>
          <a:lstStyle/>
          <a:p>
            <a:r>
              <a:rPr lang="en-GB" dirty="0"/>
              <a:t>Long-term follow-up: From Data to Action </a:t>
            </a:r>
            <a:endParaRPr lang="en-CH" sz="3600" dirty="0">
              <a:latin typeface="IAS Ribbon Sans Bold" pitchFamily="50" charset="0"/>
              <a:ea typeface="IAS Ribbon Sans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8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6EC4-5987-5B54-17E3-D0A5EF0E2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93" y="244444"/>
            <a:ext cx="5421140" cy="814811"/>
          </a:xfrm>
        </p:spPr>
        <p:txBody>
          <a:bodyPr>
            <a:normAutofit/>
          </a:bodyPr>
          <a:lstStyle/>
          <a:p>
            <a:r>
              <a:rPr lang="en-CH" dirty="0"/>
              <a:t>Feedback survey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43C0F0-ABFD-A46C-3A9A-65C5FBF9B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057" y="1186129"/>
            <a:ext cx="5005811" cy="500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531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E037-04D3-CA8D-CF33-D06968A38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07" y="1709309"/>
            <a:ext cx="6097508" cy="3903840"/>
          </a:xfrm>
        </p:spPr>
        <p:txBody>
          <a:bodyPr>
            <a:normAutofit/>
          </a:bodyPr>
          <a:lstStyle/>
          <a:p>
            <a:r>
              <a:rPr lang="en-US" sz="5400" b="0" dirty="0">
                <a:solidFill>
                  <a:schemeClr val="tx1"/>
                </a:solidFill>
                <a:latin typeface="IAS Ribbon Sans Light" pitchFamily="50" charset="0"/>
                <a:ea typeface="IAS Ribbon Sans Light" pitchFamily="50" charset="0"/>
              </a:rPr>
              <a:t>1</a:t>
            </a:r>
            <a:r>
              <a:rPr lang="en-CH" sz="5400" b="0" dirty="0">
                <a:solidFill>
                  <a:schemeClr val="tx1"/>
                </a:solidFill>
                <a:latin typeface="IAS Ribbon Sans Light" pitchFamily="50" charset="0"/>
                <a:ea typeface="IAS Ribbon Sans Light" pitchFamily="50" charset="0"/>
              </a:rPr>
              <a:t>3th</a:t>
            </a:r>
            <a:r>
              <a:rPr lang="en-US" sz="5400" b="0" dirty="0">
                <a:solidFill>
                  <a:schemeClr val="tx1"/>
                </a:solidFill>
                <a:latin typeface="IAS Ribbon Sans Light" pitchFamily="50" charset="0"/>
                <a:ea typeface="IAS Ribbon Sans Light" pitchFamily="50" charset="0"/>
              </a:rPr>
              <a:t> Symposium on Children and Adolescents with Perinatal HIV Exposure </a:t>
            </a:r>
            <a:endParaRPr lang="en-CH" sz="5400" b="0" dirty="0">
              <a:solidFill>
                <a:schemeClr val="tx1"/>
              </a:solidFill>
              <a:latin typeface="IAS Ribbon Sans Light" pitchFamily="50" charset="0"/>
              <a:ea typeface="IAS Ribbon Sans Light" pitchFamily="50" charset="0"/>
            </a:endParaRPr>
          </a:p>
        </p:txBody>
      </p:sp>
      <p:pic>
        <p:nvPicPr>
          <p:cNvPr id="1026" name="Picture 2" descr="Geneva, Switzerland">
            <a:extLst>
              <a:ext uri="{FF2B5EF4-FFF2-40B4-BE49-F238E27FC236}">
                <a16:creationId xmlns:a16="http://schemas.microsoft.com/office/drawing/2014/main" id="{0AA60A5D-B1A0-73FD-B460-0F64C40DC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387" y="1929324"/>
            <a:ext cx="5289269" cy="259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AS 2027">
            <a:extLst>
              <a:ext uri="{FF2B5EF4-FFF2-40B4-BE49-F238E27FC236}">
                <a16:creationId xmlns:a16="http://schemas.microsoft.com/office/drawing/2014/main" id="{7D5FBACA-994D-D12A-6229-5D529B81C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387" y="4526733"/>
            <a:ext cx="5289269" cy="144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FA09B9-8E66-F694-3335-7F67E95BDA1D}"/>
              </a:ext>
            </a:extLst>
          </p:cNvPr>
          <p:cNvSpPr txBox="1"/>
          <p:nvPr/>
        </p:nvSpPr>
        <p:spPr>
          <a:xfrm>
            <a:off x="393617" y="571031"/>
            <a:ext cx="60975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tx1"/>
                </a:solidFill>
                <a:latin typeface="IAS Ribbon Sans Bold" pitchFamily="50" charset="0"/>
                <a:ea typeface="IAS Ribbon Sans Bold" pitchFamily="50" charset="0"/>
              </a:rPr>
              <a:t>Join </a:t>
            </a:r>
            <a:r>
              <a:rPr lang="en-US" sz="6000" b="1">
                <a:solidFill>
                  <a:schemeClr val="tx1"/>
                </a:solidFill>
                <a:latin typeface="IAS Ribbon Sans Bold" pitchFamily="50" charset="0"/>
                <a:ea typeface="IAS Ribbon Sans Bold" pitchFamily="50" charset="0"/>
              </a:rPr>
              <a:t>us in Geneva</a:t>
            </a:r>
            <a:endParaRPr lang="en-CH" sz="6000" b="1" dirty="0">
              <a:latin typeface="IAS Ribbon Sans Bold" pitchFamily="50" charset="0"/>
              <a:ea typeface="IAS Ribbon Sans Bold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00353D-2304-FE26-DDD6-FCAC41491086}"/>
              </a:ext>
            </a:extLst>
          </p:cNvPr>
          <p:cNvSpPr/>
          <p:nvPr/>
        </p:nvSpPr>
        <p:spPr>
          <a:xfrm>
            <a:off x="8655113" y="181069"/>
            <a:ext cx="3449370" cy="1528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48297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649A4-FDCB-5916-8B4E-DCD5062D0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02F11-E107-089B-8C3D-20F2D666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536765"/>
          </a:xfrm>
        </p:spPr>
        <p:txBody>
          <a:bodyPr/>
          <a:lstStyle/>
          <a:p>
            <a:r>
              <a:rPr lang="en-US" dirty="0"/>
              <a:t>Sponsors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2F103-B0E6-7535-293E-7466D4BFA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907" y="2397448"/>
            <a:ext cx="9613989" cy="401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6637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70B22-04BE-4B05-9942-1E6282184D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B96711-2CD8-4386-B47C-311416FD2142}">
  <ds:schemaRefs>
    <ds:schemaRef ds:uri="e236f8d0-c4c0-4f47-ae05-f87aea30adc7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73ce610f-b889-47d4-8ab5-c38f623799c9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CA97BDC-554F-4160-AB57-2BA36D3B0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1729</TotalTime>
  <Words>152</Words>
  <Application>Microsoft Office PowerPoint</Application>
  <PresentationFormat>Widescreen</PresentationFormat>
  <Paragraphs>44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IAS Ribbon Sans Bold</vt:lpstr>
      <vt:lpstr>IAS Ribbon Sans Light</vt:lpstr>
      <vt:lpstr>IAS Ribbon Sans Regular</vt:lpstr>
      <vt:lpstr>Verdana</vt:lpstr>
      <vt:lpstr>Calibri</vt:lpstr>
      <vt:lpstr>Arial</vt:lpstr>
      <vt:lpstr>AIDS2026</vt:lpstr>
      <vt:lpstr>Closing remarks   Sonia Lee Eunice Kennedy Shriver National Institute of Child Health and Human Development </vt:lpstr>
      <vt:lpstr>Optimizing development after perinatal HIV exposure</vt:lpstr>
      <vt:lpstr>Identifying Risk and Supporting Families: Lessons from Other Programmes </vt:lpstr>
      <vt:lpstr>Learning through debate</vt:lpstr>
      <vt:lpstr>Long-term follow-up: From Data to Action </vt:lpstr>
      <vt:lpstr>Feedback survey</vt:lpstr>
      <vt:lpstr>13th Symposium on Children and Adolescents with Perinatal HIV Exposure </vt:lpstr>
      <vt:lpstr>Sponsors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Powis</dc:creator>
  <cp:lastModifiedBy>Kate Powis</cp:lastModifiedBy>
  <cp:revision>6</cp:revision>
  <dcterms:created xsi:type="dcterms:W3CDTF">2026-05-18T11:09:55Z</dcterms:created>
  <dcterms:modified xsi:type="dcterms:W3CDTF">2026-07-21T21:29:17Z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