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41"/>
  </p:notesMasterIdLst>
  <p:sldIdLst>
    <p:sldId id="337" r:id="rId5"/>
    <p:sldId id="257" r:id="rId6"/>
    <p:sldId id="392" r:id="rId7"/>
    <p:sldId id="296" r:id="rId8"/>
    <p:sldId id="396" r:id="rId9"/>
    <p:sldId id="397" r:id="rId10"/>
    <p:sldId id="377" r:id="rId11"/>
    <p:sldId id="344" r:id="rId12"/>
    <p:sldId id="341" r:id="rId13"/>
    <p:sldId id="345" r:id="rId14"/>
    <p:sldId id="342" r:id="rId15"/>
    <p:sldId id="393" r:id="rId16"/>
    <p:sldId id="338" r:id="rId17"/>
    <p:sldId id="380" r:id="rId18"/>
    <p:sldId id="382" r:id="rId19"/>
    <p:sldId id="399" r:id="rId20"/>
    <p:sldId id="385" r:id="rId21"/>
    <p:sldId id="384" r:id="rId22"/>
    <p:sldId id="387" r:id="rId23"/>
    <p:sldId id="388" r:id="rId24"/>
    <p:sldId id="363" r:id="rId25"/>
    <p:sldId id="320" r:id="rId26"/>
    <p:sldId id="359" r:id="rId27"/>
    <p:sldId id="362" r:id="rId28"/>
    <p:sldId id="376" r:id="rId29"/>
    <p:sldId id="390" r:id="rId30"/>
    <p:sldId id="391" r:id="rId31"/>
    <p:sldId id="348" r:id="rId32"/>
    <p:sldId id="349" r:id="rId33"/>
    <p:sldId id="350" r:id="rId34"/>
    <p:sldId id="398" r:id="rId35"/>
    <p:sldId id="339" r:id="rId36"/>
    <p:sldId id="375" r:id="rId37"/>
    <p:sldId id="369" r:id="rId38"/>
    <p:sldId id="394" r:id="rId39"/>
    <p:sldId id="264" r:id="rId40"/>
  </p:sldIdLst>
  <p:sldSz cx="12192000" cy="6858000"/>
  <p:notesSz cx="6858000" cy="9144000"/>
  <p:embeddedFontLst>
    <p:embeddedFont>
      <p:font typeface="Verdana" panose="020B060403050404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DEEF"/>
    <a:srgbClr val="8BC1D0"/>
    <a:srgbClr val="9E55A0"/>
    <a:srgbClr val="5560B6"/>
    <a:srgbClr val="BDCAA4"/>
    <a:srgbClr val="F8F8F8"/>
    <a:srgbClr val="DBE3CB"/>
    <a:srgbClr val="AAEAFD"/>
    <a:srgbClr val="89D7FE"/>
    <a:srgbClr val="7FC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96" autoAdjust="0"/>
    <p:restoredTop sz="88022"/>
  </p:normalViewPr>
  <p:slideViewPr>
    <p:cSldViewPr snapToGrid="0" snapToObjects="1">
      <p:cViewPr>
        <p:scale>
          <a:sx n="102" d="100"/>
          <a:sy n="102" d="100"/>
        </p:scale>
        <p:origin x="272" y="4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396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38B2A-CEFA-CAF1-F7C4-B6B334C45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5D40C9A-2574-FE6F-3FFD-E37878678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93E9CC2-0C0D-1486-F94B-EC97D3D92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4EAD7EA-A9F4-DB39-D6DA-BAF4426C8F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90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4B5C8-7875-A3DC-D7CE-D1A1A4370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93D7C67-EBF3-272F-2DED-0088C77EE6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78351D8-FC7C-8128-C5B1-A3F3993E7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75C3D2-F988-4E7A-BB26-D6289FA634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185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7D522-1A7A-29D3-BE71-1D8EF33A4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C0BFA0E-6ECE-3B1F-098A-A7C58262ED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B2B9344-1975-312C-2E48-5B4A6A0B5B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EBDA12A-5074-649D-2A96-53E5442749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47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8CE04-9C1B-1DF8-CD51-BCFD83533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17127D5-4F77-ED68-D177-BB647DE75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083554A-1FC4-4AEC-B8EA-04C7EFEAA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66D6D6-C548-5647-50A1-998E1741E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628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ED8F4-2637-C370-7F75-04FBDE441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9DA9666-665E-1ED5-71DF-33CC3CC1B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D74B442-DCB2-04FA-CEE7-AC372D1AA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F1B8E97-6803-F85F-CDC6-ACF7C990C9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095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D4C09-4266-8622-A7CB-872363C75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534C452-8382-AF79-6567-EBC3920EE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C88E72D-252F-6EA6-16ED-D4A1DEDF7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BDE34D-2484-AAEB-14EF-923FE9C224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433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850B3-D181-CFC9-6596-738149521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7730B44-CED9-0BFB-F589-1C76CEA566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C12564D-B9A2-8E04-3260-99D687778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4DD737-B5DF-A816-71EF-E3AE2AAF7B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07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44B44-58C4-BF60-3E33-1990F17B1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96E0D46-0E29-9397-3798-942073565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2686BAD-5FF5-3DA1-1614-D2E8CDD30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229B07-17E7-531A-BF75-69C2BCA02F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751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C03E7-8B79-4ABD-EAF2-08305EE14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0C8DF6-DC19-990F-B384-0E710FCAA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7F76902-4661-025F-A731-5F44615AA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0B6B310-391D-203F-A0FB-14B9E97C7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2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C75E5-C901-E771-D1F8-D622C2BE1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503224F-FE15-27ED-F305-142884ADF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C7E8B43-CB54-FC23-600A-A0BB45A31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9CECC5-4959-ED36-DDE0-502C8A353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899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2BFAD-D589-0CE6-185F-D78F230AC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9119ACD-22F0-1AEA-E8DB-AAD70C66F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6DFC4A7-E58C-16FD-66B1-145C126C6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F68B1B-5FAD-D92D-C58F-618C405B18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43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27BA8-E3E0-2569-4EFD-882CAEDEA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96BE696-D36F-18C4-28CA-577BB6EFE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452CF30-1997-5CB0-F31F-6E576FA4D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2C69A8-8D1D-3A34-A8CE-323E8F94EA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493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5E64B-FC7B-5997-DC2B-49F072C2D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A72D2D7-56B5-D740-F311-23398EEEFD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6D8B79A-52A9-F0B8-1675-D27FE9969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5CD513-EE3E-7D92-704E-06403B70D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183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F115E-2113-C7D6-BE32-F5388223F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6AF0F15-AC3F-3D6A-6B04-DA1180034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50C9489-49E5-4F8E-EDAE-E3BC07C88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E8D776-AE8B-6BD7-E79B-6CBE679785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986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36A40-5032-9405-6112-03037B4BB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938C990-400E-0C96-E043-C22ADA96C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A12075C-62E2-48BA-912F-F92AF478E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2BC547-793B-CF6C-67DA-F8A3FEFF9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787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4506F-030F-3DE8-E90A-56908AF3D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30D69BC-AA8F-94F2-8DEB-85F3E21BC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D74FE0D-0FC2-CF59-993A-E40BC3C17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AB0E0A-A01A-C7C0-8F64-A9FAA14E4B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332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A0EF2-8EE8-6439-2A7F-292465FD1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0E8BA70-726F-94A3-9A7E-051E5ECC9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F61971D-56D0-2A77-F9F7-2132481D4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6246C4-7275-F501-2231-E2CD0EA7D4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926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09781-F1B4-560E-9815-90792B0D5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026932F-0543-05E7-4E0E-AC85674F4E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E52C665-7B57-E829-A5AD-3CE61A78B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D6627A-6615-4380-8604-8A5349D872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4717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6339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8948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6F92C-A22B-C440-ECED-734F0C719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B3A3EAE-9176-DF96-7C0F-DC3884A276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F775CE3-DED3-AEB6-257E-67940F70A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sz="1600" b="1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E2E02F-DFE1-AB98-47E3-D328AB4AB3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009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3ACDE-D89D-0309-4AC2-362BBC4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B185C5E-7AE0-4D19-C388-26322F264C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5E6DB39-74CE-8211-B9B0-4392C3592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51D919-CE03-C54A-E0AC-FBC58B84BD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9275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C0177-1D2C-2FFD-808F-4AAD140A8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8976AD4-A7F2-BD4F-E6FE-0A9EC765C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8942F2B-3267-2C95-220A-FF64D2B6C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1483FCC-9651-98BC-DEF6-EA7E785801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3518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36BD2-8004-9AA0-7CAB-C3DBE764E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266EE72-E256-212E-8BB6-AB59547B3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C57CD49-9E6B-9F2A-9DDA-9731A9956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B23EEC-21F6-82CF-EF1A-57EB38D858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1233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756EF-F7BA-A542-4319-F3FCA6F84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AB08FEC-7014-F8F5-7E15-B555927279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6C2B293-C5A4-B951-5439-6FB8E92B0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4A728A-44AD-7AC9-1405-D0BD89969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2250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6EA43-A59E-4619-E4F4-8DF5C20A3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65BA923-E22B-0B7A-9D92-0153001018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6D6D24F-C9C8-FD5A-F4D5-9234F190C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B8424C-9720-22C9-8DAB-751D3FBD4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7628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B4A7A-BA3E-E523-4EB2-A3E95EAE6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8E4916C-FCCD-EF1E-95FD-B650FDE8B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44797CD-B924-03BF-39D6-B29820A7E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B23C817-5868-CFE6-A201-47E316F478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0312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8155E-B2BF-CC5C-5108-1D749035F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801061B-4317-9673-3E8F-3636BE908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45BA89A-348E-FE89-205B-184F3D901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F5DC99-14D1-75F2-401F-107F73732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1807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D3926-59F0-8060-24DA-D24E46A72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3CC8655-FB67-7057-1848-E017CA463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65342C4-D588-A8FD-0F3F-EE5600E728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4764415-7A2C-1C4B-09A2-CB89EB4820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1363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A4CB6-59EA-F8D5-71E8-CAF166772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E2ED37E-E98A-8AF8-FD52-D7A12F3D4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C20E521-EA09-4EEC-B877-3606F9FD0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106108-FB58-0D0B-3115-E024B87720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9706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22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6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s-MX" noProof="0"/>
              <a:t>Haz clic en el icono para agregar una imagen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s-MX" noProof="0"/>
              <a:t>Haz clic en el icono para agregar una imagen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s-MX" noProof="0"/>
              <a:t>Haz clic en el icono para agregar una imagen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s-MX" noProof="0"/>
              <a:t>Haga clic para modificar los estilos de texto del patrón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MX" noProof="0"/>
              <a:t>Haz clic para modificar el estilo de título del patrón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s-MX" noProof="0"/>
              <a:t>Haz clic en el icono para agregar una imagen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952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4" r:id="rId4"/>
    <p:sldLayoutId id="2147483706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20" r:id="rId16"/>
    <p:sldLayoutId id="21474837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36.png"/><Relationship Id="rId9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2BE1C-2DFD-D441-F31C-0FF5FCD56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397E1-3138-E72D-1521-F514EF1F5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2146870"/>
            <a:ext cx="8564893" cy="417877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noProof="1"/>
              <a:t>Measuring HIV reservoirs: </a:t>
            </a:r>
            <a:br>
              <a:rPr lang="en-US" sz="5400" noProof="1"/>
            </a:br>
            <a:r>
              <a:rPr lang="en-US" b="0" noProof="1"/>
              <a:t>the optimal or the feasible?</a:t>
            </a:r>
            <a:endParaRPr lang="en-US" sz="5400" b="0" noProof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0FC19-56F7-1F90-F2A3-804E21A016B2}"/>
              </a:ext>
            </a:extLst>
          </p:cNvPr>
          <p:cNvSpPr txBox="1">
            <a:spLocks/>
          </p:cNvSpPr>
          <p:nvPr/>
        </p:nvSpPr>
        <p:spPr>
          <a:xfrm>
            <a:off x="4116388" y="1472168"/>
            <a:ext cx="7357344" cy="433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 b="1" noProof="1">
                <a:latin typeface="+mj-lt"/>
              </a:rPr>
              <a:t>Basic science and translational clinical studies on HIV cure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b="1" noProof="1"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85056-66F0-655D-9571-7BBFF7DC7F5A}"/>
              </a:ext>
            </a:extLst>
          </p:cNvPr>
          <p:cNvSpPr txBox="1">
            <a:spLocks/>
          </p:cNvSpPr>
          <p:nvPr/>
        </p:nvSpPr>
        <p:spPr>
          <a:xfrm>
            <a:off x="4116388" y="363149"/>
            <a:ext cx="7357344" cy="681997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b="1" noProof="1"/>
              <a:t>Lucía Baquero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noProof="1"/>
              <a:t>CONICET-Universidad de Buenos Aires. Instituto de Investigaciones Biomédicas en Retrovirus y Sida (INBIRS), Argentina</a:t>
            </a:r>
            <a:endParaRPr lang="en-US" sz="1800" noProof="1"/>
          </a:p>
        </p:txBody>
      </p:sp>
    </p:spTree>
    <p:extLst>
      <p:ext uri="{BB962C8B-B14F-4D97-AF65-F5344CB8AC3E}">
        <p14:creationId xmlns:p14="http://schemas.microsoft.com/office/powerpoint/2010/main" val="2037354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16387" y="2207928"/>
            <a:ext cx="7632704" cy="4103687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400" noProof="1"/>
              <a:t>What reservoir are we measuring?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400" noProof="1"/>
              <a:t>Innovations in single-cell and multiomic approaches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400" noProof="1"/>
              <a:t>How can we track reservoir decay?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400" noProof="1"/>
              <a:t>Current challenges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2560" y="441325"/>
            <a:ext cx="7776531" cy="1223964"/>
          </a:xfrm>
        </p:spPr>
        <p:txBody>
          <a:bodyPr>
            <a:normAutofit fontScale="90000"/>
          </a:bodyPr>
          <a:lstStyle/>
          <a:p>
            <a:r>
              <a:rPr lang="en-US" noProof="1"/>
              <a:t>Measuring HIV reservoirs: </a:t>
            </a:r>
            <a:br>
              <a:rPr lang="en-US" sz="4000" noProof="1"/>
            </a:br>
            <a:r>
              <a:rPr lang="en-US" b="0" noProof="1"/>
              <a:t>the optimal or the feasible?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234F9-7183-A71B-8813-45AD9D24A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DD43175-8E34-3174-4E1D-4869BEE503CA}"/>
              </a:ext>
            </a:extLst>
          </p:cNvPr>
          <p:cNvSpPr/>
          <p:nvPr/>
        </p:nvSpPr>
        <p:spPr>
          <a:xfrm>
            <a:off x="-79022" y="-79022"/>
            <a:ext cx="12361333" cy="7021689"/>
          </a:xfrm>
          <a:prstGeom prst="rect">
            <a:avLst/>
          </a:prstGeom>
          <a:solidFill>
            <a:schemeClr val="accent1">
              <a:alpha val="3421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2A52E9-0A69-EBA6-8556-EE86930E0965}"/>
              </a:ext>
            </a:extLst>
          </p:cNvPr>
          <p:cNvSpPr txBox="1">
            <a:spLocks/>
          </p:cNvSpPr>
          <p:nvPr/>
        </p:nvSpPr>
        <p:spPr>
          <a:xfrm>
            <a:off x="998502" y="1617662"/>
            <a:ext cx="10194996" cy="36226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noProof="1"/>
              <a:t>What reservoir are we measuring?</a:t>
            </a:r>
          </a:p>
        </p:txBody>
      </p:sp>
    </p:spTree>
    <p:extLst>
      <p:ext uri="{BB962C8B-B14F-4D97-AF65-F5344CB8AC3E}">
        <p14:creationId xmlns:p14="http://schemas.microsoft.com/office/powerpoint/2010/main" val="12998763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51D4B-3B63-0229-7B6D-5FCF21CD9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" name="Imagen 2077">
            <a:extLst>
              <a:ext uri="{FF2B5EF4-FFF2-40B4-BE49-F238E27FC236}">
                <a16:creationId xmlns:a16="http://schemas.microsoft.com/office/drawing/2014/main" id="{EDDF5BDA-FCA0-6A59-4BBD-2DE75E990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00" y="2067557"/>
            <a:ext cx="7713540" cy="4104287"/>
          </a:xfrm>
          <a:prstGeom prst="rect">
            <a:avLst/>
          </a:prstGeom>
        </p:spPr>
      </p:pic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A611E8B9-F4A1-4F0D-7FA4-203AA9BD1AA3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712211A9-45F8-4BF0-CF67-20974FFADCFF}"/>
              </a:ext>
            </a:extLst>
          </p:cNvPr>
          <p:cNvSpPr txBox="1"/>
          <p:nvPr/>
        </p:nvSpPr>
        <p:spPr>
          <a:xfrm>
            <a:off x="7509165" y="6504357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Kulpa &amp; Chomont. J Virus Erad. 2015.</a:t>
            </a:r>
          </a:p>
        </p:txBody>
      </p:sp>
      <p:cxnSp>
        <p:nvCxnSpPr>
          <p:cNvPr id="2062" name="Conector recto de flecha 2061">
            <a:extLst>
              <a:ext uri="{FF2B5EF4-FFF2-40B4-BE49-F238E27FC236}">
                <a16:creationId xmlns:a16="http://schemas.microsoft.com/office/drawing/2014/main" id="{CFDC0577-3F8B-4779-3B93-8BE2E910D21A}"/>
              </a:ext>
            </a:extLst>
          </p:cNvPr>
          <p:cNvCxnSpPr>
            <a:cxnSpLocks/>
          </p:cNvCxnSpPr>
          <p:nvPr/>
        </p:nvCxnSpPr>
        <p:spPr>
          <a:xfrm flipH="1">
            <a:off x="7783389" y="4119700"/>
            <a:ext cx="991176" cy="0"/>
          </a:xfrm>
          <a:prstGeom prst="straightConnector1">
            <a:avLst/>
          </a:prstGeom>
          <a:ln w="82550">
            <a:gradFill>
              <a:gsLst>
                <a:gs pos="52000">
                  <a:srgbClr val="DD7F77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950302"/>
                </a:gs>
              </a:gsLst>
              <a:lin ang="0" scaled="0"/>
            </a:gra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9" name="Title 1">
            <a:extLst>
              <a:ext uri="{FF2B5EF4-FFF2-40B4-BE49-F238E27FC236}">
                <a16:creationId xmlns:a16="http://schemas.microsoft.com/office/drawing/2014/main" id="{3531718A-75BC-BD73-D8E5-CE3B3576B809}"/>
              </a:ext>
            </a:extLst>
          </p:cNvPr>
          <p:cNvSpPr txBox="1">
            <a:spLocks/>
          </p:cNvSpPr>
          <p:nvPr/>
        </p:nvSpPr>
        <p:spPr>
          <a:xfrm>
            <a:off x="3817688" y="441325"/>
            <a:ext cx="7931403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/>
              <a:t>What reservoir are we measuring?</a:t>
            </a:r>
          </a:p>
        </p:txBody>
      </p:sp>
      <p:sp>
        <p:nvSpPr>
          <p:cNvPr id="4107" name="CuadroTexto 4106">
            <a:extLst>
              <a:ext uri="{FF2B5EF4-FFF2-40B4-BE49-F238E27FC236}">
                <a16:creationId xmlns:a16="http://schemas.microsoft.com/office/drawing/2014/main" id="{4859AD03-129E-F109-E9CC-43BA45A4A564}"/>
              </a:ext>
            </a:extLst>
          </p:cNvPr>
          <p:cNvSpPr txBox="1"/>
          <p:nvPr/>
        </p:nvSpPr>
        <p:spPr>
          <a:xfrm>
            <a:off x="8540674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Replication-competent reservoir</a:t>
            </a:r>
          </a:p>
        </p:txBody>
      </p:sp>
      <p:grpSp>
        <p:nvGrpSpPr>
          <p:cNvPr id="4108" name="Grupo 4107">
            <a:extLst>
              <a:ext uri="{FF2B5EF4-FFF2-40B4-BE49-F238E27FC236}">
                <a16:creationId xmlns:a16="http://schemas.microsoft.com/office/drawing/2014/main" id="{06B2710B-5D71-9A0A-D789-BB8A23AF8F78}"/>
              </a:ext>
            </a:extLst>
          </p:cNvPr>
          <p:cNvGrpSpPr/>
          <p:nvPr/>
        </p:nvGrpSpPr>
        <p:grpSpPr>
          <a:xfrm>
            <a:off x="8900834" y="2948041"/>
            <a:ext cx="2927088" cy="2062302"/>
            <a:chOff x="8900834" y="2948041"/>
            <a:chExt cx="2927088" cy="2062302"/>
          </a:xfrm>
        </p:grpSpPr>
        <p:sp>
          <p:nvSpPr>
            <p:cNvPr id="4109" name="Forma libre 4108">
              <a:extLst>
                <a:ext uri="{FF2B5EF4-FFF2-40B4-BE49-F238E27FC236}">
                  <a16:creationId xmlns:a16="http://schemas.microsoft.com/office/drawing/2014/main" id="{DE4F18DA-0F83-2977-FE29-BE306DA7B16C}"/>
                </a:ext>
              </a:extLst>
            </p:cNvPr>
            <p:cNvSpPr/>
            <p:nvPr/>
          </p:nvSpPr>
          <p:spPr>
            <a:xfrm>
              <a:off x="9209254" y="3205286"/>
              <a:ext cx="433137" cy="57751"/>
            </a:xfrm>
            <a:custGeom>
              <a:avLst/>
              <a:gdLst>
                <a:gd name="csX0" fmla="*/ 0 w 433137"/>
                <a:gd name="csY0" fmla="*/ 0 h 57751"/>
                <a:gd name="csX1" fmla="*/ 77002 w 433137"/>
                <a:gd name="csY1" fmla="*/ 38501 h 57751"/>
                <a:gd name="csX2" fmla="*/ 154004 w 433137"/>
                <a:gd name="csY2" fmla="*/ 28876 h 57751"/>
                <a:gd name="csX3" fmla="*/ 375385 w 433137"/>
                <a:gd name="csY3" fmla="*/ 38501 h 57751"/>
                <a:gd name="csX4" fmla="*/ 433137 w 433137"/>
                <a:gd name="csY4" fmla="*/ 57751 h 5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37" h="57751">
                  <a:moveTo>
                    <a:pt x="0" y="0"/>
                  </a:moveTo>
                  <a:cubicBezTo>
                    <a:pt x="9064" y="5438"/>
                    <a:pt x="56281" y="38501"/>
                    <a:pt x="77002" y="38501"/>
                  </a:cubicBezTo>
                  <a:cubicBezTo>
                    <a:pt x="102869" y="38501"/>
                    <a:pt x="128337" y="32084"/>
                    <a:pt x="154004" y="28876"/>
                  </a:cubicBezTo>
                  <a:cubicBezTo>
                    <a:pt x="227798" y="32084"/>
                    <a:pt x="301914" y="30901"/>
                    <a:pt x="375385" y="38501"/>
                  </a:cubicBezTo>
                  <a:cubicBezTo>
                    <a:pt x="395569" y="40589"/>
                    <a:pt x="433137" y="57751"/>
                    <a:pt x="433137" y="57751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4110" name="Elipse 4109">
              <a:extLst>
                <a:ext uri="{FF2B5EF4-FFF2-40B4-BE49-F238E27FC236}">
                  <a16:creationId xmlns:a16="http://schemas.microsoft.com/office/drawing/2014/main" id="{49440132-3929-8C2B-E4EC-77B6815AAA3B}"/>
                </a:ext>
              </a:extLst>
            </p:cNvPr>
            <p:cNvSpPr/>
            <p:nvPr/>
          </p:nvSpPr>
          <p:spPr>
            <a:xfrm>
              <a:off x="8900834" y="2948041"/>
              <a:ext cx="1914793" cy="2062302"/>
            </a:xfrm>
            <a:prstGeom prst="ellipse">
              <a:avLst/>
            </a:prstGeom>
            <a:solidFill>
              <a:srgbClr val="6E917C">
                <a:alpha val="32595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4111" name="Elipse 4110">
              <a:extLst>
                <a:ext uri="{FF2B5EF4-FFF2-40B4-BE49-F238E27FC236}">
                  <a16:creationId xmlns:a16="http://schemas.microsoft.com/office/drawing/2014/main" id="{4A81BA75-B769-1313-0C1D-9514288160E4}"/>
                </a:ext>
              </a:extLst>
            </p:cNvPr>
            <p:cNvSpPr/>
            <p:nvPr/>
          </p:nvSpPr>
          <p:spPr>
            <a:xfrm>
              <a:off x="9045853" y="3214571"/>
              <a:ext cx="1298815" cy="1285432"/>
            </a:xfrm>
            <a:prstGeom prst="ellipse">
              <a:avLst/>
            </a:prstGeom>
            <a:solidFill>
              <a:srgbClr val="496053">
                <a:alpha val="37000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grpSp>
          <p:nvGrpSpPr>
            <p:cNvPr id="4112" name="Grupo 4111">
              <a:extLst>
                <a:ext uri="{FF2B5EF4-FFF2-40B4-BE49-F238E27FC236}">
                  <a16:creationId xmlns:a16="http://schemas.microsoft.com/office/drawing/2014/main" id="{01DB639F-7523-AEC5-54AA-08F2D463917F}"/>
                </a:ext>
              </a:extLst>
            </p:cNvPr>
            <p:cNvGrpSpPr/>
            <p:nvPr/>
          </p:nvGrpSpPr>
          <p:grpSpPr>
            <a:xfrm>
              <a:off x="9145525" y="3491286"/>
              <a:ext cx="1063206" cy="350304"/>
              <a:chOff x="4271138" y="2696317"/>
              <a:chExt cx="1063206" cy="350304"/>
            </a:xfrm>
          </p:grpSpPr>
          <p:pic>
            <p:nvPicPr>
              <p:cNvPr id="4136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56EF2D4E-1951-8775-7378-757CAA8792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271138" y="2701891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37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24F981C8-E7CC-A708-5F68-4C5F017D1B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629835" y="26987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38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02A45053-8569-3FEF-53BC-B457E066F8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988532" y="26963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113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320A8963-259D-24EE-B0B5-8B2850DA13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290267" y="3629950"/>
              <a:ext cx="258190" cy="56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4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DFA1A8F8-4814-39B2-6B95-B2733C9C64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558576" y="3812312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5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12B5A90E-8BC9-F960-C8B1-2FFD521BAD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18496" y="3665197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6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18C90346-DEFF-03BA-F8A7-76CA80D874E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21423" y="4070830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7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F5821A01-D8C6-68B0-8810-92F8A84AE5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604855" y="4531755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8" name="Picture 24" descr="illustration of protein structure 53336758 PNG">
              <a:extLst>
                <a:ext uri="{FF2B5EF4-FFF2-40B4-BE49-F238E27FC236}">
                  <a16:creationId xmlns:a16="http://schemas.microsoft.com/office/drawing/2014/main" id="{253FD617-6567-C3C8-C229-977DE4AB5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69884">
              <a:off x="9718379" y="4579604"/>
              <a:ext cx="351042" cy="282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9" name="Forma libre 4118">
              <a:extLst>
                <a:ext uri="{FF2B5EF4-FFF2-40B4-BE49-F238E27FC236}">
                  <a16:creationId xmlns:a16="http://schemas.microsoft.com/office/drawing/2014/main" id="{8E6E334A-FA77-8425-8FA4-8C4ED5C587EC}"/>
                </a:ext>
              </a:extLst>
            </p:cNvPr>
            <p:cNvSpPr/>
            <p:nvPr/>
          </p:nvSpPr>
          <p:spPr>
            <a:xfrm>
              <a:off x="9476284" y="4525999"/>
              <a:ext cx="340972" cy="267326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4120" name="Forma libre 4119">
              <a:extLst>
                <a:ext uri="{FF2B5EF4-FFF2-40B4-BE49-F238E27FC236}">
                  <a16:creationId xmlns:a16="http://schemas.microsoft.com/office/drawing/2014/main" id="{12B76546-3F2E-A514-42B2-9A3624326F4D}"/>
                </a:ext>
              </a:extLst>
            </p:cNvPr>
            <p:cNvSpPr/>
            <p:nvPr/>
          </p:nvSpPr>
          <p:spPr>
            <a:xfrm rot="10421680" flipH="1">
              <a:off x="9556565" y="4826762"/>
              <a:ext cx="204956" cy="108040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4121" name="Forma libre 4120">
              <a:extLst>
                <a:ext uri="{FF2B5EF4-FFF2-40B4-BE49-F238E27FC236}">
                  <a16:creationId xmlns:a16="http://schemas.microsoft.com/office/drawing/2014/main" id="{DCF40F89-FCD5-AF45-C18F-B8F0C63E55CD}"/>
                </a:ext>
              </a:extLst>
            </p:cNvPr>
            <p:cNvSpPr/>
            <p:nvPr/>
          </p:nvSpPr>
          <p:spPr>
            <a:xfrm>
              <a:off x="10600319" y="4260194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4122" name="Forma libre 4121">
              <a:extLst>
                <a:ext uri="{FF2B5EF4-FFF2-40B4-BE49-F238E27FC236}">
                  <a16:creationId xmlns:a16="http://schemas.microsoft.com/office/drawing/2014/main" id="{EC428623-97D4-EF1E-81D2-A2D71E8F567F}"/>
                </a:ext>
              </a:extLst>
            </p:cNvPr>
            <p:cNvSpPr/>
            <p:nvPr/>
          </p:nvSpPr>
          <p:spPr>
            <a:xfrm rot="7525459">
              <a:off x="10301432" y="4383574"/>
              <a:ext cx="146320" cy="169292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4123" name="Forma libre 4122">
              <a:extLst>
                <a:ext uri="{FF2B5EF4-FFF2-40B4-BE49-F238E27FC236}">
                  <a16:creationId xmlns:a16="http://schemas.microsoft.com/office/drawing/2014/main" id="{CAD98C0F-6F67-33AC-B6C1-C746300BCB9E}"/>
                </a:ext>
              </a:extLst>
            </p:cNvPr>
            <p:cNvSpPr/>
            <p:nvPr/>
          </p:nvSpPr>
          <p:spPr>
            <a:xfrm>
              <a:off x="10201413" y="4621841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4124" name="Forma libre 4123">
              <a:extLst>
                <a:ext uri="{FF2B5EF4-FFF2-40B4-BE49-F238E27FC236}">
                  <a16:creationId xmlns:a16="http://schemas.microsoft.com/office/drawing/2014/main" id="{51B4E504-BFD8-11B3-1465-1E639EDF40AB}"/>
                </a:ext>
              </a:extLst>
            </p:cNvPr>
            <p:cNvSpPr/>
            <p:nvPr/>
          </p:nvSpPr>
          <p:spPr>
            <a:xfrm rot="186843">
              <a:off x="9502758" y="3488844"/>
              <a:ext cx="316333" cy="167821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4125" name="Forma libre 4124">
              <a:extLst>
                <a:ext uri="{FF2B5EF4-FFF2-40B4-BE49-F238E27FC236}">
                  <a16:creationId xmlns:a16="http://schemas.microsoft.com/office/drawing/2014/main" id="{226E41AA-C34E-3FB8-21A3-0F1330005F2C}"/>
                </a:ext>
              </a:extLst>
            </p:cNvPr>
            <p:cNvSpPr/>
            <p:nvPr/>
          </p:nvSpPr>
          <p:spPr>
            <a:xfrm rot="11005981">
              <a:off x="9500069" y="3655272"/>
              <a:ext cx="297767" cy="127024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pic>
          <p:nvPicPr>
            <p:cNvPr id="4126" name="Imagen 4125">
              <a:extLst>
                <a:ext uri="{FF2B5EF4-FFF2-40B4-BE49-F238E27FC236}">
                  <a16:creationId xmlns:a16="http://schemas.microsoft.com/office/drawing/2014/main" id="{DCC0060D-95B7-DAD2-EFAA-E9CB8C6E4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600318" y="3906815"/>
              <a:ext cx="233771" cy="238913"/>
            </a:xfrm>
            <a:prstGeom prst="rect">
              <a:avLst/>
            </a:prstGeom>
          </p:spPr>
        </p:pic>
        <p:pic>
          <p:nvPicPr>
            <p:cNvPr id="4127" name="Imagen 4126">
              <a:extLst>
                <a:ext uri="{FF2B5EF4-FFF2-40B4-BE49-F238E27FC236}">
                  <a16:creationId xmlns:a16="http://schemas.microsoft.com/office/drawing/2014/main" id="{49F95103-A59E-6506-5517-6C2439350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783633" y="3609221"/>
              <a:ext cx="292620" cy="299057"/>
            </a:xfrm>
            <a:prstGeom prst="rect">
              <a:avLst/>
            </a:prstGeom>
          </p:spPr>
        </p:pic>
        <p:pic>
          <p:nvPicPr>
            <p:cNvPr id="4128" name="Imagen 4127">
              <a:extLst>
                <a:ext uri="{FF2B5EF4-FFF2-40B4-BE49-F238E27FC236}">
                  <a16:creationId xmlns:a16="http://schemas.microsoft.com/office/drawing/2014/main" id="{D9459ADA-95AB-81EC-B1D2-2A0E5ACCB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87528" y="3865335"/>
              <a:ext cx="292620" cy="299057"/>
            </a:xfrm>
            <a:prstGeom prst="rect">
              <a:avLst/>
            </a:prstGeom>
          </p:spPr>
        </p:pic>
        <p:pic>
          <p:nvPicPr>
            <p:cNvPr id="4129" name="Imagen 4128">
              <a:extLst>
                <a:ext uri="{FF2B5EF4-FFF2-40B4-BE49-F238E27FC236}">
                  <a16:creationId xmlns:a16="http://schemas.microsoft.com/office/drawing/2014/main" id="{6BF0D042-AD22-1F96-9743-C95BC728A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148825" y="3543253"/>
              <a:ext cx="292620" cy="299057"/>
            </a:xfrm>
            <a:prstGeom prst="rect">
              <a:avLst/>
            </a:prstGeom>
          </p:spPr>
        </p:pic>
        <p:pic>
          <p:nvPicPr>
            <p:cNvPr id="4130" name="Imagen 4129">
              <a:extLst>
                <a:ext uri="{FF2B5EF4-FFF2-40B4-BE49-F238E27FC236}">
                  <a16:creationId xmlns:a16="http://schemas.microsoft.com/office/drawing/2014/main" id="{A47E293E-B417-90C9-1FFB-EC097A988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04796" y="3220708"/>
              <a:ext cx="292620" cy="299057"/>
            </a:xfrm>
            <a:prstGeom prst="rect">
              <a:avLst/>
            </a:prstGeom>
          </p:spPr>
        </p:pic>
        <p:pic>
          <p:nvPicPr>
            <p:cNvPr id="4131" name="Imagen 4130">
              <a:extLst>
                <a:ext uri="{FF2B5EF4-FFF2-40B4-BE49-F238E27FC236}">
                  <a16:creationId xmlns:a16="http://schemas.microsoft.com/office/drawing/2014/main" id="{717C9997-9C1B-2A0C-31A8-115A80FC0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267006" y="3084631"/>
              <a:ext cx="292620" cy="299057"/>
            </a:xfrm>
            <a:prstGeom prst="rect">
              <a:avLst/>
            </a:prstGeom>
          </p:spPr>
        </p:pic>
        <p:pic>
          <p:nvPicPr>
            <p:cNvPr id="4132" name="Imagen 4131">
              <a:extLst>
                <a:ext uri="{FF2B5EF4-FFF2-40B4-BE49-F238E27FC236}">
                  <a16:creationId xmlns:a16="http://schemas.microsoft.com/office/drawing/2014/main" id="{46E3831A-1E32-98E2-C685-280301155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532084" y="3486385"/>
              <a:ext cx="292620" cy="299057"/>
            </a:xfrm>
            <a:prstGeom prst="rect">
              <a:avLst/>
            </a:prstGeom>
          </p:spPr>
        </p:pic>
        <p:sp>
          <p:nvSpPr>
            <p:cNvPr id="4133" name="Elipse 4132">
              <a:extLst>
                <a:ext uri="{FF2B5EF4-FFF2-40B4-BE49-F238E27FC236}">
                  <a16:creationId xmlns:a16="http://schemas.microsoft.com/office/drawing/2014/main" id="{F7FCA5DD-5ECE-9367-A484-C49F7301F483}"/>
                </a:ext>
              </a:extLst>
            </p:cNvPr>
            <p:cNvSpPr/>
            <p:nvPr/>
          </p:nvSpPr>
          <p:spPr>
            <a:xfrm>
              <a:off x="10241538" y="44760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4134" name="Elipse 4133">
              <a:extLst>
                <a:ext uri="{FF2B5EF4-FFF2-40B4-BE49-F238E27FC236}">
                  <a16:creationId xmlns:a16="http://schemas.microsoft.com/office/drawing/2014/main" id="{AD5E195E-5204-6BF2-CEE3-5E71C85A83D0}"/>
                </a:ext>
              </a:extLst>
            </p:cNvPr>
            <p:cNvSpPr/>
            <p:nvPr/>
          </p:nvSpPr>
          <p:spPr>
            <a:xfrm>
              <a:off x="10393938" y="46284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4135" name="Elipse 4134">
              <a:extLst>
                <a:ext uri="{FF2B5EF4-FFF2-40B4-BE49-F238E27FC236}">
                  <a16:creationId xmlns:a16="http://schemas.microsoft.com/office/drawing/2014/main" id="{6BA56A3F-77ED-8412-25A4-4A8A45458503}"/>
                </a:ext>
              </a:extLst>
            </p:cNvPr>
            <p:cNvSpPr/>
            <p:nvPr/>
          </p:nvSpPr>
          <p:spPr>
            <a:xfrm>
              <a:off x="10477360" y="4421422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11732929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90752-EF74-EC94-6569-5714B904B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lipse 50">
            <a:extLst>
              <a:ext uri="{FF2B5EF4-FFF2-40B4-BE49-F238E27FC236}">
                <a16:creationId xmlns:a16="http://schemas.microsoft.com/office/drawing/2014/main" id="{4F1DD5B5-7EA6-9B84-312C-A49C55C0EB64}"/>
              </a:ext>
            </a:extLst>
          </p:cNvPr>
          <p:cNvSpPr/>
          <p:nvPr/>
        </p:nvSpPr>
        <p:spPr>
          <a:xfrm>
            <a:off x="3259328" y="2948041"/>
            <a:ext cx="1914792" cy="2090229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EFA8EAD5-0F9E-DDBB-BBA7-E797F6B794AF}"/>
              </a:ext>
            </a:extLst>
          </p:cNvPr>
          <p:cNvSpPr/>
          <p:nvPr/>
        </p:nvSpPr>
        <p:spPr>
          <a:xfrm>
            <a:off x="3404347" y="321457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5A0F2C7-EB15-DC98-3EBD-28B7E7CC7512}"/>
              </a:ext>
            </a:extLst>
          </p:cNvPr>
          <p:cNvSpPr/>
          <p:nvPr/>
        </p:nvSpPr>
        <p:spPr>
          <a:xfrm>
            <a:off x="489847" y="3022631"/>
            <a:ext cx="1914792" cy="2025301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557B85B-75C0-6CB8-F989-2CBD4E7C5D74}"/>
              </a:ext>
            </a:extLst>
          </p:cNvPr>
          <p:cNvSpPr/>
          <p:nvPr/>
        </p:nvSpPr>
        <p:spPr>
          <a:xfrm>
            <a:off x="634866" y="328916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pic>
        <p:nvPicPr>
          <p:cNvPr id="2054" name="Picture 6" descr="Diseño PNG Y SVG De Bosquejo De La Cadena De Adn Para Camisetas">
            <a:extLst>
              <a:ext uri="{FF2B5EF4-FFF2-40B4-BE49-F238E27FC236}">
                <a16:creationId xmlns:a16="http://schemas.microsoft.com/office/drawing/2014/main" id="{4A8F344A-D5FE-2D88-FF85-A41D5937F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6272">
            <a:off x="1640807" y="7199903"/>
            <a:ext cx="403131" cy="4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2F056641-F36D-1102-F646-D68D5A5F6DD0}"/>
              </a:ext>
            </a:extLst>
          </p:cNvPr>
          <p:cNvGrpSpPr/>
          <p:nvPr/>
        </p:nvGrpSpPr>
        <p:grpSpPr>
          <a:xfrm>
            <a:off x="736753" y="3612396"/>
            <a:ext cx="1063206" cy="350304"/>
            <a:chOff x="4271138" y="2696317"/>
            <a:chExt cx="1063206" cy="350304"/>
          </a:xfrm>
        </p:grpSpPr>
        <p:pic>
          <p:nvPicPr>
            <p:cNvPr id="2060" name="Picture 12" descr="Dna PNG, Dna Transparent Background - FreeIconsPNG">
              <a:extLst>
                <a:ext uri="{FF2B5EF4-FFF2-40B4-BE49-F238E27FC236}">
                  <a16:creationId xmlns:a16="http://schemas.microsoft.com/office/drawing/2014/main" id="{12FDF910-FCD0-7EBE-C03B-A2FB2DD4E1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Dna PNG, Dna Transparent Background - FreeIconsPNG">
              <a:extLst>
                <a:ext uri="{FF2B5EF4-FFF2-40B4-BE49-F238E27FC236}">
                  <a16:creationId xmlns:a16="http://schemas.microsoft.com/office/drawing/2014/main" id="{7D024974-0C10-856D-0380-D1A67F02F8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Dna PNG, Dna Transparent Background - FreeIconsPNG">
              <a:extLst>
                <a:ext uri="{FF2B5EF4-FFF2-40B4-BE49-F238E27FC236}">
                  <a16:creationId xmlns:a16="http://schemas.microsoft.com/office/drawing/2014/main" id="{401EC658-0330-F8BA-AC93-2B5B5152AE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01F05F1-5D6E-A52A-D3B5-4C8A18751CCC}"/>
              </a:ext>
            </a:extLst>
          </p:cNvPr>
          <p:cNvSpPr txBox="1"/>
          <p:nvPr/>
        </p:nvSpPr>
        <p:spPr>
          <a:xfrm>
            <a:off x="258121" y="2620577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proviral DNA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B13E3D80-03CE-CF50-9C5A-C27153CC21D4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736753" y="2895630"/>
            <a:ext cx="408353" cy="770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6F944DC-C2B6-36BE-B568-8C4807BB138F}"/>
              </a:ext>
            </a:extLst>
          </p:cNvPr>
          <p:cNvSpPr txBox="1"/>
          <p:nvPr/>
        </p:nvSpPr>
        <p:spPr>
          <a:xfrm>
            <a:off x="290158" y="1919870"/>
            <a:ext cx="2235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Silent </a:t>
            </a:r>
          </a:p>
          <a:p>
            <a:pPr algn="ctr"/>
            <a:r>
              <a:rPr lang="en-US" b="1" noProof="1">
                <a:solidFill>
                  <a:srgbClr val="496053"/>
                </a:solidFill>
              </a:rPr>
              <a:t>reservoir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BA4B1A8A-EDF4-093E-20E7-CD4A01FDC808}"/>
              </a:ext>
            </a:extLst>
          </p:cNvPr>
          <p:cNvGrpSpPr/>
          <p:nvPr/>
        </p:nvGrpSpPr>
        <p:grpSpPr>
          <a:xfrm>
            <a:off x="3504019" y="3491286"/>
            <a:ext cx="1063206" cy="350304"/>
            <a:chOff x="4271138" y="2696317"/>
            <a:chExt cx="1063206" cy="350304"/>
          </a:xfrm>
        </p:grpSpPr>
        <p:pic>
          <p:nvPicPr>
            <p:cNvPr id="2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DF6EC21F-6F22-BA71-29B1-48087B92F0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F1C23092-35D0-FB59-3524-4C42F17215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61802A64-E529-D727-AFC1-7AE289E59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67B03D08-9BBE-E1CD-AA44-4D38810FEB61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42060755-1E44-D6A1-49C2-2DFC1599A9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46CE4AF2-A8E0-2BB7-D50F-34D3CF215D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A75C9AC-9F4D-FCC3-6073-522FA51A3180}"/>
              </a:ext>
            </a:extLst>
          </p:cNvPr>
          <p:cNvSpPr txBox="1"/>
          <p:nvPr/>
        </p:nvSpPr>
        <p:spPr>
          <a:xfrm>
            <a:off x="2215277" y="4701602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RNA</a:t>
            </a: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B182E7CE-E69E-1909-49BC-B7E38E2928A2}"/>
              </a:ext>
            </a:extLst>
          </p:cNvPr>
          <p:cNvCxnSpPr>
            <a:cxnSpLocks/>
          </p:cNvCxnSpPr>
          <p:nvPr/>
        </p:nvCxnSpPr>
        <p:spPr>
          <a:xfrm flipV="1">
            <a:off x="3260162" y="4204931"/>
            <a:ext cx="456666" cy="5280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4E338B3A-1412-9643-6240-096EFCA8D561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EED47C98-1C54-5CBD-44AA-EA0371DFC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648761" y="3629950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8022A4FC-A64E-C5A1-8225-1E0084E7EF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917070" y="3812312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62ED1DDE-25DA-6C60-3C76-69F0B9F637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276990" y="3665197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5E86C3A0-02CA-8ABA-9DF0-BB9600BF5346}"/>
              </a:ext>
            </a:extLst>
          </p:cNvPr>
          <p:cNvSpPr/>
          <p:nvPr/>
        </p:nvSpPr>
        <p:spPr>
          <a:xfrm>
            <a:off x="5932620" y="2959002"/>
            <a:ext cx="1914793" cy="2062302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4225F1F9-C97A-05F4-5A1D-53E715FC891A}"/>
              </a:ext>
            </a:extLst>
          </p:cNvPr>
          <p:cNvSpPr/>
          <p:nvPr/>
        </p:nvSpPr>
        <p:spPr>
          <a:xfrm>
            <a:off x="6077639" y="3225532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99B41251-ACEE-EDA6-0DB6-9ACD1AFBDF47}"/>
              </a:ext>
            </a:extLst>
          </p:cNvPr>
          <p:cNvGrpSpPr/>
          <p:nvPr/>
        </p:nvGrpSpPr>
        <p:grpSpPr>
          <a:xfrm>
            <a:off x="6177311" y="3502247"/>
            <a:ext cx="1063206" cy="350304"/>
            <a:chOff x="4271138" y="2696317"/>
            <a:chExt cx="1063206" cy="350304"/>
          </a:xfrm>
        </p:grpSpPr>
        <p:pic>
          <p:nvPicPr>
            <p:cNvPr id="5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B476C11E-3412-6BBA-2A55-AF63E0596E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D012B2FA-25BD-2DB8-FFA1-71E1759CC7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C69B9760-0311-99E7-75EB-A1FBE5457E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4A260015-BB70-A600-2A9C-903E00FEE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322053" y="3640911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197F05CF-8E2D-0D9B-6382-2619C16B41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590362" y="382327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66C6E08D-6582-302C-9379-C3F70731A1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0282" y="3676158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A003A1D1-6B6D-8DB3-1629-9E5B0BEBD1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181687" y="408944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F4D90B2B-A406-511D-F2C3-1F9C5550F4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3209" y="4081791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7693E945-1EBA-5CC8-C3AD-6701A393E4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636641" y="4542716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4" descr="illustration of protein structure 53336758 PNG">
            <a:extLst>
              <a:ext uri="{FF2B5EF4-FFF2-40B4-BE49-F238E27FC236}">
                <a16:creationId xmlns:a16="http://schemas.microsoft.com/office/drawing/2014/main" id="{184E74EE-D5B0-DBBA-F37A-28F193708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9884">
            <a:off x="6750165" y="4590565"/>
            <a:ext cx="351042" cy="2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6" name="Forma libre 2075">
            <a:extLst>
              <a:ext uri="{FF2B5EF4-FFF2-40B4-BE49-F238E27FC236}">
                <a16:creationId xmlns:a16="http://schemas.microsoft.com/office/drawing/2014/main" id="{07B27915-7D84-22E1-5DAC-7C859FC50D18}"/>
              </a:ext>
            </a:extLst>
          </p:cNvPr>
          <p:cNvSpPr/>
          <p:nvPr/>
        </p:nvSpPr>
        <p:spPr>
          <a:xfrm>
            <a:off x="6508070" y="4536960"/>
            <a:ext cx="340972" cy="267326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77" name="Forma libre 2076">
            <a:extLst>
              <a:ext uri="{FF2B5EF4-FFF2-40B4-BE49-F238E27FC236}">
                <a16:creationId xmlns:a16="http://schemas.microsoft.com/office/drawing/2014/main" id="{06A5E673-CCCF-13B9-6CEE-6BAF1177C072}"/>
              </a:ext>
            </a:extLst>
          </p:cNvPr>
          <p:cNvSpPr/>
          <p:nvPr/>
        </p:nvSpPr>
        <p:spPr>
          <a:xfrm rot="10421680" flipH="1">
            <a:off x="6588351" y="4837723"/>
            <a:ext cx="204956" cy="108040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3" name="Forma libre 2082">
            <a:extLst>
              <a:ext uri="{FF2B5EF4-FFF2-40B4-BE49-F238E27FC236}">
                <a16:creationId xmlns:a16="http://schemas.microsoft.com/office/drawing/2014/main" id="{1E7A0140-A9C4-E176-972C-1162675951D7}"/>
              </a:ext>
            </a:extLst>
          </p:cNvPr>
          <p:cNvSpPr/>
          <p:nvPr/>
        </p:nvSpPr>
        <p:spPr>
          <a:xfrm>
            <a:off x="7450809" y="4502176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8" name="Forma libre 2087">
            <a:extLst>
              <a:ext uri="{FF2B5EF4-FFF2-40B4-BE49-F238E27FC236}">
                <a16:creationId xmlns:a16="http://schemas.microsoft.com/office/drawing/2014/main" id="{9340F0A3-F15D-0820-B23A-F63D4B0C2665}"/>
              </a:ext>
            </a:extLst>
          </p:cNvPr>
          <p:cNvSpPr/>
          <p:nvPr/>
        </p:nvSpPr>
        <p:spPr>
          <a:xfrm>
            <a:off x="7401003" y="4113071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0" name="Forma libre 2089">
            <a:extLst>
              <a:ext uri="{FF2B5EF4-FFF2-40B4-BE49-F238E27FC236}">
                <a16:creationId xmlns:a16="http://schemas.microsoft.com/office/drawing/2014/main" id="{6C0D7889-8E7C-ED8C-C9F0-8775102FEEBC}"/>
              </a:ext>
            </a:extLst>
          </p:cNvPr>
          <p:cNvSpPr/>
          <p:nvPr/>
        </p:nvSpPr>
        <p:spPr>
          <a:xfrm rot="7525459">
            <a:off x="7597925" y="4219630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4" name="Forma libre 2093">
            <a:extLst>
              <a:ext uri="{FF2B5EF4-FFF2-40B4-BE49-F238E27FC236}">
                <a16:creationId xmlns:a16="http://schemas.microsoft.com/office/drawing/2014/main" id="{95D90C3F-54D7-9EAA-AAE8-F617E0B0F47C}"/>
              </a:ext>
            </a:extLst>
          </p:cNvPr>
          <p:cNvSpPr/>
          <p:nvPr/>
        </p:nvSpPr>
        <p:spPr>
          <a:xfrm rot="7525459">
            <a:off x="7646921" y="3888921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9" name="Forma libre 2098">
            <a:extLst>
              <a:ext uri="{FF2B5EF4-FFF2-40B4-BE49-F238E27FC236}">
                <a16:creationId xmlns:a16="http://schemas.microsoft.com/office/drawing/2014/main" id="{41804ACE-8CD3-B84A-DE8E-D7BA8A2E1098}"/>
              </a:ext>
            </a:extLst>
          </p:cNvPr>
          <p:cNvSpPr/>
          <p:nvPr/>
        </p:nvSpPr>
        <p:spPr>
          <a:xfrm>
            <a:off x="7233199" y="4632802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0" name="Forma libre 2099">
            <a:extLst>
              <a:ext uri="{FF2B5EF4-FFF2-40B4-BE49-F238E27FC236}">
                <a16:creationId xmlns:a16="http://schemas.microsoft.com/office/drawing/2014/main" id="{F8311EB8-70E6-1453-B408-2E99A1254451}"/>
              </a:ext>
            </a:extLst>
          </p:cNvPr>
          <p:cNvSpPr/>
          <p:nvPr/>
        </p:nvSpPr>
        <p:spPr>
          <a:xfrm rot="186843">
            <a:off x="3859566" y="3488624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2" name="Forma libre 2101">
            <a:extLst>
              <a:ext uri="{FF2B5EF4-FFF2-40B4-BE49-F238E27FC236}">
                <a16:creationId xmlns:a16="http://schemas.microsoft.com/office/drawing/2014/main" id="{97B70302-7420-35B1-9A1A-6449E2A5FF94}"/>
              </a:ext>
            </a:extLst>
          </p:cNvPr>
          <p:cNvSpPr/>
          <p:nvPr/>
        </p:nvSpPr>
        <p:spPr>
          <a:xfrm rot="11005981">
            <a:off x="3856877" y="3655052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3" name="Forma libre 2102">
            <a:extLst>
              <a:ext uri="{FF2B5EF4-FFF2-40B4-BE49-F238E27FC236}">
                <a16:creationId xmlns:a16="http://schemas.microsoft.com/office/drawing/2014/main" id="{0D630C4A-7F17-AB00-6582-E9572F9144C8}"/>
              </a:ext>
            </a:extLst>
          </p:cNvPr>
          <p:cNvSpPr/>
          <p:nvPr/>
        </p:nvSpPr>
        <p:spPr>
          <a:xfrm rot="186843">
            <a:off x="6534544" y="3499805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4" name="Forma libre 2103">
            <a:extLst>
              <a:ext uri="{FF2B5EF4-FFF2-40B4-BE49-F238E27FC236}">
                <a16:creationId xmlns:a16="http://schemas.microsoft.com/office/drawing/2014/main" id="{3A4B2C1D-0A73-EEC7-A393-874C1DF32E37}"/>
              </a:ext>
            </a:extLst>
          </p:cNvPr>
          <p:cNvSpPr/>
          <p:nvPr/>
        </p:nvSpPr>
        <p:spPr>
          <a:xfrm rot="11005981">
            <a:off x="6531855" y="3666233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5" name="CuadroTexto 2104">
            <a:extLst>
              <a:ext uri="{FF2B5EF4-FFF2-40B4-BE49-F238E27FC236}">
                <a16:creationId xmlns:a16="http://schemas.microsoft.com/office/drawing/2014/main" id="{252F2B24-877D-C156-DA03-FAF41D259D5A}"/>
              </a:ext>
            </a:extLst>
          </p:cNvPr>
          <p:cNvSpPr txBox="1"/>
          <p:nvPr/>
        </p:nvSpPr>
        <p:spPr>
          <a:xfrm>
            <a:off x="6766705" y="5071401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proteins    </a:t>
            </a:r>
          </a:p>
        </p:txBody>
      </p:sp>
      <p:cxnSp>
        <p:nvCxnSpPr>
          <p:cNvPr id="2106" name="Conector recto de flecha 2105">
            <a:extLst>
              <a:ext uri="{FF2B5EF4-FFF2-40B4-BE49-F238E27FC236}">
                <a16:creationId xmlns:a16="http://schemas.microsoft.com/office/drawing/2014/main" id="{C762ED10-45E6-AF40-D7FD-7607766F4A0E}"/>
              </a:ext>
            </a:extLst>
          </p:cNvPr>
          <p:cNvCxnSpPr>
            <a:cxnSpLocks/>
          </p:cNvCxnSpPr>
          <p:nvPr/>
        </p:nvCxnSpPr>
        <p:spPr>
          <a:xfrm flipH="1" flipV="1">
            <a:off x="7371892" y="4681617"/>
            <a:ext cx="339034" cy="366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50" name="Conector recto de flecha 2149">
            <a:extLst>
              <a:ext uri="{FF2B5EF4-FFF2-40B4-BE49-F238E27FC236}">
                <a16:creationId xmlns:a16="http://schemas.microsoft.com/office/drawing/2014/main" id="{2EB5CD32-DBEA-80B3-B447-18344EB8F25F}"/>
              </a:ext>
            </a:extLst>
          </p:cNvPr>
          <p:cNvCxnSpPr>
            <a:cxnSpLocks/>
          </p:cNvCxnSpPr>
          <p:nvPr/>
        </p:nvCxnSpPr>
        <p:spPr>
          <a:xfrm flipH="1" flipV="1">
            <a:off x="11197196" y="4272968"/>
            <a:ext cx="54631" cy="668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52" name="CuadroTexto 2151">
            <a:extLst>
              <a:ext uri="{FF2B5EF4-FFF2-40B4-BE49-F238E27FC236}">
                <a16:creationId xmlns:a16="http://schemas.microsoft.com/office/drawing/2014/main" id="{FEBE6C2A-740C-6591-5D7B-45FCABB24EB5}"/>
              </a:ext>
            </a:extLst>
          </p:cNvPr>
          <p:cNvSpPr txBox="1"/>
          <p:nvPr/>
        </p:nvSpPr>
        <p:spPr>
          <a:xfrm>
            <a:off x="10579754" y="4958529"/>
            <a:ext cx="141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infectious viral particles</a:t>
            </a:r>
          </a:p>
        </p:txBody>
      </p:sp>
      <p:sp>
        <p:nvSpPr>
          <p:cNvPr id="2153" name="CuadroTexto 2152">
            <a:extLst>
              <a:ext uri="{FF2B5EF4-FFF2-40B4-BE49-F238E27FC236}">
                <a16:creationId xmlns:a16="http://schemas.microsoft.com/office/drawing/2014/main" id="{BA758F57-F8E2-18B6-86D0-80DC57C105A6}"/>
              </a:ext>
            </a:extLst>
          </p:cNvPr>
          <p:cNvSpPr txBox="1"/>
          <p:nvPr/>
        </p:nvSpPr>
        <p:spPr>
          <a:xfrm>
            <a:off x="2844701" y="1911723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Transcription-competent reservoir</a:t>
            </a:r>
          </a:p>
        </p:txBody>
      </p:sp>
      <p:sp>
        <p:nvSpPr>
          <p:cNvPr id="2154" name="CuadroTexto 2153">
            <a:extLst>
              <a:ext uri="{FF2B5EF4-FFF2-40B4-BE49-F238E27FC236}">
                <a16:creationId xmlns:a16="http://schemas.microsoft.com/office/drawing/2014/main" id="{730F964C-9985-3CE1-F3E3-F59CA7065E1A}"/>
              </a:ext>
            </a:extLst>
          </p:cNvPr>
          <p:cNvSpPr txBox="1"/>
          <p:nvPr/>
        </p:nvSpPr>
        <p:spPr>
          <a:xfrm>
            <a:off x="5577742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Translation-competent reservoir</a:t>
            </a:r>
          </a:p>
        </p:txBody>
      </p:sp>
      <p:sp>
        <p:nvSpPr>
          <p:cNvPr id="2155" name="CuadroTexto 2154">
            <a:extLst>
              <a:ext uri="{FF2B5EF4-FFF2-40B4-BE49-F238E27FC236}">
                <a16:creationId xmlns:a16="http://schemas.microsoft.com/office/drawing/2014/main" id="{A279A5E1-D448-0B09-36A4-A3C173756A22}"/>
              </a:ext>
            </a:extLst>
          </p:cNvPr>
          <p:cNvSpPr txBox="1"/>
          <p:nvPr/>
        </p:nvSpPr>
        <p:spPr>
          <a:xfrm>
            <a:off x="8540674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Replication-competent reservoir</a:t>
            </a:r>
          </a:p>
        </p:txBody>
      </p:sp>
      <p:grpSp>
        <p:nvGrpSpPr>
          <p:cNvPr id="2166" name="Grupo 2165">
            <a:extLst>
              <a:ext uri="{FF2B5EF4-FFF2-40B4-BE49-F238E27FC236}">
                <a16:creationId xmlns:a16="http://schemas.microsoft.com/office/drawing/2014/main" id="{A6A64334-53D3-992A-B2D2-08DACE4BC103}"/>
              </a:ext>
            </a:extLst>
          </p:cNvPr>
          <p:cNvGrpSpPr/>
          <p:nvPr/>
        </p:nvGrpSpPr>
        <p:grpSpPr>
          <a:xfrm>
            <a:off x="8900834" y="2948041"/>
            <a:ext cx="2927088" cy="2062302"/>
            <a:chOff x="8900834" y="2948041"/>
            <a:chExt cx="2927088" cy="2062302"/>
          </a:xfrm>
        </p:grpSpPr>
        <p:sp>
          <p:nvSpPr>
            <p:cNvPr id="2075" name="Forma libre 2074">
              <a:extLst>
                <a:ext uri="{FF2B5EF4-FFF2-40B4-BE49-F238E27FC236}">
                  <a16:creationId xmlns:a16="http://schemas.microsoft.com/office/drawing/2014/main" id="{B7F0111B-29AE-EC8A-FB54-B0592CDC8630}"/>
                </a:ext>
              </a:extLst>
            </p:cNvPr>
            <p:cNvSpPr/>
            <p:nvPr/>
          </p:nvSpPr>
          <p:spPr>
            <a:xfrm>
              <a:off x="9209254" y="3205286"/>
              <a:ext cx="433137" cy="57751"/>
            </a:xfrm>
            <a:custGeom>
              <a:avLst/>
              <a:gdLst>
                <a:gd name="csX0" fmla="*/ 0 w 433137"/>
                <a:gd name="csY0" fmla="*/ 0 h 57751"/>
                <a:gd name="csX1" fmla="*/ 77002 w 433137"/>
                <a:gd name="csY1" fmla="*/ 38501 h 57751"/>
                <a:gd name="csX2" fmla="*/ 154004 w 433137"/>
                <a:gd name="csY2" fmla="*/ 28876 h 57751"/>
                <a:gd name="csX3" fmla="*/ 375385 w 433137"/>
                <a:gd name="csY3" fmla="*/ 38501 h 57751"/>
                <a:gd name="csX4" fmla="*/ 433137 w 433137"/>
                <a:gd name="csY4" fmla="*/ 57751 h 5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37" h="57751">
                  <a:moveTo>
                    <a:pt x="0" y="0"/>
                  </a:moveTo>
                  <a:cubicBezTo>
                    <a:pt x="9064" y="5438"/>
                    <a:pt x="56281" y="38501"/>
                    <a:pt x="77002" y="38501"/>
                  </a:cubicBezTo>
                  <a:cubicBezTo>
                    <a:pt x="102869" y="38501"/>
                    <a:pt x="128337" y="32084"/>
                    <a:pt x="154004" y="28876"/>
                  </a:cubicBezTo>
                  <a:cubicBezTo>
                    <a:pt x="227798" y="32084"/>
                    <a:pt x="301914" y="30901"/>
                    <a:pt x="375385" y="38501"/>
                  </a:cubicBezTo>
                  <a:cubicBezTo>
                    <a:pt x="395569" y="40589"/>
                    <a:pt x="433137" y="57751"/>
                    <a:pt x="433137" y="57751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2119" name="Elipse 2118">
              <a:extLst>
                <a:ext uri="{FF2B5EF4-FFF2-40B4-BE49-F238E27FC236}">
                  <a16:creationId xmlns:a16="http://schemas.microsoft.com/office/drawing/2014/main" id="{D995CE5D-B088-AB59-0C99-E875818764AE}"/>
                </a:ext>
              </a:extLst>
            </p:cNvPr>
            <p:cNvSpPr/>
            <p:nvPr/>
          </p:nvSpPr>
          <p:spPr>
            <a:xfrm>
              <a:off x="8900834" y="2948041"/>
              <a:ext cx="1914793" cy="2062302"/>
            </a:xfrm>
            <a:prstGeom prst="ellipse">
              <a:avLst/>
            </a:prstGeom>
            <a:solidFill>
              <a:srgbClr val="6E917C">
                <a:alpha val="32595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20" name="Elipse 2119">
              <a:extLst>
                <a:ext uri="{FF2B5EF4-FFF2-40B4-BE49-F238E27FC236}">
                  <a16:creationId xmlns:a16="http://schemas.microsoft.com/office/drawing/2014/main" id="{8110BFA1-E588-1CA0-1FC2-5F9A2655EF76}"/>
                </a:ext>
              </a:extLst>
            </p:cNvPr>
            <p:cNvSpPr/>
            <p:nvPr/>
          </p:nvSpPr>
          <p:spPr>
            <a:xfrm>
              <a:off x="9045853" y="3214571"/>
              <a:ext cx="1298815" cy="1285432"/>
            </a:xfrm>
            <a:prstGeom prst="ellipse">
              <a:avLst/>
            </a:prstGeom>
            <a:solidFill>
              <a:srgbClr val="496053">
                <a:alpha val="37000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grpSp>
          <p:nvGrpSpPr>
            <p:cNvPr id="2121" name="Grupo 2120">
              <a:extLst>
                <a:ext uri="{FF2B5EF4-FFF2-40B4-BE49-F238E27FC236}">
                  <a16:creationId xmlns:a16="http://schemas.microsoft.com/office/drawing/2014/main" id="{48929744-061D-9B23-E0D1-4673D27E270E}"/>
                </a:ext>
              </a:extLst>
            </p:cNvPr>
            <p:cNvGrpSpPr/>
            <p:nvPr/>
          </p:nvGrpSpPr>
          <p:grpSpPr>
            <a:xfrm>
              <a:off x="9145525" y="3491286"/>
              <a:ext cx="1063206" cy="350304"/>
              <a:chOff x="4271138" y="2696317"/>
              <a:chExt cx="1063206" cy="350304"/>
            </a:xfrm>
          </p:grpSpPr>
          <p:pic>
            <p:nvPicPr>
              <p:cNvPr id="2122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777044EE-3FFD-610D-9EF6-DC8791C998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271138" y="2701891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3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F03A888C-9E3B-C311-04CC-7C173CA313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629835" y="26987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4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7F8A22B8-27D3-882A-8C6F-5BE3C91F52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988532" y="26963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25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B7F11890-7947-9220-3F20-E0E24DA481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290267" y="3629950"/>
              <a:ext cx="258190" cy="56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6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70BD79A4-A767-93C4-4738-DFD05DC0B4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558576" y="3812312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7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59FE0A00-15C0-64FD-04D9-E2E4B2F7027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18496" y="3665197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8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C921D172-D60A-2878-C94A-37FA158B21A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21423" y="4070830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9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864F682A-5288-CC79-478C-1EC13FB21F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604855" y="4531755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30" name="Picture 24" descr="illustration of protein structure 53336758 PNG">
              <a:extLst>
                <a:ext uri="{FF2B5EF4-FFF2-40B4-BE49-F238E27FC236}">
                  <a16:creationId xmlns:a16="http://schemas.microsoft.com/office/drawing/2014/main" id="{5F75C5FE-042A-5F72-C347-BC9A1E01F8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69884">
              <a:off x="9718379" y="4579604"/>
              <a:ext cx="351042" cy="282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31" name="Forma libre 2130">
              <a:extLst>
                <a:ext uri="{FF2B5EF4-FFF2-40B4-BE49-F238E27FC236}">
                  <a16:creationId xmlns:a16="http://schemas.microsoft.com/office/drawing/2014/main" id="{4B0F9065-6F34-B754-0C19-4B9CB8E082C9}"/>
                </a:ext>
              </a:extLst>
            </p:cNvPr>
            <p:cNvSpPr/>
            <p:nvPr/>
          </p:nvSpPr>
          <p:spPr>
            <a:xfrm>
              <a:off x="9476284" y="4525999"/>
              <a:ext cx="340972" cy="267326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2" name="Forma libre 2131">
              <a:extLst>
                <a:ext uri="{FF2B5EF4-FFF2-40B4-BE49-F238E27FC236}">
                  <a16:creationId xmlns:a16="http://schemas.microsoft.com/office/drawing/2014/main" id="{C62DFBF8-6FB4-A588-E7BE-C61CD828391B}"/>
                </a:ext>
              </a:extLst>
            </p:cNvPr>
            <p:cNvSpPr/>
            <p:nvPr/>
          </p:nvSpPr>
          <p:spPr>
            <a:xfrm rot="10421680" flipH="1">
              <a:off x="9556565" y="4826762"/>
              <a:ext cx="204956" cy="108040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3" name="Forma libre 2132">
              <a:extLst>
                <a:ext uri="{FF2B5EF4-FFF2-40B4-BE49-F238E27FC236}">
                  <a16:creationId xmlns:a16="http://schemas.microsoft.com/office/drawing/2014/main" id="{15D4B722-1D76-AF10-032C-CAA228AAB172}"/>
                </a:ext>
              </a:extLst>
            </p:cNvPr>
            <p:cNvSpPr/>
            <p:nvPr/>
          </p:nvSpPr>
          <p:spPr>
            <a:xfrm>
              <a:off x="10600319" y="4260194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4" name="Forma libre 2133">
              <a:extLst>
                <a:ext uri="{FF2B5EF4-FFF2-40B4-BE49-F238E27FC236}">
                  <a16:creationId xmlns:a16="http://schemas.microsoft.com/office/drawing/2014/main" id="{AE633BBC-B19E-BF85-4652-E4087F577122}"/>
                </a:ext>
              </a:extLst>
            </p:cNvPr>
            <p:cNvSpPr/>
            <p:nvPr/>
          </p:nvSpPr>
          <p:spPr>
            <a:xfrm rot="7525459">
              <a:off x="10301432" y="4383574"/>
              <a:ext cx="146320" cy="169292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0" name="Forma libre 2139">
              <a:extLst>
                <a:ext uri="{FF2B5EF4-FFF2-40B4-BE49-F238E27FC236}">
                  <a16:creationId xmlns:a16="http://schemas.microsoft.com/office/drawing/2014/main" id="{B0600915-0FC7-EB0F-0419-F386E3E3291B}"/>
                </a:ext>
              </a:extLst>
            </p:cNvPr>
            <p:cNvSpPr/>
            <p:nvPr/>
          </p:nvSpPr>
          <p:spPr>
            <a:xfrm>
              <a:off x="10201413" y="4621841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1" name="Forma libre 2140">
              <a:extLst>
                <a:ext uri="{FF2B5EF4-FFF2-40B4-BE49-F238E27FC236}">
                  <a16:creationId xmlns:a16="http://schemas.microsoft.com/office/drawing/2014/main" id="{5455F166-AA42-F6C0-7AF5-CAF3E444F287}"/>
                </a:ext>
              </a:extLst>
            </p:cNvPr>
            <p:cNvSpPr/>
            <p:nvPr/>
          </p:nvSpPr>
          <p:spPr>
            <a:xfrm rot="186843">
              <a:off x="9502758" y="3488844"/>
              <a:ext cx="316333" cy="167821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2" name="Forma libre 2141">
              <a:extLst>
                <a:ext uri="{FF2B5EF4-FFF2-40B4-BE49-F238E27FC236}">
                  <a16:creationId xmlns:a16="http://schemas.microsoft.com/office/drawing/2014/main" id="{10CDADE7-D8CA-70B4-CA96-D557810890F8}"/>
                </a:ext>
              </a:extLst>
            </p:cNvPr>
            <p:cNvSpPr/>
            <p:nvPr/>
          </p:nvSpPr>
          <p:spPr>
            <a:xfrm rot="11005981">
              <a:off x="9500069" y="3655272"/>
              <a:ext cx="297767" cy="127024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pic>
          <p:nvPicPr>
            <p:cNvPr id="2145" name="Imagen 2144">
              <a:extLst>
                <a:ext uri="{FF2B5EF4-FFF2-40B4-BE49-F238E27FC236}">
                  <a16:creationId xmlns:a16="http://schemas.microsoft.com/office/drawing/2014/main" id="{64DAEB63-6E34-5E75-1FF0-0C3395BFA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600318" y="3906815"/>
              <a:ext cx="233771" cy="238913"/>
            </a:xfrm>
            <a:prstGeom prst="rect">
              <a:avLst/>
            </a:prstGeom>
          </p:spPr>
        </p:pic>
        <p:pic>
          <p:nvPicPr>
            <p:cNvPr id="2146" name="Imagen 2145">
              <a:extLst>
                <a:ext uri="{FF2B5EF4-FFF2-40B4-BE49-F238E27FC236}">
                  <a16:creationId xmlns:a16="http://schemas.microsoft.com/office/drawing/2014/main" id="{23BC4C28-FCED-A674-B0F0-D1061BF2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783633" y="3609221"/>
              <a:ext cx="292620" cy="299057"/>
            </a:xfrm>
            <a:prstGeom prst="rect">
              <a:avLst/>
            </a:prstGeom>
          </p:spPr>
        </p:pic>
        <p:pic>
          <p:nvPicPr>
            <p:cNvPr id="2147" name="Imagen 2146">
              <a:extLst>
                <a:ext uri="{FF2B5EF4-FFF2-40B4-BE49-F238E27FC236}">
                  <a16:creationId xmlns:a16="http://schemas.microsoft.com/office/drawing/2014/main" id="{3C3F7648-1042-FD74-4D99-57059ED1A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87528" y="3865335"/>
              <a:ext cx="292620" cy="299057"/>
            </a:xfrm>
            <a:prstGeom prst="rect">
              <a:avLst/>
            </a:prstGeom>
          </p:spPr>
        </p:pic>
        <p:pic>
          <p:nvPicPr>
            <p:cNvPr id="2148" name="Imagen 2147">
              <a:extLst>
                <a:ext uri="{FF2B5EF4-FFF2-40B4-BE49-F238E27FC236}">
                  <a16:creationId xmlns:a16="http://schemas.microsoft.com/office/drawing/2014/main" id="{50FF8752-1BAA-7C0F-45E6-D87D84790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148825" y="3543253"/>
              <a:ext cx="292620" cy="299057"/>
            </a:xfrm>
            <a:prstGeom prst="rect">
              <a:avLst/>
            </a:prstGeom>
          </p:spPr>
        </p:pic>
        <p:pic>
          <p:nvPicPr>
            <p:cNvPr id="2149" name="Imagen 2148">
              <a:extLst>
                <a:ext uri="{FF2B5EF4-FFF2-40B4-BE49-F238E27FC236}">
                  <a16:creationId xmlns:a16="http://schemas.microsoft.com/office/drawing/2014/main" id="{2C1AFFFB-3522-274A-DBCB-060650AAE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04796" y="3220708"/>
              <a:ext cx="292620" cy="299057"/>
            </a:xfrm>
            <a:prstGeom prst="rect">
              <a:avLst/>
            </a:prstGeom>
          </p:spPr>
        </p:pic>
        <p:pic>
          <p:nvPicPr>
            <p:cNvPr id="2156" name="Imagen 2155">
              <a:extLst>
                <a:ext uri="{FF2B5EF4-FFF2-40B4-BE49-F238E27FC236}">
                  <a16:creationId xmlns:a16="http://schemas.microsoft.com/office/drawing/2014/main" id="{4391309F-8FFD-7C46-FD01-8F71A34DB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267006" y="3084631"/>
              <a:ext cx="292620" cy="299057"/>
            </a:xfrm>
            <a:prstGeom prst="rect">
              <a:avLst/>
            </a:prstGeom>
          </p:spPr>
        </p:pic>
        <p:pic>
          <p:nvPicPr>
            <p:cNvPr id="2157" name="Imagen 2156">
              <a:extLst>
                <a:ext uri="{FF2B5EF4-FFF2-40B4-BE49-F238E27FC236}">
                  <a16:creationId xmlns:a16="http://schemas.microsoft.com/office/drawing/2014/main" id="{8640274C-758E-60E8-7367-56DE3248B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532084" y="3486385"/>
              <a:ext cx="292620" cy="299057"/>
            </a:xfrm>
            <a:prstGeom prst="rect">
              <a:avLst/>
            </a:prstGeom>
          </p:spPr>
        </p:pic>
        <p:sp>
          <p:nvSpPr>
            <p:cNvPr id="2159" name="Elipse 2158">
              <a:extLst>
                <a:ext uri="{FF2B5EF4-FFF2-40B4-BE49-F238E27FC236}">
                  <a16:creationId xmlns:a16="http://schemas.microsoft.com/office/drawing/2014/main" id="{B563FD47-8245-95F0-A12C-F2CA4EB88380}"/>
                </a:ext>
              </a:extLst>
            </p:cNvPr>
            <p:cNvSpPr/>
            <p:nvPr/>
          </p:nvSpPr>
          <p:spPr>
            <a:xfrm>
              <a:off x="10241538" y="44760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0" name="Elipse 2159">
              <a:extLst>
                <a:ext uri="{FF2B5EF4-FFF2-40B4-BE49-F238E27FC236}">
                  <a16:creationId xmlns:a16="http://schemas.microsoft.com/office/drawing/2014/main" id="{F289605A-D2F2-68A9-CBF4-FCE7D9C04FD4}"/>
                </a:ext>
              </a:extLst>
            </p:cNvPr>
            <p:cNvSpPr/>
            <p:nvPr/>
          </p:nvSpPr>
          <p:spPr>
            <a:xfrm>
              <a:off x="10393938" y="46284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1" name="Elipse 2160">
              <a:extLst>
                <a:ext uri="{FF2B5EF4-FFF2-40B4-BE49-F238E27FC236}">
                  <a16:creationId xmlns:a16="http://schemas.microsoft.com/office/drawing/2014/main" id="{9EF4E3C4-7506-F5D7-8197-3C2F16D59EFC}"/>
                </a:ext>
              </a:extLst>
            </p:cNvPr>
            <p:cNvSpPr/>
            <p:nvPr/>
          </p:nvSpPr>
          <p:spPr>
            <a:xfrm>
              <a:off x="10477360" y="4421422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</p:grpSp>
      <p:sp>
        <p:nvSpPr>
          <p:cNvPr id="2162" name="Elipse 2161">
            <a:extLst>
              <a:ext uri="{FF2B5EF4-FFF2-40B4-BE49-F238E27FC236}">
                <a16:creationId xmlns:a16="http://schemas.microsoft.com/office/drawing/2014/main" id="{C2FBA33E-88E6-BD41-651F-935AB6B6D22C}"/>
              </a:ext>
            </a:extLst>
          </p:cNvPr>
          <p:cNvSpPr/>
          <p:nvPr/>
        </p:nvSpPr>
        <p:spPr>
          <a:xfrm>
            <a:off x="7711166" y="4162673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3" name="Elipse 2162">
            <a:extLst>
              <a:ext uri="{FF2B5EF4-FFF2-40B4-BE49-F238E27FC236}">
                <a16:creationId xmlns:a16="http://schemas.microsoft.com/office/drawing/2014/main" id="{3E1816F1-1432-4072-DFC7-E95AB3C510C6}"/>
              </a:ext>
            </a:extLst>
          </p:cNvPr>
          <p:cNvSpPr/>
          <p:nvPr/>
        </p:nvSpPr>
        <p:spPr>
          <a:xfrm>
            <a:off x="7516249" y="4219291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4" name="Elipse 2163">
            <a:extLst>
              <a:ext uri="{FF2B5EF4-FFF2-40B4-BE49-F238E27FC236}">
                <a16:creationId xmlns:a16="http://schemas.microsoft.com/office/drawing/2014/main" id="{713708D7-9014-FC68-6523-94CE7366348F}"/>
              </a:ext>
            </a:extLst>
          </p:cNvPr>
          <p:cNvSpPr/>
          <p:nvPr/>
        </p:nvSpPr>
        <p:spPr>
          <a:xfrm>
            <a:off x="7224746" y="4516772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5" name="Elipse 2164">
            <a:extLst>
              <a:ext uri="{FF2B5EF4-FFF2-40B4-BE49-F238E27FC236}">
                <a16:creationId xmlns:a16="http://schemas.microsoft.com/office/drawing/2014/main" id="{DA77C222-BA33-0135-83D0-7D5BEB68DBFC}"/>
              </a:ext>
            </a:extLst>
          </p:cNvPr>
          <p:cNvSpPr/>
          <p:nvPr/>
        </p:nvSpPr>
        <p:spPr>
          <a:xfrm>
            <a:off x="7410718" y="4434798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F455ED-6BD2-C002-C64E-E2D77273BDEA}"/>
              </a:ext>
            </a:extLst>
          </p:cNvPr>
          <p:cNvSpPr txBox="1">
            <a:spLocks/>
          </p:cNvSpPr>
          <p:nvPr/>
        </p:nvSpPr>
        <p:spPr>
          <a:xfrm>
            <a:off x="3817688" y="441325"/>
            <a:ext cx="7931403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/>
              <a:t>What reservoir are we measuring?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C6D81B-3832-9ACC-B002-60F8E5D58D21}"/>
              </a:ext>
            </a:extLst>
          </p:cNvPr>
          <p:cNvSpPr txBox="1"/>
          <p:nvPr/>
        </p:nvSpPr>
        <p:spPr>
          <a:xfrm>
            <a:off x="1839950" y="6558737"/>
            <a:ext cx="103084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Moar et al. mBio. 2023; Falcinelli et al. Front. Microbiol. 2019.; Tanaka et al. Pathog. Immun. 2025; Roux &amp; Chomont. J Infect Dis. 2024.</a:t>
            </a:r>
          </a:p>
        </p:txBody>
      </p:sp>
    </p:spTree>
    <p:extLst>
      <p:ext uri="{BB962C8B-B14F-4D97-AF65-F5344CB8AC3E}">
        <p14:creationId xmlns:p14="http://schemas.microsoft.com/office/powerpoint/2010/main" val="236283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6" grpId="0" animBg="1"/>
      <p:bldP spid="7" grpId="0" animBg="1"/>
      <p:bldP spid="17" grpId="0"/>
      <p:bldP spid="22" grpId="0"/>
      <p:bldP spid="41" grpId="0"/>
      <p:bldP spid="53" grpId="0" animBg="1"/>
      <p:bldP spid="54" grpId="0" animBg="1"/>
      <p:bldP spid="2076" grpId="0" animBg="1"/>
      <p:bldP spid="2077" grpId="0" animBg="1"/>
      <p:bldP spid="2083" grpId="0" animBg="1"/>
      <p:bldP spid="2088" grpId="0" animBg="1"/>
      <p:bldP spid="2090" grpId="0" animBg="1"/>
      <p:bldP spid="2094" grpId="0" animBg="1"/>
      <p:bldP spid="2099" grpId="0" animBg="1"/>
      <p:bldP spid="2100" grpId="0" animBg="1"/>
      <p:bldP spid="2102" grpId="0" animBg="1"/>
      <p:bldP spid="2103" grpId="0" animBg="1"/>
      <p:bldP spid="2104" grpId="0" animBg="1"/>
      <p:bldP spid="2105" grpId="0"/>
      <p:bldP spid="2153" grpId="0"/>
      <p:bldP spid="2154" grpId="0"/>
      <p:bldP spid="2162" grpId="0" animBg="1"/>
      <p:bldP spid="2163" grpId="0" animBg="1"/>
      <p:bldP spid="2164" grpId="0" animBg="1"/>
      <p:bldP spid="21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64C5A-0C82-3F27-D6F9-504F8DBC5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lipse 50">
            <a:extLst>
              <a:ext uri="{FF2B5EF4-FFF2-40B4-BE49-F238E27FC236}">
                <a16:creationId xmlns:a16="http://schemas.microsoft.com/office/drawing/2014/main" id="{8352CD6F-B30C-2A3F-D2FB-91EF07829084}"/>
              </a:ext>
            </a:extLst>
          </p:cNvPr>
          <p:cNvSpPr/>
          <p:nvPr/>
        </p:nvSpPr>
        <p:spPr>
          <a:xfrm>
            <a:off x="3259328" y="2948041"/>
            <a:ext cx="1914792" cy="2090229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EEF97016-CF8D-D8F6-D2CC-165A147520D8}"/>
              </a:ext>
            </a:extLst>
          </p:cNvPr>
          <p:cNvSpPr/>
          <p:nvPr/>
        </p:nvSpPr>
        <p:spPr>
          <a:xfrm>
            <a:off x="3404347" y="321457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14854BF-F2F0-A9B0-B865-ACD87BA1CC68}"/>
              </a:ext>
            </a:extLst>
          </p:cNvPr>
          <p:cNvSpPr/>
          <p:nvPr/>
        </p:nvSpPr>
        <p:spPr>
          <a:xfrm>
            <a:off x="489847" y="3022631"/>
            <a:ext cx="1914792" cy="2025301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B090DF2-3D13-F4F2-87AE-C9EE64D4C010}"/>
              </a:ext>
            </a:extLst>
          </p:cNvPr>
          <p:cNvSpPr/>
          <p:nvPr/>
        </p:nvSpPr>
        <p:spPr>
          <a:xfrm>
            <a:off x="634866" y="328916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94FF478-C3CA-0A5E-367E-3173BC47914B}"/>
              </a:ext>
            </a:extLst>
          </p:cNvPr>
          <p:cNvGrpSpPr/>
          <p:nvPr/>
        </p:nvGrpSpPr>
        <p:grpSpPr>
          <a:xfrm>
            <a:off x="736753" y="3612396"/>
            <a:ext cx="1063206" cy="350304"/>
            <a:chOff x="4271138" y="2696317"/>
            <a:chExt cx="1063206" cy="350304"/>
          </a:xfrm>
        </p:grpSpPr>
        <p:pic>
          <p:nvPicPr>
            <p:cNvPr id="2060" name="Picture 12" descr="Dna PNG, Dna Transparent Background - FreeIconsPNG">
              <a:extLst>
                <a:ext uri="{FF2B5EF4-FFF2-40B4-BE49-F238E27FC236}">
                  <a16:creationId xmlns:a16="http://schemas.microsoft.com/office/drawing/2014/main" id="{0B1154FC-70A0-A246-3C2A-ACCB0BB49C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Dna PNG, Dna Transparent Background - FreeIconsPNG">
              <a:extLst>
                <a:ext uri="{FF2B5EF4-FFF2-40B4-BE49-F238E27FC236}">
                  <a16:creationId xmlns:a16="http://schemas.microsoft.com/office/drawing/2014/main" id="{39350258-A1D1-093A-B55C-63D7AB30D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Dna PNG, Dna Transparent Background - FreeIconsPNG">
              <a:extLst>
                <a:ext uri="{FF2B5EF4-FFF2-40B4-BE49-F238E27FC236}">
                  <a16:creationId xmlns:a16="http://schemas.microsoft.com/office/drawing/2014/main" id="{6414B78F-37BB-AAA0-01A7-67ECE72F2D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517803C-1C6C-70AC-C0DF-999CF1F654C9}"/>
              </a:ext>
            </a:extLst>
          </p:cNvPr>
          <p:cNvSpPr txBox="1"/>
          <p:nvPr/>
        </p:nvSpPr>
        <p:spPr>
          <a:xfrm>
            <a:off x="258121" y="2620577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proviral DNA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2115DB70-468A-29D0-8A9E-CE82FD7E3779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736753" y="2895630"/>
            <a:ext cx="408353" cy="770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E6D63BB-8B4B-F0B2-1EB4-8882A048E8B4}"/>
              </a:ext>
            </a:extLst>
          </p:cNvPr>
          <p:cNvSpPr txBox="1"/>
          <p:nvPr/>
        </p:nvSpPr>
        <p:spPr>
          <a:xfrm>
            <a:off x="290158" y="1919870"/>
            <a:ext cx="2235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Silent </a:t>
            </a:r>
          </a:p>
          <a:p>
            <a:pPr algn="ctr"/>
            <a:r>
              <a:rPr lang="en-US" b="1" noProof="1">
                <a:solidFill>
                  <a:srgbClr val="496053"/>
                </a:solidFill>
              </a:rPr>
              <a:t>reservoir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9C818556-4868-8E1B-A5E9-26D5C5E464FF}"/>
              </a:ext>
            </a:extLst>
          </p:cNvPr>
          <p:cNvGrpSpPr/>
          <p:nvPr/>
        </p:nvGrpSpPr>
        <p:grpSpPr>
          <a:xfrm>
            <a:off x="3504019" y="3491286"/>
            <a:ext cx="1063206" cy="350304"/>
            <a:chOff x="4271138" y="2696317"/>
            <a:chExt cx="1063206" cy="350304"/>
          </a:xfrm>
        </p:grpSpPr>
        <p:pic>
          <p:nvPicPr>
            <p:cNvPr id="2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9E2E27CE-E117-BC35-4176-A248C41479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B0C37ED6-8D26-54AD-D019-AEC46EACD7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C659AC51-32EC-2DA7-4E1D-AF53E5A73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E803BCA7-BCED-18FA-DA6B-D19BE7399263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2A567077-82D0-E7DF-C572-78272D88C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B43395A3-DCED-342F-7E67-22CCC9C751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BDB7CA5F-D67F-3A17-A998-AF8A74315CE1}"/>
              </a:ext>
            </a:extLst>
          </p:cNvPr>
          <p:cNvSpPr txBox="1"/>
          <p:nvPr/>
        </p:nvSpPr>
        <p:spPr>
          <a:xfrm>
            <a:off x="2215277" y="4701602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RNA</a:t>
            </a: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A8BB62EE-6FDC-4245-7E32-B27671D58CBA}"/>
              </a:ext>
            </a:extLst>
          </p:cNvPr>
          <p:cNvCxnSpPr>
            <a:cxnSpLocks/>
          </p:cNvCxnSpPr>
          <p:nvPr/>
        </p:nvCxnSpPr>
        <p:spPr>
          <a:xfrm flipV="1">
            <a:off x="3260162" y="4204931"/>
            <a:ext cx="456666" cy="5280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A25C072-4ED5-15B0-BC82-E9D64F43B409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58254886-54EF-57F6-BED0-8836E50C7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648761" y="3629950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001BA4CC-A4DB-B9AE-AC13-16A10B8B7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917070" y="3812312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0CA4F83A-AC99-C136-A926-EBC11D48F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276990" y="3665197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853C2D13-8BF2-0837-B22E-C1F093C3D865}"/>
              </a:ext>
            </a:extLst>
          </p:cNvPr>
          <p:cNvSpPr/>
          <p:nvPr/>
        </p:nvSpPr>
        <p:spPr>
          <a:xfrm>
            <a:off x="5932620" y="2959002"/>
            <a:ext cx="1914793" cy="2062302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30F34FE9-28B0-06BD-CB07-368BFCEB199F}"/>
              </a:ext>
            </a:extLst>
          </p:cNvPr>
          <p:cNvSpPr/>
          <p:nvPr/>
        </p:nvSpPr>
        <p:spPr>
          <a:xfrm>
            <a:off x="6077639" y="3225532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734AAB65-56B4-FE08-AA86-B7126DE3FDF0}"/>
              </a:ext>
            </a:extLst>
          </p:cNvPr>
          <p:cNvGrpSpPr/>
          <p:nvPr/>
        </p:nvGrpSpPr>
        <p:grpSpPr>
          <a:xfrm>
            <a:off x="6177311" y="3502247"/>
            <a:ext cx="1063206" cy="350304"/>
            <a:chOff x="4271138" y="2696317"/>
            <a:chExt cx="1063206" cy="350304"/>
          </a:xfrm>
        </p:grpSpPr>
        <p:pic>
          <p:nvPicPr>
            <p:cNvPr id="5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B717CE4F-ACEF-2C12-2B7A-7D3C7A952D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F7A6F9EB-D36B-00E2-1061-8F51B19F01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D3BC8700-CED0-CCD3-FC36-7AE4F7B5FF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65222AB4-874E-BB56-7B16-7CB102A586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322053" y="3640911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6FDF3E11-4DA3-491A-0B27-A03C19516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590362" y="382327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E8D432B6-CEA8-0FFE-F825-E1792951AA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0282" y="3676158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2848E97D-212D-0FFE-FC48-14F7A3C34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181687" y="408944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E9547A8E-0BDC-D917-2204-F52035609B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3209" y="4081791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200E5238-6EDF-F07E-4E07-9D88587BE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636641" y="4542716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4" descr="illustration of protein structure 53336758 PNG">
            <a:extLst>
              <a:ext uri="{FF2B5EF4-FFF2-40B4-BE49-F238E27FC236}">
                <a16:creationId xmlns:a16="http://schemas.microsoft.com/office/drawing/2014/main" id="{D1C6BB90-FECB-ED35-A497-498CDF7F9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9884">
            <a:off x="6750165" y="4590565"/>
            <a:ext cx="351042" cy="2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6" name="Forma libre 2075">
            <a:extLst>
              <a:ext uri="{FF2B5EF4-FFF2-40B4-BE49-F238E27FC236}">
                <a16:creationId xmlns:a16="http://schemas.microsoft.com/office/drawing/2014/main" id="{47B035AC-E463-F925-CDDC-B9FD0C75378A}"/>
              </a:ext>
            </a:extLst>
          </p:cNvPr>
          <p:cNvSpPr/>
          <p:nvPr/>
        </p:nvSpPr>
        <p:spPr>
          <a:xfrm>
            <a:off x="6508070" y="4536960"/>
            <a:ext cx="340972" cy="267326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77" name="Forma libre 2076">
            <a:extLst>
              <a:ext uri="{FF2B5EF4-FFF2-40B4-BE49-F238E27FC236}">
                <a16:creationId xmlns:a16="http://schemas.microsoft.com/office/drawing/2014/main" id="{4B1D2A1E-7CB1-3F62-1DB9-8604F3155FED}"/>
              </a:ext>
            </a:extLst>
          </p:cNvPr>
          <p:cNvSpPr/>
          <p:nvPr/>
        </p:nvSpPr>
        <p:spPr>
          <a:xfrm rot="10421680" flipH="1">
            <a:off x="6588351" y="4837723"/>
            <a:ext cx="204956" cy="108040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3" name="Forma libre 2082">
            <a:extLst>
              <a:ext uri="{FF2B5EF4-FFF2-40B4-BE49-F238E27FC236}">
                <a16:creationId xmlns:a16="http://schemas.microsoft.com/office/drawing/2014/main" id="{FF7FDC10-A80A-B608-516B-E36409C8B338}"/>
              </a:ext>
            </a:extLst>
          </p:cNvPr>
          <p:cNvSpPr/>
          <p:nvPr/>
        </p:nvSpPr>
        <p:spPr>
          <a:xfrm>
            <a:off x="7450809" y="4502176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8" name="Forma libre 2087">
            <a:extLst>
              <a:ext uri="{FF2B5EF4-FFF2-40B4-BE49-F238E27FC236}">
                <a16:creationId xmlns:a16="http://schemas.microsoft.com/office/drawing/2014/main" id="{02E044FF-2769-7926-F1C7-C90D22D3B4F4}"/>
              </a:ext>
            </a:extLst>
          </p:cNvPr>
          <p:cNvSpPr/>
          <p:nvPr/>
        </p:nvSpPr>
        <p:spPr>
          <a:xfrm>
            <a:off x="7401003" y="4113071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0" name="Forma libre 2089">
            <a:extLst>
              <a:ext uri="{FF2B5EF4-FFF2-40B4-BE49-F238E27FC236}">
                <a16:creationId xmlns:a16="http://schemas.microsoft.com/office/drawing/2014/main" id="{23796453-43FF-A851-4CA9-14B461C4B75C}"/>
              </a:ext>
            </a:extLst>
          </p:cNvPr>
          <p:cNvSpPr/>
          <p:nvPr/>
        </p:nvSpPr>
        <p:spPr>
          <a:xfrm rot="7525459">
            <a:off x="7597925" y="4219630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4" name="Forma libre 2093">
            <a:extLst>
              <a:ext uri="{FF2B5EF4-FFF2-40B4-BE49-F238E27FC236}">
                <a16:creationId xmlns:a16="http://schemas.microsoft.com/office/drawing/2014/main" id="{7C2C52A5-66CD-DCE5-369C-5E738460E437}"/>
              </a:ext>
            </a:extLst>
          </p:cNvPr>
          <p:cNvSpPr/>
          <p:nvPr/>
        </p:nvSpPr>
        <p:spPr>
          <a:xfrm rot="7525459">
            <a:off x="7646921" y="3888921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9" name="Forma libre 2098">
            <a:extLst>
              <a:ext uri="{FF2B5EF4-FFF2-40B4-BE49-F238E27FC236}">
                <a16:creationId xmlns:a16="http://schemas.microsoft.com/office/drawing/2014/main" id="{D80FEC32-7464-F561-302E-5B6A56D26D41}"/>
              </a:ext>
            </a:extLst>
          </p:cNvPr>
          <p:cNvSpPr/>
          <p:nvPr/>
        </p:nvSpPr>
        <p:spPr>
          <a:xfrm>
            <a:off x="7233199" y="4632802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0" name="Forma libre 2099">
            <a:extLst>
              <a:ext uri="{FF2B5EF4-FFF2-40B4-BE49-F238E27FC236}">
                <a16:creationId xmlns:a16="http://schemas.microsoft.com/office/drawing/2014/main" id="{C1432F10-3DF9-0A7A-3660-E00F2FA76531}"/>
              </a:ext>
            </a:extLst>
          </p:cNvPr>
          <p:cNvSpPr/>
          <p:nvPr/>
        </p:nvSpPr>
        <p:spPr>
          <a:xfrm rot="186843">
            <a:off x="3859566" y="3488624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2" name="Forma libre 2101">
            <a:extLst>
              <a:ext uri="{FF2B5EF4-FFF2-40B4-BE49-F238E27FC236}">
                <a16:creationId xmlns:a16="http://schemas.microsoft.com/office/drawing/2014/main" id="{965093AA-447F-4F9D-7E8E-6A2AE50B3DC2}"/>
              </a:ext>
            </a:extLst>
          </p:cNvPr>
          <p:cNvSpPr/>
          <p:nvPr/>
        </p:nvSpPr>
        <p:spPr>
          <a:xfrm rot="11005981">
            <a:off x="3856877" y="3655052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3" name="Forma libre 2102">
            <a:extLst>
              <a:ext uri="{FF2B5EF4-FFF2-40B4-BE49-F238E27FC236}">
                <a16:creationId xmlns:a16="http://schemas.microsoft.com/office/drawing/2014/main" id="{6E46BF94-6229-96B9-E7EC-48E52BA7138D}"/>
              </a:ext>
            </a:extLst>
          </p:cNvPr>
          <p:cNvSpPr/>
          <p:nvPr/>
        </p:nvSpPr>
        <p:spPr>
          <a:xfrm rot="186843">
            <a:off x="6534544" y="3499805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4" name="Forma libre 2103">
            <a:extLst>
              <a:ext uri="{FF2B5EF4-FFF2-40B4-BE49-F238E27FC236}">
                <a16:creationId xmlns:a16="http://schemas.microsoft.com/office/drawing/2014/main" id="{9FAD69F3-1021-3E92-7BDA-7DED54002D11}"/>
              </a:ext>
            </a:extLst>
          </p:cNvPr>
          <p:cNvSpPr/>
          <p:nvPr/>
        </p:nvSpPr>
        <p:spPr>
          <a:xfrm rot="11005981">
            <a:off x="6531855" y="3666233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5" name="CuadroTexto 2104">
            <a:extLst>
              <a:ext uri="{FF2B5EF4-FFF2-40B4-BE49-F238E27FC236}">
                <a16:creationId xmlns:a16="http://schemas.microsoft.com/office/drawing/2014/main" id="{BE6E1FC5-675F-69E6-A5A3-2A11F02384C1}"/>
              </a:ext>
            </a:extLst>
          </p:cNvPr>
          <p:cNvSpPr txBox="1"/>
          <p:nvPr/>
        </p:nvSpPr>
        <p:spPr>
          <a:xfrm>
            <a:off x="6766705" y="5071401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proteins    </a:t>
            </a:r>
          </a:p>
        </p:txBody>
      </p:sp>
      <p:cxnSp>
        <p:nvCxnSpPr>
          <p:cNvPr id="2106" name="Conector recto de flecha 2105">
            <a:extLst>
              <a:ext uri="{FF2B5EF4-FFF2-40B4-BE49-F238E27FC236}">
                <a16:creationId xmlns:a16="http://schemas.microsoft.com/office/drawing/2014/main" id="{141EE5CD-C42C-015F-4833-AF444512727D}"/>
              </a:ext>
            </a:extLst>
          </p:cNvPr>
          <p:cNvCxnSpPr>
            <a:cxnSpLocks/>
          </p:cNvCxnSpPr>
          <p:nvPr/>
        </p:nvCxnSpPr>
        <p:spPr>
          <a:xfrm flipH="1" flipV="1">
            <a:off x="7371892" y="4681617"/>
            <a:ext cx="339034" cy="366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50" name="Conector recto de flecha 2149">
            <a:extLst>
              <a:ext uri="{FF2B5EF4-FFF2-40B4-BE49-F238E27FC236}">
                <a16:creationId xmlns:a16="http://schemas.microsoft.com/office/drawing/2014/main" id="{EA5F435C-7707-A91B-ABD1-303189FB8E76}"/>
              </a:ext>
            </a:extLst>
          </p:cNvPr>
          <p:cNvCxnSpPr>
            <a:cxnSpLocks/>
          </p:cNvCxnSpPr>
          <p:nvPr/>
        </p:nvCxnSpPr>
        <p:spPr>
          <a:xfrm flipH="1" flipV="1">
            <a:off x="11197196" y="4272968"/>
            <a:ext cx="54631" cy="668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52" name="CuadroTexto 2151">
            <a:extLst>
              <a:ext uri="{FF2B5EF4-FFF2-40B4-BE49-F238E27FC236}">
                <a16:creationId xmlns:a16="http://schemas.microsoft.com/office/drawing/2014/main" id="{AB6AE99A-6A91-53FD-D018-267ECE6E0E42}"/>
              </a:ext>
            </a:extLst>
          </p:cNvPr>
          <p:cNvSpPr txBox="1"/>
          <p:nvPr/>
        </p:nvSpPr>
        <p:spPr>
          <a:xfrm>
            <a:off x="10579754" y="4958529"/>
            <a:ext cx="141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infectious viral particles</a:t>
            </a:r>
          </a:p>
        </p:txBody>
      </p:sp>
      <p:sp>
        <p:nvSpPr>
          <p:cNvPr id="2153" name="CuadroTexto 2152">
            <a:extLst>
              <a:ext uri="{FF2B5EF4-FFF2-40B4-BE49-F238E27FC236}">
                <a16:creationId xmlns:a16="http://schemas.microsoft.com/office/drawing/2014/main" id="{3958585E-DB50-1816-C16C-BC6F6A1723C2}"/>
              </a:ext>
            </a:extLst>
          </p:cNvPr>
          <p:cNvSpPr txBox="1"/>
          <p:nvPr/>
        </p:nvSpPr>
        <p:spPr>
          <a:xfrm>
            <a:off x="2844701" y="1911723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Transcription-competent reservoir</a:t>
            </a:r>
          </a:p>
        </p:txBody>
      </p:sp>
      <p:sp>
        <p:nvSpPr>
          <p:cNvPr id="2154" name="CuadroTexto 2153">
            <a:extLst>
              <a:ext uri="{FF2B5EF4-FFF2-40B4-BE49-F238E27FC236}">
                <a16:creationId xmlns:a16="http://schemas.microsoft.com/office/drawing/2014/main" id="{07BA8B4E-2337-73F2-2454-E97139C0F746}"/>
              </a:ext>
            </a:extLst>
          </p:cNvPr>
          <p:cNvSpPr txBox="1"/>
          <p:nvPr/>
        </p:nvSpPr>
        <p:spPr>
          <a:xfrm>
            <a:off x="5577742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Translation-competent reservoir</a:t>
            </a:r>
          </a:p>
        </p:txBody>
      </p:sp>
      <p:sp>
        <p:nvSpPr>
          <p:cNvPr id="2155" name="CuadroTexto 2154">
            <a:extLst>
              <a:ext uri="{FF2B5EF4-FFF2-40B4-BE49-F238E27FC236}">
                <a16:creationId xmlns:a16="http://schemas.microsoft.com/office/drawing/2014/main" id="{D4D319FD-050B-9D06-3711-F4070BC5BBE8}"/>
              </a:ext>
            </a:extLst>
          </p:cNvPr>
          <p:cNvSpPr txBox="1"/>
          <p:nvPr/>
        </p:nvSpPr>
        <p:spPr>
          <a:xfrm>
            <a:off x="8540674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Replication-competent reservoir</a:t>
            </a:r>
          </a:p>
        </p:txBody>
      </p:sp>
      <p:grpSp>
        <p:nvGrpSpPr>
          <p:cNvPr id="2166" name="Grupo 2165">
            <a:extLst>
              <a:ext uri="{FF2B5EF4-FFF2-40B4-BE49-F238E27FC236}">
                <a16:creationId xmlns:a16="http://schemas.microsoft.com/office/drawing/2014/main" id="{843B52B7-92DC-9330-CF56-8249A472F045}"/>
              </a:ext>
            </a:extLst>
          </p:cNvPr>
          <p:cNvGrpSpPr/>
          <p:nvPr/>
        </p:nvGrpSpPr>
        <p:grpSpPr>
          <a:xfrm>
            <a:off x="8900834" y="2948041"/>
            <a:ext cx="2927088" cy="2062302"/>
            <a:chOff x="8900834" y="2948041"/>
            <a:chExt cx="2927088" cy="2062302"/>
          </a:xfrm>
        </p:grpSpPr>
        <p:sp>
          <p:nvSpPr>
            <p:cNvPr id="2075" name="Forma libre 2074">
              <a:extLst>
                <a:ext uri="{FF2B5EF4-FFF2-40B4-BE49-F238E27FC236}">
                  <a16:creationId xmlns:a16="http://schemas.microsoft.com/office/drawing/2014/main" id="{52FF2985-982A-FD56-BD7A-8094F9E1859D}"/>
                </a:ext>
              </a:extLst>
            </p:cNvPr>
            <p:cNvSpPr/>
            <p:nvPr/>
          </p:nvSpPr>
          <p:spPr>
            <a:xfrm>
              <a:off x="9209254" y="3205286"/>
              <a:ext cx="433137" cy="57751"/>
            </a:xfrm>
            <a:custGeom>
              <a:avLst/>
              <a:gdLst>
                <a:gd name="csX0" fmla="*/ 0 w 433137"/>
                <a:gd name="csY0" fmla="*/ 0 h 57751"/>
                <a:gd name="csX1" fmla="*/ 77002 w 433137"/>
                <a:gd name="csY1" fmla="*/ 38501 h 57751"/>
                <a:gd name="csX2" fmla="*/ 154004 w 433137"/>
                <a:gd name="csY2" fmla="*/ 28876 h 57751"/>
                <a:gd name="csX3" fmla="*/ 375385 w 433137"/>
                <a:gd name="csY3" fmla="*/ 38501 h 57751"/>
                <a:gd name="csX4" fmla="*/ 433137 w 433137"/>
                <a:gd name="csY4" fmla="*/ 57751 h 5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37" h="57751">
                  <a:moveTo>
                    <a:pt x="0" y="0"/>
                  </a:moveTo>
                  <a:cubicBezTo>
                    <a:pt x="9064" y="5438"/>
                    <a:pt x="56281" y="38501"/>
                    <a:pt x="77002" y="38501"/>
                  </a:cubicBezTo>
                  <a:cubicBezTo>
                    <a:pt x="102869" y="38501"/>
                    <a:pt x="128337" y="32084"/>
                    <a:pt x="154004" y="28876"/>
                  </a:cubicBezTo>
                  <a:cubicBezTo>
                    <a:pt x="227798" y="32084"/>
                    <a:pt x="301914" y="30901"/>
                    <a:pt x="375385" y="38501"/>
                  </a:cubicBezTo>
                  <a:cubicBezTo>
                    <a:pt x="395569" y="40589"/>
                    <a:pt x="433137" y="57751"/>
                    <a:pt x="433137" y="57751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2119" name="Elipse 2118">
              <a:extLst>
                <a:ext uri="{FF2B5EF4-FFF2-40B4-BE49-F238E27FC236}">
                  <a16:creationId xmlns:a16="http://schemas.microsoft.com/office/drawing/2014/main" id="{A98C52AA-E458-CED2-C604-71209B697191}"/>
                </a:ext>
              </a:extLst>
            </p:cNvPr>
            <p:cNvSpPr/>
            <p:nvPr/>
          </p:nvSpPr>
          <p:spPr>
            <a:xfrm>
              <a:off x="8900834" y="2948041"/>
              <a:ext cx="1914793" cy="2062302"/>
            </a:xfrm>
            <a:prstGeom prst="ellipse">
              <a:avLst/>
            </a:prstGeom>
            <a:solidFill>
              <a:srgbClr val="6E917C">
                <a:alpha val="32595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20" name="Elipse 2119">
              <a:extLst>
                <a:ext uri="{FF2B5EF4-FFF2-40B4-BE49-F238E27FC236}">
                  <a16:creationId xmlns:a16="http://schemas.microsoft.com/office/drawing/2014/main" id="{902CD5DA-9FB1-AE02-20B9-475A553E240A}"/>
                </a:ext>
              </a:extLst>
            </p:cNvPr>
            <p:cNvSpPr/>
            <p:nvPr/>
          </p:nvSpPr>
          <p:spPr>
            <a:xfrm>
              <a:off x="9045853" y="3214571"/>
              <a:ext cx="1298815" cy="1285432"/>
            </a:xfrm>
            <a:prstGeom prst="ellipse">
              <a:avLst/>
            </a:prstGeom>
            <a:solidFill>
              <a:srgbClr val="496053">
                <a:alpha val="37000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grpSp>
          <p:nvGrpSpPr>
            <p:cNvPr id="2121" name="Grupo 2120">
              <a:extLst>
                <a:ext uri="{FF2B5EF4-FFF2-40B4-BE49-F238E27FC236}">
                  <a16:creationId xmlns:a16="http://schemas.microsoft.com/office/drawing/2014/main" id="{F4023F7C-314D-D5A5-2A1D-89A0340D1FEA}"/>
                </a:ext>
              </a:extLst>
            </p:cNvPr>
            <p:cNvGrpSpPr/>
            <p:nvPr/>
          </p:nvGrpSpPr>
          <p:grpSpPr>
            <a:xfrm>
              <a:off x="9145525" y="3491286"/>
              <a:ext cx="1063206" cy="350304"/>
              <a:chOff x="4271138" y="2696317"/>
              <a:chExt cx="1063206" cy="350304"/>
            </a:xfrm>
          </p:grpSpPr>
          <p:pic>
            <p:nvPicPr>
              <p:cNvPr id="2122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2C5A9559-A3C6-0AA9-2F6E-1BB465395D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271138" y="2701891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3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3E8E1B5E-8DE5-40ED-B447-1E2D146CBD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629835" y="26987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4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20F8B9F1-B588-0942-CE43-91E816F008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988532" y="26963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25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E201244B-E17F-AFC7-3724-BBE0B3575D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290267" y="3629950"/>
              <a:ext cx="258190" cy="56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6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BB466DB9-9ED5-BEB0-DC6A-EBBCD577B4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558576" y="3812312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7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4A8FA63D-BF9A-7A0D-690C-F5ED017D01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18496" y="3665197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8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9DD46963-DBC1-474A-C232-0DC9757B24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21423" y="4070830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9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BA9DCED6-E2BD-7CE4-7301-9016CBCB82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604855" y="4531755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30" name="Picture 24" descr="illustration of protein structure 53336758 PNG">
              <a:extLst>
                <a:ext uri="{FF2B5EF4-FFF2-40B4-BE49-F238E27FC236}">
                  <a16:creationId xmlns:a16="http://schemas.microsoft.com/office/drawing/2014/main" id="{038F742E-1008-69CF-5664-D3E0DF5062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69884">
              <a:off x="9718379" y="4579604"/>
              <a:ext cx="351042" cy="282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31" name="Forma libre 2130">
              <a:extLst>
                <a:ext uri="{FF2B5EF4-FFF2-40B4-BE49-F238E27FC236}">
                  <a16:creationId xmlns:a16="http://schemas.microsoft.com/office/drawing/2014/main" id="{5E1B39BB-54E5-B972-0646-23794EE37005}"/>
                </a:ext>
              </a:extLst>
            </p:cNvPr>
            <p:cNvSpPr/>
            <p:nvPr/>
          </p:nvSpPr>
          <p:spPr>
            <a:xfrm>
              <a:off x="9476284" y="4525999"/>
              <a:ext cx="340972" cy="267326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2" name="Forma libre 2131">
              <a:extLst>
                <a:ext uri="{FF2B5EF4-FFF2-40B4-BE49-F238E27FC236}">
                  <a16:creationId xmlns:a16="http://schemas.microsoft.com/office/drawing/2014/main" id="{D77117EA-3133-04D6-6F56-E30779D847F4}"/>
                </a:ext>
              </a:extLst>
            </p:cNvPr>
            <p:cNvSpPr/>
            <p:nvPr/>
          </p:nvSpPr>
          <p:spPr>
            <a:xfrm rot="10421680" flipH="1">
              <a:off x="9556565" y="4826762"/>
              <a:ext cx="204956" cy="108040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3" name="Forma libre 2132">
              <a:extLst>
                <a:ext uri="{FF2B5EF4-FFF2-40B4-BE49-F238E27FC236}">
                  <a16:creationId xmlns:a16="http://schemas.microsoft.com/office/drawing/2014/main" id="{F3EC7476-C456-49E6-A227-C0213CE0B754}"/>
                </a:ext>
              </a:extLst>
            </p:cNvPr>
            <p:cNvSpPr/>
            <p:nvPr/>
          </p:nvSpPr>
          <p:spPr>
            <a:xfrm>
              <a:off x="10600319" y="4260194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4" name="Forma libre 2133">
              <a:extLst>
                <a:ext uri="{FF2B5EF4-FFF2-40B4-BE49-F238E27FC236}">
                  <a16:creationId xmlns:a16="http://schemas.microsoft.com/office/drawing/2014/main" id="{579DD90F-B6DA-884A-9840-C6DB76433801}"/>
                </a:ext>
              </a:extLst>
            </p:cNvPr>
            <p:cNvSpPr/>
            <p:nvPr/>
          </p:nvSpPr>
          <p:spPr>
            <a:xfrm rot="7525459">
              <a:off x="10301432" y="4383574"/>
              <a:ext cx="146320" cy="169292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0" name="Forma libre 2139">
              <a:extLst>
                <a:ext uri="{FF2B5EF4-FFF2-40B4-BE49-F238E27FC236}">
                  <a16:creationId xmlns:a16="http://schemas.microsoft.com/office/drawing/2014/main" id="{527956CF-D8F4-D9A1-DCCC-2569D926460C}"/>
                </a:ext>
              </a:extLst>
            </p:cNvPr>
            <p:cNvSpPr/>
            <p:nvPr/>
          </p:nvSpPr>
          <p:spPr>
            <a:xfrm>
              <a:off x="10201413" y="4621841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1" name="Forma libre 2140">
              <a:extLst>
                <a:ext uri="{FF2B5EF4-FFF2-40B4-BE49-F238E27FC236}">
                  <a16:creationId xmlns:a16="http://schemas.microsoft.com/office/drawing/2014/main" id="{C09A6B38-1C48-E01D-587D-0E418810D6A0}"/>
                </a:ext>
              </a:extLst>
            </p:cNvPr>
            <p:cNvSpPr/>
            <p:nvPr/>
          </p:nvSpPr>
          <p:spPr>
            <a:xfrm rot="186843">
              <a:off x="9502758" y="3488844"/>
              <a:ext cx="316333" cy="167821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2" name="Forma libre 2141">
              <a:extLst>
                <a:ext uri="{FF2B5EF4-FFF2-40B4-BE49-F238E27FC236}">
                  <a16:creationId xmlns:a16="http://schemas.microsoft.com/office/drawing/2014/main" id="{7DCE2D84-9675-0BA6-4631-23B87EBC0199}"/>
                </a:ext>
              </a:extLst>
            </p:cNvPr>
            <p:cNvSpPr/>
            <p:nvPr/>
          </p:nvSpPr>
          <p:spPr>
            <a:xfrm rot="11005981">
              <a:off x="9500069" y="3655272"/>
              <a:ext cx="297767" cy="127024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pic>
          <p:nvPicPr>
            <p:cNvPr id="2145" name="Imagen 2144">
              <a:extLst>
                <a:ext uri="{FF2B5EF4-FFF2-40B4-BE49-F238E27FC236}">
                  <a16:creationId xmlns:a16="http://schemas.microsoft.com/office/drawing/2014/main" id="{061A6085-2CE6-16C9-3C2E-66CEA8010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600318" y="3906815"/>
              <a:ext cx="233771" cy="238913"/>
            </a:xfrm>
            <a:prstGeom prst="rect">
              <a:avLst/>
            </a:prstGeom>
          </p:spPr>
        </p:pic>
        <p:pic>
          <p:nvPicPr>
            <p:cNvPr id="2146" name="Imagen 2145">
              <a:extLst>
                <a:ext uri="{FF2B5EF4-FFF2-40B4-BE49-F238E27FC236}">
                  <a16:creationId xmlns:a16="http://schemas.microsoft.com/office/drawing/2014/main" id="{DE9C7CD9-64A7-2D42-3ADF-F8C742D68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783633" y="3609221"/>
              <a:ext cx="292620" cy="299057"/>
            </a:xfrm>
            <a:prstGeom prst="rect">
              <a:avLst/>
            </a:prstGeom>
          </p:spPr>
        </p:pic>
        <p:pic>
          <p:nvPicPr>
            <p:cNvPr id="2147" name="Imagen 2146">
              <a:extLst>
                <a:ext uri="{FF2B5EF4-FFF2-40B4-BE49-F238E27FC236}">
                  <a16:creationId xmlns:a16="http://schemas.microsoft.com/office/drawing/2014/main" id="{9AA32988-A7B8-C83C-8707-A900D23C8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87528" y="3865335"/>
              <a:ext cx="292620" cy="299057"/>
            </a:xfrm>
            <a:prstGeom prst="rect">
              <a:avLst/>
            </a:prstGeom>
          </p:spPr>
        </p:pic>
        <p:pic>
          <p:nvPicPr>
            <p:cNvPr id="2148" name="Imagen 2147">
              <a:extLst>
                <a:ext uri="{FF2B5EF4-FFF2-40B4-BE49-F238E27FC236}">
                  <a16:creationId xmlns:a16="http://schemas.microsoft.com/office/drawing/2014/main" id="{5B5F296D-A5FC-7199-5917-36E94BB28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148825" y="3543253"/>
              <a:ext cx="292620" cy="299057"/>
            </a:xfrm>
            <a:prstGeom prst="rect">
              <a:avLst/>
            </a:prstGeom>
          </p:spPr>
        </p:pic>
        <p:pic>
          <p:nvPicPr>
            <p:cNvPr id="2149" name="Imagen 2148">
              <a:extLst>
                <a:ext uri="{FF2B5EF4-FFF2-40B4-BE49-F238E27FC236}">
                  <a16:creationId xmlns:a16="http://schemas.microsoft.com/office/drawing/2014/main" id="{9B8A4560-9D39-01AE-9C6D-D5DAA798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04796" y="3220708"/>
              <a:ext cx="292620" cy="299057"/>
            </a:xfrm>
            <a:prstGeom prst="rect">
              <a:avLst/>
            </a:prstGeom>
          </p:spPr>
        </p:pic>
        <p:pic>
          <p:nvPicPr>
            <p:cNvPr id="2156" name="Imagen 2155">
              <a:extLst>
                <a:ext uri="{FF2B5EF4-FFF2-40B4-BE49-F238E27FC236}">
                  <a16:creationId xmlns:a16="http://schemas.microsoft.com/office/drawing/2014/main" id="{DC05ADFB-AAF7-D1EB-0940-A73434CC6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267006" y="3084631"/>
              <a:ext cx="292620" cy="299057"/>
            </a:xfrm>
            <a:prstGeom prst="rect">
              <a:avLst/>
            </a:prstGeom>
          </p:spPr>
        </p:pic>
        <p:pic>
          <p:nvPicPr>
            <p:cNvPr id="2157" name="Imagen 2156">
              <a:extLst>
                <a:ext uri="{FF2B5EF4-FFF2-40B4-BE49-F238E27FC236}">
                  <a16:creationId xmlns:a16="http://schemas.microsoft.com/office/drawing/2014/main" id="{93FF7150-BB2D-C8A7-92BC-E16C8CA63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532084" y="3486385"/>
              <a:ext cx="292620" cy="299057"/>
            </a:xfrm>
            <a:prstGeom prst="rect">
              <a:avLst/>
            </a:prstGeom>
          </p:spPr>
        </p:pic>
        <p:sp>
          <p:nvSpPr>
            <p:cNvPr id="2159" name="Elipse 2158">
              <a:extLst>
                <a:ext uri="{FF2B5EF4-FFF2-40B4-BE49-F238E27FC236}">
                  <a16:creationId xmlns:a16="http://schemas.microsoft.com/office/drawing/2014/main" id="{DAE94303-C5CC-97B9-6826-E35EAC86E262}"/>
                </a:ext>
              </a:extLst>
            </p:cNvPr>
            <p:cNvSpPr/>
            <p:nvPr/>
          </p:nvSpPr>
          <p:spPr>
            <a:xfrm>
              <a:off x="10241538" y="44760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0" name="Elipse 2159">
              <a:extLst>
                <a:ext uri="{FF2B5EF4-FFF2-40B4-BE49-F238E27FC236}">
                  <a16:creationId xmlns:a16="http://schemas.microsoft.com/office/drawing/2014/main" id="{A70BABDE-9572-C89E-D0D7-12384A621900}"/>
                </a:ext>
              </a:extLst>
            </p:cNvPr>
            <p:cNvSpPr/>
            <p:nvPr/>
          </p:nvSpPr>
          <p:spPr>
            <a:xfrm>
              <a:off x="10393938" y="46284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1" name="Elipse 2160">
              <a:extLst>
                <a:ext uri="{FF2B5EF4-FFF2-40B4-BE49-F238E27FC236}">
                  <a16:creationId xmlns:a16="http://schemas.microsoft.com/office/drawing/2014/main" id="{36B9B122-29BF-15EF-840A-273A4597041D}"/>
                </a:ext>
              </a:extLst>
            </p:cNvPr>
            <p:cNvSpPr/>
            <p:nvPr/>
          </p:nvSpPr>
          <p:spPr>
            <a:xfrm>
              <a:off x="10477360" y="4421422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</p:grpSp>
      <p:sp>
        <p:nvSpPr>
          <p:cNvPr id="2162" name="Elipse 2161">
            <a:extLst>
              <a:ext uri="{FF2B5EF4-FFF2-40B4-BE49-F238E27FC236}">
                <a16:creationId xmlns:a16="http://schemas.microsoft.com/office/drawing/2014/main" id="{3A181776-B92F-8CF6-D484-135A4487C6D2}"/>
              </a:ext>
            </a:extLst>
          </p:cNvPr>
          <p:cNvSpPr/>
          <p:nvPr/>
        </p:nvSpPr>
        <p:spPr>
          <a:xfrm>
            <a:off x="7711166" y="4162673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3" name="Elipse 2162">
            <a:extLst>
              <a:ext uri="{FF2B5EF4-FFF2-40B4-BE49-F238E27FC236}">
                <a16:creationId xmlns:a16="http://schemas.microsoft.com/office/drawing/2014/main" id="{4162BC2D-0004-66F3-AACA-2E8E9897E130}"/>
              </a:ext>
            </a:extLst>
          </p:cNvPr>
          <p:cNvSpPr/>
          <p:nvPr/>
        </p:nvSpPr>
        <p:spPr>
          <a:xfrm>
            <a:off x="7516249" y="4219291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4" name="Elipse 2163">
            <a:extLst>
              <a:ext uri="{FF2B5EF4-FFF2-40B4-BE49-F238E27FC236}">
                <a16:creationId xmlns:a16="http://schemas.microsoft.com/office/drawing/2014/main" id="{37981358-C650-AA97-32BC-46B57B4D4023}"/>
              </a:ext>
            </a:extLst>
          </p:cNvPr>
          <p:cNvSpPr/>
          <p:nvPr/>
        </p:nvSpPr>
        <p:spPr>
          <a:xfrm>
            <a:off x="7224746" y="4516772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5" name="Elipse 2164">
            <a:extLst>
              <a:ext uri="{FF2B5EF4-FFF2-40B4-BE49-F238E27FC236}">
                <a16:creationId xmlns:a16="http://schemas.microsoft.com/office/drawing/2014/main" id="{E431EAB6-0C62-C443-0592-75238B5AE9AC}"/>
              </a:ext>
            </a:extLst>
          </p:cNvPr>
          <p:cNvSpPr/>
          <p:nvPr/>
        </p:nvSpPr>
        <p:spPr>
          <a:xfrm>
            <a:off x="7410718" y="4434798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1365A6F-73EE-17FB-063F-E3711DC48011}"/>
              </a:ext>
            </a:extLst>
          </p:cNvPr>
          <p:cNvSpPr txBox="1"/>
          <p:nvPr/>
        </p:nvSpPr>
        <p:spPr>
          <a:xfrm>
            <a:off x="290158" y="5748652"/>
            <a:ext cx="11100331" cy="583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Usually labor-intensive, time-consuming, requires large cell inputs.</a:t>
            </a:r>
            <a:endParaRPr lang="en-US" sz="1600" b="1" noProof="1">
              <a:sym typeface="Wingdings" pitchFamily="2" charset="2"/>
            </a:endParaRPr>
          </a:p>
          <a:p>
            <a:pPr>
              <a:lnSpc>
                <a:spcPts val="2000"/>
              </a:lnSpc>
            </a:pPr>
            <a:r>
              <a:rPr lang="en-US" sz="1600" b="1" noProof="1">
                <a:sym typeface="Wingdings" pitchFamily="2" charset="2"/>
              </a:rPr>
              <a:t>	Underestimates</a:t>
            </a:r>
            <a:r>
              <a:rPr lang="en-US" sz="1600" noProof="1">
                <a:sym typeface="Wingdings" pitchFamily="2" charset="2"/>
              </a:rPr>
              <a:t> the replication-competent reservoir (low reactivation rate).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7E56C2A-8959-4B00-0A57-0C6EB38EB520}"/>
              </a:ext>
            </a:extLst>
          </p:cNvPr>
          <p:cNvSpPr txBox="1"/>
          <p:nvPr/>
        </p:nvSpPr>
        <p:spPr>
          <a:xfrm>
            <a:off x="2712596" y="1147235"/>
            <a:ext cx="8354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6E917C"/>
                </a:solidFill>
                <a:sym typeface="Wingdings" pitchFamily="2" charset="2"/>
              </a:rPr>
              <a:t>QVOA:</a:t>
            </a:r>
            <a:r>
              <a:rPr lang="en-US" sz="2000" noProof="1">
                <a:solidFill>
                  <a:srgbClr val="6E917C"/>
                </a:solidFill>
                <a:sym typeface="Wingdings" pitchFamily="2" charset="2"/>
              </a:rPr>
              <a:t> gold standard</a:t>
            </a:r>
            <a:endParaRPr lang="en-US" sz="2000" noProof="1">
              <a:solidFill>
                <a:srgbClr val="6E917C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40C8ED0-4E79-E9BE-95FC-1B0A492BF6D1}"/>
              </a:ext>
            </a:extLst>
          </p:cNvPr>
          <p:cNvSpPr txBox="1">
            <a:spLocks/>
          </p:cNvSpPr>
          <p:nvPr/>
        </p:nvSpPr>
        <p:spPr>
          <a:xfrm>
            <a:off x="2623294" y="393696"/>
            <a:ext cx="9372932" cy="122396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Cell culture-based methods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C6236375-126A-9D98-7061-F650DC20C89C}"/>
              </a:ext>
            </a:extLst>
          </p:cNvPr>
          <p:cNvSpPr/>
          <p:nvPr/>
        </p:nvSpPr>
        <p:spPr>
          <a:xfrm>
            <a:off x="8614881" y="1800232"/>
            <a:ext cx="3381344" cy="3813923"/>
          </a:xfrm>
          <a:prstGeom prst="roundRect">
            <a:avLst>
              <a:gd name="adj" fmla="val 9513"/>
            </a:avLst>
          </a:prstGeom>
          <a:solidFill>
            <a:srgbClr val="6E917C">
              <a:alpha val="20000"/>
            </a:srgbClr>
          </a:solidFill>
          <a:ln w="25400">
            <a:solidFill>
              <a:srgbClr val="6E91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44CC550-BA77-5A94-C4C8-6E8677FE0653}"/>
              </a:ext>
            </a:extLst>
          </p:cNvPr>
          <p:cNvSpPr txBox="1"/>
          <p:nvPr/>
        </p:nvSpPr>
        <p:spPr>
          <a:xfrm>
            <a:off x="1839950" y="6558737"/>
            <a:ext cx="103084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Moar et al. mBio. 2023; Falcinelli et al. Front. Microbiol. 2019.; Tanaka et al. Pathog. Immun. 2025; Roux &amp; Chomont. J Infect Dis. 2024.</a:t>
            </a:r>
          </a:p>
        </p:txBody>
      </p:sp>
    </p:spTree>
    <p:extLst>
      <p:ext uri="{BB962C8B-B14F-4D97-AF65-F5344CB8AC3E}">
        <p14:creationId xmlns:p14="http://schemas.microsoft.com/office/powerpoint/2010/main" val="79048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A8318-64C4-0F5F-490F-F996DC997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lipse 50">
            <a:extLst>
              <a:ext uri="{FF2B5EF4-FFF2-40B4-BE49-F238E27FC236}">
                <a16:creationId xmlns:a16="http://schemas.microsoft.com/office/drawing/2014/main" id="{7A185E6A-2440-6471-2EEF-D42CDD82DC5D}"/>
              </a:ext>
            </a:extLst>
          </p:cNvPr>
          <p:cNvSpPr/>
          <p:nvPr/>
        </p:nvSpPr>
        <p:spPr>
          <a:xfrm>
            <a:off x="3259328" y="2948041"/>
            <a:ext cx="1914792" cy="2090229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707B8481-8975-CFF2-5BF6-467064C74DE3}"/>
              </a:ext>
            </a:extLst>
          </p:cNvPr>
          <p:cNvSpPr/>
          <p:nvPr/>
        </p:nvSpPr>
        <p:spPr>
          <a:xfrm>
            <a:off x="3404347" y="321457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A86B4C6-687B-AA30-EBBB-E1861F951D9E}"/>
              </a:ext>
            </a:extLst>
          </p:cNvPr>
          <p:cNvSpPr/>
          <p:nvPr/>
        </p:nvSpPr>
        <p:spPr>
          <a:xfrm>
            <a:off x="489847" y="3022631"/>
            <a:ext cx="1914792" cy="2025301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D217E7A-3AFA-8B14-596E-926398C4C216}"/>
              </a:ext>
            </a:extLst>
          </p:cNvPr>
          <p:cNvSpPr/>
          <p:nvPr/>
        </p:nvSpPr>
        <p:spPr>
          <a:xfrm>
            <a:off x="634866" y="328916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57758259-9B5A-1702-0604-04276A940ABC}"/>
              </a:ext>
            </a:extLst>
          </p:cNvPr>
          <p:cNvGrpSpPr/>
          <p:nvPr/>
        </p:nvGrpSpPr>
        <p:grpSpPr>
          <a:xfrm>
            <a:off x="736753" y="3612396"/>
            <a:ext cx="1063206" cy="350304"/>
            <a:chOff x="4271138" y="2696317"/>
            <a:chExt cx="1063206" cy="350304"/>
          </a:xfrm>
        </p:grpSpPr>
        <p:pic>
          <p:nvPicPr>
            <p:cNvPr id="2060" name="Picture 12" descr="Dna PNG, Dna Transparent Background - FreeIconsPNG">
              <a:extLst>
                <a:ext uri="{FF2B5EF4-FFF2-40B4-BE49-F238E27FC236}">
                  <a16:creationId xmlns:a16="http://schemas.microsoft.com/office/drawing/2014/main" id="{54369531-CAA5-5329-BA20-15BA9B908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Dna PNG, Dna Transparent Background - FreeIconsPNG">
              <a:extLst>
                <a:ext uri="{FF2B5EF4-FFF2-40B4-BE49-F238E27FC236}">
                  <a16:creationId xmlns:a16="http://schemas.microsoft.com/office/drawing/2014/main" id="{1FC8F6DF-94E7-8A51-9B5B-BA0EF5F88F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Dna PNG, Dna Transparent Background - FreeIconsPNG">
              <a:extLst>
                <a:ext uri="{FF2B5EF4-FFF2-40B4-BE49-F238E27FC236}">
                  <a16:creationId xmlns:a16="http://schemas.microsoft.com/office/drawing/2014/main" id="{D7681E39-F773-DFB6-31CA-10C14FEBB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55CB82F-88B8-86A3-980E-EEEB85F5F160}"/>
              </a:ext>
            </a:extLst>
          </p:cNvPr>
          <p:cNvSpPr txBox="1"/>
          <p:nvPr/>
        </p:nvSpPr>
        <p:spPr>
          <a:xfrm>
            <a:off x="258121" y="2620577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proviral DNA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5087A1C8-98A1-2CCA-3D52-55CD0ED98DB7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736753" y="2895630"/>
            <a:ext cx="408353" cy="770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C70D3B4-598F-D49B-8B10-3B6DF9227738}"/>
              </a:ext>
            </a:extLst>
          </p:cNvPr>
          <p:cNvSpPr txBox="1"/>
          <p:nvPr/>
        </p:nvSpPr>
        <p:spPr>
          <a:xfrm>
            <a:off x="290158" y="1919870"/>
            <a:ext cx="2235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Silent </a:t>
            </a:r>
          </a:p>
          <a:p>
            <a:pPr algn="ctr"/>
            <a:r>
              <a:rPr lang="en-US" b="1" noProof="1">
                <a:solidFill>
                  <a:srgbClr val="496053"/>
                </a:solidFill>
              </a:rPr>
              <a:t>reservoir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B5531BAA-7ACC-4D47-5FD7-489C9591F65C}"/>
              </a:ext>
            </a:extLst>
          </p:cNvPr>
          <p:cNvGrpSpPr/>
          <p:nvPr/>
        </p:nvGrpSpPr>
        <p:grpSpPr>
          <a:xfrm>
            <a:off x="3504019" y="3491286"/>
            <a:ext cx="1063206" cy="350304"/>
            <a:chOff x="4271138" y="2696317"/>
            <a:chExt cx="1063206" cy="350304"/>
          </a:xfrm>
        </p:grpSpPr>
        <p:pic>
          <p:nvPicPr>
            <p:cNvPr id="2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2A1EFE0D-FDF2-46FD-4627-A95EB2540B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B5E45B32-28F3-BDF4-7082-BF85FEFEA6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B223F7FB-7690-D533-FF34-F339BA0F2D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32C639EA-FF0B-F467-2F33-5BB63629BCDF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1C2EB7F8-F96A-16C4-24F0-6CBD73F91A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AC495839-FF4E-BE9E-0095-49EC11992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E717F222-1F9B-E6B3-AE4C-1614A4292880}"/>
              </a:ext>
            </a:extLst>
          </p:cNvPr>
          <p:cNvSpPr txBox="1"/>
          <p:nvPr/>
        </p:nvSpPr>
        <p:spPr>
          <a:xfrm>
            <a:off x="2215277" y="4701602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RNA</a:t>
            </a: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8D434203-D11D-333D-4EEC-9F1BF594E193}"/>
              </a:ext>
            </a:extLst>
          </p:cNvPr>
          <p:cNvCxnSpPr>
            <a:cxnSpLocks/>
          </p:cNvCxnSpPr>
          <p:nvPr/>
        </p:nvCxnSpPr>
        <p:spPr>
          <a:xfrm flipV="1">
            <a:off x="3260162" y="4204931"/>
            <a:ext cx="456666" cy="5280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0C86EC7D-F829-2018-8405-F4E99108CAEA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5F7472F8-7647-BE0A-2F4B-EE0EF3AF1D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648761" y="3629950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ACA59C46-B598-059E-F099-8DB2EC9F0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917070" y="3812312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8D211A1E-E064-12BF-F2BF-083AECF737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276990" y="3665197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4C9F53EA-B986-1D2A-E2AD-C4A44ED911A3}"/>
              </a:ext>
            </a:extLst>
          </p:cNvPr>
          <p:cNvSpPr/>
          <p:nvPr/>
        </p:nvSpPr>
        <p:spPr>
          <a:xfrm>
            <a:off x="5932620" y="2959002"/>
            <a:ext cx="1914793" cy="2062302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8A48C558-7460-8D9F-8490-D834C75886DE}"/>
              </a:ext>
            </a:extLst>
          </p:cNvPr>
          <p:cNvSpPr/>
          <p:nvPr/>
        </p:nvSpPr>
        <p:spPr>
          <a:xfrm>
            <a:off x="6077639" y="3225532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89EA337D-1F2F-1A4E-4F9C-12AE33792C6A}"/>
              </a:ext>
            </a:extLst>
          </p:cNvPr>
          <p:cNvGrpSpPr/>
          <p:nvPr/>
        </p:nvGrpSpPr>
        <p:grpSpPr>
          <a:xfrm>
            <a:off x="6177311" y="3502247"/>
            <a:ext cx="1063206" cy="350304"/>
            <a:chOff x="4271138" y="2696317"/>
            <a:chExt cx="1063206" cy="350304"/>
          </a:xfrm>
        </p:grpSpPr>
        <p:pic>
          <p:nvPicPr>
            <p:cNvPr id="5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8A35B4C3-33B0-2AE1-4C34-72BB52090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A7B9E78D-FF14-858B-C2FD-13CCF541E6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E82AE20A-D7F3-5493-9F27-82FFB01974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0219127D-B6F4-AC64-9D01-504B54A77C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322053" y="3640911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B3B95C9F-66D8-D2B5-D230-82247CB4D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590362" y="382327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8E672707-19EE-F3DA-AA9B-139EFB1012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0282" y="3676158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9DDE9E0F-38D2-EA21-D7DD-F8660C570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181687" y="408944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DC919FC2-237F-FD0E-9271-2875D1103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3209" y="4081791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6C04128B-8ABF-9588-0D1F-CCFD7389C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636641" y="4542716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4" descr="illustration of protein structure 53336758 PNG">
            <a:extLst>
              <a:ext uri="{FF2B5EF4-FFF2-40B4-BE49-F238E27FC236}">
                <a16:creationId xmlns:a16="http://schemas.microsoft.com/office/drawing/2014/main" id="{F4FEED2D-5B96-457E-1F7E-996231A93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9884">
            <a:off x="6750165" y="4590565"/>
            <a:ext cx="351042" cy="2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6" name="Forma libre 2075">
            <a:extLst>
              <a:ext uri="{FF2B5EF4-FFF2-40B4-BE49-F238E27FC236}">
                <a16:creationId xmlns:a16="http://schemas.microsoft.com/office/drawing/2014/main" id="{F121E50C-6481-0AE9-B0E7-4F5961154A16}"/>
              </a:ext>
            </a:extLst>
          </p:cNvPr>
          <p:cNvSpPr/>
          <p:nvPr/>
        </p:nvSpPr>
        <p:spPr>
          <a:xfrm>
            <a:off x="6508070" y="4536960"/>
            <a:ext cx="340972" cy="267326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77" name="Forma libre 2076">
            <a:extLst>
              <a:ext uri="{FF2B5EF4-FFF2-40B4-BE49-F238E27FC236}">
                <a16:creationId xmlns:a16="http://schemas.microsoft.com/office/drawing/2014/main" id="{066A4799-FCDC-C7F2-A382-3FE69E382377}"/>
              </a:ext>
            </a:extLst>
          </p:cNvPr>
          <p:cNvSpPr/>
          <p:nvPr/>
        </p:nvSpPr>
        <p:spPr>
          <a:xfrm rot="10421680" flipH="1">
            <a:off x="6588351" y="4837723"/>
            <a:ext cx="204956" cy="108040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3" name="Forma libre 2082">
            <a:extLst>
              <a:ext uri="{FF2B5EF4-FFF2-40B4-BE49-F238E27FC236}">
                <a16:creationId xmlns:a16="http://schemas.microsoft.com/office/drawing/2014/main" id="{E65B65A2-8BA8-6F13-3FA7-EDC0C6680F5C}"/>
              </a:ext>
            </a:extLst>
          </p:cNvPr>
          <p:cNvSpPr/>
          <p:nvPr/>
        </p:nvSpPr>
        <p:spPr>
          <a:xfrm>
            <a:off x="7450809" y="4502176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8" name="Forma libre 2087">
            <a:extLst>
              <a:ext uri="{FF2B5EF4-FFF2-40B4-BE49-F238E27FC236}">
                <a16:creationId xmlns:a16="http://schemas.microsoft.com/office/drawing/2014/main" id="{614BC548-89C7-740E-0F87-6F007D71185B}"/>
              </a:ext>
            </a:extLst>
          </p:cNvPr>
          <p:cNvSpPr/>
          <p:nvPr/>
        </p:nvSpPr>
        <p:spPr>
          <a:xfrm>
            <a:off x="7401003" y="4113071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0" name="Forma libre 2089">
            <a:extLst>
              <a:ext uri="{FF2B5EF4-FFF2-40B4-BE49-F238E27FC236}">
                <a16:creationId xmlns:a16="http://schemas.microsoft.com/office/drawing/2014/main" id="{570FF734-F427-8870-4206-34A64D5762F6}"/>
              </a:ext>
            </a:extLst>
          </p:cNvPr>
          <p:cNvSpPr/>
          <p:nvPr/>
        </p:nvSpPr>
        <p:spPr>
          <a:xfrm rot="7525459">
            <a:off x="7597925" y="4219630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4" name="Forma libre 2093">
            <a:extLst>
              <a:ext uri="{FF2B5EF4-FFF2-40B4-BE49-F238E27FC236}">
                <a16:creationId xmlns:a16="http://schemas.microsoft.com/office/drawing/2014/main" id="{0D615CD5-083E-88DD-B8A7-FD49DD6DE055}"/>
              </a:ext>
            </a:extLst>
          </p:cNvPr>
          <p:cNvSpPr/>
          <p:nvPr/>
        </p:nvSpPr>
        <p:spPr>
          <a:xfrm rot="7525459">
            <a:off x="7646921" y="3888921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9" name="Forma libre 2098">
            <a:extLst>
              <a:ext uri="{FF2B5EF4-FFF2-40B4-BE49-F238E27FC236}">
                <a16:creationId xmlns:a16="http://schemas.microsoft.com/office/drawing/2014/main" id="{2B424AE3-B980-06CB-E26D-BDA9B94EC56B}"/>
              </a:ext>
            </a:extLst>
          </p:cNvPr>
          <p:cNvSpPr/>
          <p:nvPr/>
        </p:nvSpPr>
        <p:spPr>
          <a:xfrm>
            <a:off x="7233199" y="4632802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0" name="Forma libre 2099">
            <a:extLst>
              <a:ext uri="{FF2B5EF4-FFF2-40B4-BE49-F238E27FC236}">
                <a16:creationId xmlns:a16="http://schemas.microsoft.com/office/drawing/2014/main" id="{30D60B31-1BC7-64CD-2247-8687AE615B5C}"/>
              </a:ext>
            </a:extLst>
          </p:cNvPr>
          <p:cNvSpPr/>
          <p:nvPr/>
        </p:nvSpPr>
        <p:spPr>
          <a:xfrm rot="186843">
            <a:off x="3859566" y="3488624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2" name="Forma libre 2101">
            <a:extLst>
              <a:ext uri="{FF2B5EF4-FFF2-40B4-BE49-F238E27FC236}">
                <a16:creationId xmlns:a16="http://schemas.microsoft.com/office/drawing/2014/main" id="{038D0727-3D94-02CD-96C3-AF9A8E0815A9}"/>
              </a:ext>
            </a:extLst>
          </p:cNvPr>
          <p:cNvSpPr/>
          <p:nvPr/>
        </p:nvSpPr>
        <p:spPr>
          <a:xfrm rot="11005981">
            <a:off x="3856877" y="3655052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3" name="Forma libre 2102">
            <a:extLst>
              <a:ext uri="{FF2B5EF4-FFF2-40B4-BE49-F238E27FC236}">
                <a16:creationId xmlns:a16="http://schemas.microsoft.com/office/drawing/2014/main" id="{7A182EE6-BE4E-572D-19E0-6A87F87DD127}"/>
              </a:ext>
            </a:extLst>
          </p:cNvPr>
          <p:cNvSpPr/>
          <p:nvPr/>
        </p:nvSpPr>
        <p:spPr>
          <a:xfrm rot="186843">
            <a:off x="6534544" y="3499805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4" name="Forma libre 2103">
            <a:extLst>
              <a:ext uri="{FF2B5EF4-FFF2-40B4-BE49-F238E27FC236}">
                <a16:creationId xmlns:a16="http://schemas.microsoft.com/office/drawing/2014/main" id="{EBC37D15-7B39-AB83-1B9F-9DED5308A64B}"/>
              </a:ext>
            </a:extLst>
          </p:cNvPr>
          <p:cNvSpPr/>
          <p:nvPr/>
        </p:nvSpPr>
        <p:spPr>
          <a:xfrm rot="11005981">
            <a:off x="6531855" y="3666233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5" name="CuadroTexto 2104">
            <a:extLst>
              <a:ext uri="{FF2B5EF4-FFF2-40B4-BE49-F238E27FC236}">
                <a16:creationId xmlns:a16="http://schemas.microsoft.com/office/drawing/2014/main" id="{EE1E03C6-C144-821A-EF1D-99F15259E688}"/>
              </a:ext>
            </a:extLst>
          </p:cNvPr>
          <p:cNvSpPr txBox="1"/>
          <p:nvPr/>
        </p:nvSpPr>
        <p:spPr>
          <a:xfrm>
            <a:off x="6766705" y="5071401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proteins    </a:t>
            </a:r>
          </a:p>
        </p:txBody>
      </p:sp>
      <p:cxnSp>
        <p:nvCxnSpPr>
          <p:cNvPr id="2106" name="Conector recto de flecha 2105">
            <a:extLst>
              <a:ext uri="{FF2B5EF4-FFF2-40B4-BE49-F238E27FC236}">
                <a16:creationId xmlns:a16="http://schemas.microsoft.com/office/drawing/2014/main" id="{4BDE3151-0B2C-9D26-2A83-768AC08BF6FE}"/>
              </a:ext>
            </a:extLst>
          </p:cNvPr>
          <p:cNvCxnSpPr>
            <a:cxnSpLocks/>
          </p:cNvCxnSpPr>
          <p:nvPr/>
        </p:nvCxnSpPr>
        <p:spPr>
          <a:xfrm flipH="1" flipV="1">
            <a:off x="7371892" y="4681617"/>
            <a:ext cx="339034" cy="366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50" name="Conector recto de flecha 2149">
            <a:extLst>
              <a:ext uri="{FF2B5EF4-FFF2-40B4-BE49-F238E27FC236}">
                <a16:creationId xmlns:a16="http://schemas.microsoft.com/office/drawing/2014/main" id="{2C4451F1-086D-1F0A-48AE-0DF79BC565BA}"/>
              </a:ext>
            </a:extLst>
          </p:cNvPr>
          <p:cNvCxnSpPr>
            <a:cxnSpLocks/>
          </p:cNvCxnSpPr>
          <p:nvPr/>
        </p:nvCxnSpPr>
        <p:spPr>
          <a:xfrm flipH="1" flipV="1">
            <a:off x="11197196" y="4272968"/>
            <a:ext cx="54631" cy="668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52" name="CuadroTexto 2151">
            <a:extLst>
              <a:ext uri="{FF2B5EF4-FFF2-40B4-BE49-F238E27FC236}">
                <a16:creationId xmlns:a16="http://schemas.microsoft.com/office/drawing/2014/main" id="{A1876F92-563E-2DEE-74B7-E621153B383B}"/>
              </a:ext>
            </a:extLst>
          </p:cNvPr>
          <p:cNvSpPr txBox="1"/>
          <p:nvPr/>
        </p:nvSpPr>
        <p:spPr>
          <a:xfrm>
            <a:off x="10579754" y="4958529"/>
            <a:ext cx="141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infectious viral particles</a:t>
            </a:r>
          </a:p>
        </p:txBody>
      </p:sp>
      <p:sp>
        <p:nvSpPr>
          <p:cNvPr id="2153" name="CuadroTexto 2152">
            <a:extLst>
              <a:ext uri="{FF2B5EF4-FFF2-40B4-BE49-F238E27FC236}">
                <a16:creationId xmlns:a16="http://schemas.microsoft.com/office/drawing/2014/main" id="{57EB388A-2E21-F554-C662-96E493190D61}"/>
              </a:ext>
            </a:extLst>
          </p:cNvPr>
          <p:cNvSpPr txBox="1"/>
          <p:nvPr/>
        </p:nvSpPr>
        <p:spPr>
          <a:xfrm>
            <a:off x="2844701" y="1911723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Transcription-competent reservoir</a:t>
            </a:r>
          </a:p>
        </p:txBody>
      </p:sp>
      <p:sp>
        <p:nvSpPr>
          <p:cNvPr id="2154" name="CuadroTexto 2153">
            <a:extLst>
              <a:ext uri="{FF2B5EF4-FFF2-40B4-BE49-F238E27FC236}">
                <a16:creationId xmlns:a16="http://schemas.microsoft.com/office/drawing/2014/main" id="{868CE8B1-F6EA-47C1-4B9F-0865D68235DA}"/>
              </a:ext>
            </a:extLst>
          </p:cNvPr>
          <p:cNvSpPr txBox="1"/>
          <p:nvPr/>
        </p:nvSpPr>
        <p:spPr>
          <a:xfrm>
            <a:off x="5577742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Translation-competent reservoir</a:t>
            </a:r>
          </a:p>
        </p:txBody>
      </p:sp>
      <p:sp>
        <p:nvSpPr>
          <p:cNvPr id="2155" name="CuadroTexto 2154">
            <a:extLst>
              <a:ext uri="{FF2B5EF4-FFF2-40B4-BE49-F238E27FC236}">
                <a16:creationId xmlns:a16="http://schemas.microsoft.com/office/drawing/2014/main" id="{70DE3F31-B141-3C55-237C-989DB6CF323E}"/>
              </a:ext>
            </a:extLst>
          </p:cNvPr>
          <p:cNvSpPr txBox="1"/>
          <p:nvPr/>
        </p:nvSpPr>
        <p:spPr>
          <a:xfrm>
            <a:off x="8540674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Replication-competent reservoir</a:t>
            </a:r>
          </a:p>
        </p:txBody>
      </p:sp>
      <p:grpSp>
        <p:nvGrpSpPr>
          <p:cNvPr id="2166" name="Grupo 2165">
            <a:extLst>
              <a:ext uri="{FF2B5EF4-FFF2-40B4-BE49-F238E27FC236}">
                <a16:creationId xmlns:a16="http://schemas.microsoft.com/office/drawing/2014/main" id="{265FE753-7D83-8535-1983-C5F086F0A100}"/>
              </a:ext>
            </a:extLst>
          </p:cNvPr>
          <p:cNvGrpSpPr/>
          <p:nvPr/>
        </p:nvGrpSpPr>
        <p:grpSpPr>
          <a:xfrm>
            <a:off x="8900834" y="2948041"/>
            <a:ext cx="2927088" cy="2062302"/>
            <a:chOff x="8900834" y="2948041"/>
            <a:chExt cx="2927088" cy="2062302"/>
          </a:xfrm>
        </p:grpSpPr>
        <p:sp>
          <p:nvSpPr>
            <p:cNvPr id="2075" name="Forma libre 2074">
              <a:extLst>
                <a:ext uri="{FF2B5EF4-FFF2-40B4-BE49-F238E27FC236}">
                  <a16:creationId xmlns:a16="http://schemas.microsoft.com/office/drawing/2014/main" id="{27442FDF-970A-FBD7-86C9-D813B36D9A47}"/>
                </a:ext>
              </a:extLst>
            </p:cNvPr>
            <p:cNvSpPr/>
            <p:nvPr/>
          </p:nvSpPr>
          <p:spPr>
            <a:xfrm>
              <a:off x="9209254" y="3205286"/>
              <a:ext cx="433137" cy="57751"/>
            </a:xfrm>
            <a:custGeom>
              <a:avLst/>
              <a:gdLst>
                <a:gd name="csX0" fmla="*/ 0 w 433137"/>
                <a:gd name="csY0" fmla="*/ 0 h 57751"/>
                <a:gd name="csX1" fmla="*/ 77002 w 433137"/>
                <a:gd name="csY1" fmla="*/ 38501 h 57751"/>
                <a:gd name="csX2" fmla="*/ 154004 w 433137"/>
                <a:gd name="csY2" fmla="*/ 28876 h 57751"/>
                <a:gd name="csX3" fmla="*/ 375385 w 433137"/>
                <a:gd name="csY3" fmla="*/ 38501 h 57751"/>
                <a:gd name="csX4" fmla="*/ 433137 w 433137"/>
                <a:gd name="csY4" fmla="*/ 57751 h 5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37" h="57751">
                  <a:moveTo>
                    <a:pt x="0" y="0"/>
                  </a:moveTo>
                  <a:cubicBezTo>
                    <a:pt x="9064" y="5438"/>
                    <a:pt x="56281" y="38501"/>
                    <a:pt x="77002" y="38501"/>
                  </a:cubicBezTo>
                  <a:cubicBezTo>
                    <a:pt x="102869" y="38501"/>
                    <a:pt x="128337" y="32084"/>
                    <a:pt x="154004" y="28876"/>
                  </a:cubicBezTo>
                  <a:cubicBezTo>
                    <a:pt x="227798" y="32084"/>
                    <a:pt x="301914" y="30901"/>
                    <a:pt x="375385" y="38501"/>
                  </a:cubicBezTo>
                  <a:cubicBezTo>
                    <a:pt x="395569" y="40589"/>
                    <a:pt x="433137" y="57751"/>
                    <a:pt x="433137" y="57751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2119" name="Elipse 2118">
              <a:extLst>
                <a:ext uri="{FF2B5EF4-FFF2-40B4-BE49-F238E27FC236}">
                  <a16:creationId xmlns:a16="http://schemas.microsoft.com/office/drawing/2014/main" id="{FF3E9F88-BCEF-8F96-5F92-0F851CDFF94E}"/>
                </a:ext>
              </a:extLst>
            </p:cNvPr>
            <p:cNvSpPr/>
            <p:nvPr/>
          </p:nvSpPr>
          <p:spPr>
            <a:xfrm>
              <a:off x="8900834" y="2948041"/>
              <a:ext cx="1914793" cy="2062302"/>
            </a:xfrm>
            <a:prstGeom prst="ellipse">
              <a:avLst/>
            </a:prstGeom>
            <a:solidFill>
              <a:srgbClr val="6E917C">
                <a:alpha val="32595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20" name="Elipse 2119">
              <a:extLst>
                <a:ext uri="{FF2B5EF4-FFF2-40B4-BE49-F238E27FC236}">
                  <a16:creationId xmlns:a16="http://schemas.microsoft.com/office/drawing/2014/main" id="{1E95CC9D-4170-8299-F9BE-5A239517E3F9}"/>
                </a:ext>
              </a:extLst>
            </p:cNvPr>
            <p:cNvSpPr/>
            <p:nvPr/>
          </p:nvSpPr>
          <p:spPr>
            <a:xfrm>
              <a:off x="9045853" y="3214571"/>
              <a:ext cx="1298815" cy="1285432"/>
            </a:xfrm>
            <a:prstGeom prst="ellipse">
              <a:avLst/>
            </a:prstGeom>
            <a:solidFill>
              <a:srgbClr val="496053">
                <a:alpha val="37000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grpSp>
          <p:nvGrpSpPr>
            <p:cNvPr id="2121" name="Grupo 2120">
              <a:extLst>
                <a:ext uri="{FF2B5EF4-FFF2-40B4-BE49-F238E27FC236}">
                  <a16:creationId xmlns:a16="http://schemas.microsoft.com/office/drawing/2014/main" id="{C39CEAB6-3049-943B-EE19-2F01FAD82163}"/>
                </a:ext>
              </a:extLst>
            </p:cNvPr>
            <p:cNvGrpSpPr/>
            <p:nvPr/>
          </p:nvGrpSpPr>
          <p:grpSpPr>
            <a:xfrm>
              <a:off x="9145525" y="3491286"/>
              <a:ext cx="1063206" cy="350304"/>
              <a:chOff x="4271138" y="2696317"/>
              <a:chExt cx="1063206" cy="350304"/>
            </a:xfrm>
          </p:grpSpPr>
          <p:pic>
            <p:nvPicPr>
              <p:cNvPr id="2122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AD5DE1FB-A575-FB07-F65C-B10AD7DD0B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271138" y="2701891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3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5DB88614-D0B1-C091-B213-7968BA3969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629835" y="26987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4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8892A99A-EDFE-1143-02FB-3B3C6019A5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988532" y="26963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25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28330682-557D-D09E-1688-0F75342FD1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290267" y="3629950"/>
              <a:ext cx="258190" cy="56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6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426C958A-B229-E490-BE1A-10AF635774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558576" y="3812312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7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438531D4-ED2D-1841-05F2-D92F071095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18496" y="3665197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8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BF635B84-D467-5D47-971B-938A794B08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21423" y="4070830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9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1545DB2F-6D92-7681-23CD-D0515C1D03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604855" y="4531755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30" name="Picture 24" descr="illustration of protein structure 53336758 PNG">
              <a:extLst>
                <a:ext uri="{FF2B5EF4-FFF2-40B4-BE49-F238E27FC236}">
                  <a16:creationId xmlns:a16="http://schemas.microsoft.com/office/drawing/2014/main" id="{6E670D76-6E16-8A50-29CE-AF2BE58A8D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69884">
              <a:off x="9718379" y="4579604"/>
              <a:ext cx="351042" cy="282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31" name="Forma libre 2130">
              <a:extLst>
                <a:ext uri="{FF2B5EF4-FFF2-40B4-BE49-F238E27FC236}">
                  <a16:creationId xmlns:a16="http://schemas.microsoft.com/office/drawing/2014/main" id="{CDE308D1-6133-C792-13CC-28E47B50AA66}"/>
                </a:ext>
              </a:extLst>
            </p:cNvPr>
            <p:cNvSpPr/>
            <p:nvPr/>
          </p:nvSpPr>
          <p:spPr>
            <a:xfrm>
              <a:off x="9476284" y="4525999"/>
              <a:ext cx="340972" cy="267326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2" name="Forma libre 2131">
              <a:extLst>
                <a:ext uri="{FF2B5EF4-FFF2-40B4-BE49-F238E27FC236}">
                  <a16:creationId xmlns:a16="http://schemas.microsoft.com/office/drawing/2014/main" id="{9B087985-3674-1211-FC4F-303A6C6A9840}"/>
                </a:ext>
              </a:extLst>
            </p:cNvPr>
            <p:cNvSpPr/>
            <p:nvPr/>
          </p:nvSpPr>
          <p:spPr>
            <a:xfrm rot="10421680" flipH="1">
              <a:off x="9556565" y="4826762"/>
              <a:ext cx="204956" cy="108040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3" name="Forma libre 2132">
              <a:extLst>
                <a:ext uri="{FF2B5EF4-FFF2-40B4-BE49-F238E27FC236}">
                  <a16:creationId xmlns:a16="http://schemas.microsoft.com/office/drawing/2014/main" id="{C3BA376F-1A44-2A05-1652-8213F925BB19}"/>
                </a:ext>
              </a:extLst>
            </p:cNvPr>
            <p:cNvSpPr/>
            <p:nvPr/>
          </p:nvSpPr>
          <p:spPr>
            <a:xfrm>
              <a:off x="10600319" y="4260194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4" name="Forma libre 2133">
              <a:extLst>
                <a:ext uri="{FF2B5EF4-FFF2-40B4-BE49-F238E27FC236}">
                  <a16:creationId xmlns:a16="http://schemas.microsoft.com/office/drawing/2014/main" id="{63AC5172-91AA-AE6D-FAFF-A523B70EDEA5}"/>
                </a:ext>
              </a:extLst>
            </p:cNvPr>
            <p:cNvSpPr/>
            <p:nvPr/>
          </p:nvSpPr>
          <p:spPr>
            <a:xfrm rot="7525459">
              <a:off x="10301432" y="4383574"/>
              <a:ext cx="146320" cy="169292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0" name="Forma libre 2139">
              <a:extLst>
                <a:ext uri="{FF2B5EF4-FFF2-40B4-BE49-F238E27FC236}">
                  <a16:creationId xmlns:a16="http://schemas.microsoft.com/office/drawing/2014/main" id="{D4E692F5-B0A8-837E-AA70-01C6FF92B19B}"/>
                </a:ext>
              </a:extLst>
            </p:cNvPr>
            <p:cNvSpPr/>
            <p:nvPr/>
          </p:nvSpPr>
          <p:spPr>
            <a:xfrm>
              <a:off x="10201413" y="4621841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1" name="Forma libre 2140">
              <a:extLst>
                <a:ext uri="{FF2B5EF4-FFF2-40B4-BE49-F238E27FC236}">
                  <a16:creationId xmlns:a16="http://schemas.microsoft.com/office/drawing/2014/main" id="{29D2F73E-5EA2-DE10-8CA9-0DCEDB357AA0}"/>
                </a:ext>
              </a:extLst>
            </p:cNvPr>
            <p:cNvSpPr/>
            <p:nvPr/>
          </p:nvSpPr>
          <p:spPr>
            <a:xfrm rot="186843">
              <a:off x="9502758" y="3488844"/>
              <a:ext cx="316333" cy="167821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2" name="Forma libre 2141">
              <a:extLst>
                <a:ext uri="{FF2B5EF4-FFF2-40B4-BE49-F238E27FC236}">
                  <a16:creationId xmlns:a16="http://schemas.microsoft.com/office/drawing/2014/main" id="{33E1E9BB-E467-8F78-E04C-2FDE59F81BDB}"/>
                </a:ext>
              </a:extLst>
            </p:cNvPr>
            <p:cNvSpPr/>
            <p:nvPr/>
          </p:nvSpPr>
          <p:spPr>
            <a:xfrm rot="11005981">
              <a:off x="9500069" y="3655272"/>
              <a:ext cx="297767" cy="127024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pic>
          <p:nvPicPr>
            <p:cNvPr id="2145" name="Imagen 2144">
              <a:extLst>
                <a:ext uri="{FF2B5EF4-FFF2-40B4-BE49-F238E27FC236}">
                  <a16:creationId xmlns:a16="http://schemas.microsoft.com/office/drawing/2014/main" id="{38D08E53-456D-50E4-63C6-093C7329C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600318" y="3906815"/>
              <a:ext cx="233771" cy="238913"/>
            </a:xfrm>
            <a:prstGeom prst="rect">
              <a:avLst/>
            </a:prstGeom>
          </p:spPr>
        </p:pic>
        <p:pic>
          <p:nvPicPr>
            <p:cNvPr id="2146" name="Imagen 2145">
              <a:extLst>
                <a:ext uri="{FF2B5EF4-FFF2-40B4-BE49-F238E27FC236}">
                  <a16:creationId xmlns:a16="http://schemas.microsoft.com/office/drawing/2014/main" id="{CB814A63-00D9-B009-78F4-31ABF684D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783633" y="3609221"/>
              <a:ext cx="292620" cy="299057"/>
            </a:xfrm>
            <a:prstGeom prst="rect">
              <a:avLst/>
            </a:prstGeom>
          </p:spPr>
        </p:pic>
        <p:pic>
          <p:nvPicPr>
            <p:cNvPr id="2147" name="Imagen 2146">
              <a:extLst>
                <a:ext uri="{FF2B5EF4-FFF2-40B4-BE49-F238E27FC236}">
                  <a16:creationId xmlns:a16="http://schemas.microsoft.com/office/drawing/2014/main" id="{5CF84745-3744-2FCE-A15D-2B43903FB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87528" y="3865335"/>
              <a:ext cx="292620" cy="299057"/>
            </a:xfrm>
            <a:prstGeom prst="rect">
              <a:avLst/>
            </a:prstGeom>
          </p:spPr>
        </p:pic>
        <p:pic>
          <p:nvPicPr>
            <p:cNvPr id="2148" name="Imagen 2147">
              <a:extLst>
                <a:ext uri="{FF2B5EF4-FFF2-40B4-BE49-F238E27FC236}">
                  <a16:creationId xmlns:a16="http://schemas.microsoft.com/office/drawing/2014/main" id="{2906C3C5-0A05-6D3E-5660-0893AED8B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148825" y="3543253"/>
              <a:ext cx="292620" cy="299057"/>
            </a:xfrm>
            <a:prstGeom prst="rect">
              <a:avLst/>
            </a:prstGeom>
          </p:spPr>
        </p:pic>
        <p:pic>
          <p:nvPicPr>
            <p:cNvPr id="2149" name="Imagen 2148">
              <a:extLst>
                <a:ext uri="{FF2B5EF4-FFF2-40B4-BE49-F238E27FC236}">
                  <a16:creationId xmlns:a16="http://schemas.microsoft.com/office/drawing/2014/main" id="{26F11EBF-2B29-86C8-7950-B9C17C6ED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04796" y="3220708"/>
              <a:ext cx="292620" cy="299057"/>
            </a:xfrm>
            <a:prstGeom prst="rect">
              <a:avLst/>
            </a:prstGeom>
          </p:spPr>
        </p:pic>
        <p:pic>
          <p:nvPicPr>
            <p:cNvPr id="2156" name="Imagen 2155">
              <a:extLst>
                <a:ext uri="{FF2B5EF4-FFF2-40B4-BE49-F238E27FC236}">
                  <a16:creationId xmlns:a16="http://schemas.microsoft.com/office/drawing/2014/main" id="{9560C0CE-D325-4CAB-0E31-9A820525B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267006" y="3084631"/>
              <a:ext cx="292620" cy="299057"/>
            </a:xfrm>
            <a:prstGeom prst="rect">
              <a:avLst/>
            </a:prstGeom>
          </p:spPr>
        </p:pic>
        <p:pic>
          <p:nvPicPr>
            <p:cNvPr id="2157" name="Imagen 2156">
              <a:extLst>
                <a:ext uri="{FF2B5EF4-FFF2-40B4-BE49-F238E27FC236}">
                  <a16:creationId xmlns:a16="http://schemas.microsoft.com/office/drawing/2014/main" id="{042B23A0-E0EB-FF5C-742C-1EC7E28C5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532084" y="3486385"/>
              <a:ext cx="292620" cy="299057"/>
            </a:xfrm>
            <a:prstGeom prst="rect">
              <a:avLst/>
            </a:prstGeom>
          </p:spPr>
        </p:pic>
        <p:sp>
          <p:nvSpPr>
            <p:cNvPr id="2159" name="Elipse 2158">
              <a:extLst>
                <a:ext uri="{FF2B5EF4-FFF2-40B4-BE49-F238E27FC236}">
                  <a16:creationId xmlns:a16="http://schemas.microsoft.com/office/drawing/2014/main" id="{A2D97206-4253-60A7-6286-D5B4A9CAD922}"/>
                </a:ext>
              </a:extLst>
            </p:cNvPr>
            <p:cNvSpPr/>
            <p:nvPr/>
          </p:nvSpPr>
          <p:spPr>
            <a:xfrm>
              <a:off x="10241538" y="44760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0" name="Elipse 2159">
              <a:extLst>
                <a:ext uri="{FF2B5EF4-FFF2-40B4-BE49-F238E27FC236}">
                  <a16:creationId xmlns:a16="http://schemas.microsoft.com/office/drawing/2014/main" id="{E754C2B2-E334-6E63-645C-3FE556755985}"/>
                </a:ext>
              </a:extLst>
            </p:cNvPr>
            <p:cNvSpPr/>
            <p:nvPr/>
          </p:nvSpPr>
          <p:spPr>
            <a:xfrm>
              <a:off x="10393938" y="46284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1" name="Elipse 2160">
              <a:extLst>
                <a:ext uri="{FF2B5EF4-FFF2-40B4-BE49-F238E27FC236}">
                  <a16:creationId xmlns:a16="http://schemas.microsoft.com/office/drawing/2014/main" id="{62E0DA85-5150-CC39-CFBB-AFC267C31321}"/>
                </a:ext>
              </a:extLst>
            </p:cNvPr>
            <p:cNvSpPr/>
            <p:nvPr/>
          </p:nvSpPr>
          <p:spPr>
            <a:xfrm>
              <a:off x="10477360" y="4421422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</p:grpSp>
      <p:sp>
        <p:nvSpPr>
          <p:cNvPr id="2162" name="Elipse 2161">
            <a:extLst>
              <a:ext uri="{FF2B5EF4-FFF2-40B4-BE49-F238E27FC236}">
                <a16:creationId xmlns:a16="http://schemas.microsoft.com/office/drawing/2014/main" id="{EAEAB8B4-CDB5-5748-EE32-00AA7666D7E3}"/>
              </a:ext>
            </a:extLst>
          </p:cNvPr>
          <p:cNvSpPr/>
          <p:nvPr/>
        </p:nvSpPr>
        <p:spPr>
          <a:xfrm>
            <a:off x="7711166" y="4162673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3" name="Elipse 2162">
            <a:extLst>
              <a:ext uri="{FF2B5EF4-FFF2-40B4-BE49-F238E27FC236}">
                <a16:creationId xmlns:a16="http://schemas.microsoft.com/office/drawing/2014/main" id="{D49B3B7F-464F-40B8-74C6-DE2814FB0D64}"/>
              </a:ext>
            </a:extLst>
          </p:cNvPr>
          <p:cNvSpPr/>
          <p:nvPr/>
        </p:nvSpPr>
        <p:spPr>
          <a:xfrm>
            <a:off x="7516249" y="4219291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4" name="Elipse 2163">
            <a:extLst>
              <a:ext uri="{FF2B5EF4-FFF2-40B4-BE49-F238E27FC236}">
                <a16:creationId xmlns:a16="http://schemas.microsoft.com/office/drawing/2014/main" id="{73859C97-BA05-ED78-4CCC-82011C5043FE}"/>
              </a:ext>
            </a:extLst>
          </p:cNvPr>
          <p:cNvSpPr/>
          <p:nvPr/>
        </p:nvSpPr>
        <p:spPr>
          <a:xfrm>
            <a:off x="7224746" y="4516772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5" name="Elipse 2164">
            <a:extLst>
              <a:ext uri="{FF2B5EF4-FFF2-40B4-BE49-F238E27FC236}">
                <a16:creationId xmlns:a16="http://schemas.microsoft.com/office/drawing/2014/main" id="{D75F46B8-B01D-0742-5246-11069E4C699F}"/>
              </a:ext>
            </a:extLst>
          </p:cNvPr>
          <p:cNvSpPr/>
          <p:nvPr/>
        </p:nvSpPr>
        <p:spPr>
          <a:xfrm>
            <a:off x="7410718" y="4434798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2EF194E5-F9BF-6947-0B5C-86E370B06324}"/>
              </a:ext>
            </a:extLst>
          </p:cNvPr>
          <p:cNvSpPr/>
          <p:nvPr/>
        </p:nvSpPr>
        <p:spPr>
          <a:xfrm>
            <a:off x="8614881" y="1800232"/>
            <a:ext cx="3381344" cy="3813923"/>
          </a:xfrm>
          <a:prstGeom prst="roundRect">
            <a:avLst>
              <a:gd name="adj" fmla="val 9513"/>
            </a:avLst>
          </a:prstGeom>
          <a:solidFill>
            <a:srgbClr val="6E917C">
              <a:alpha val="20000"/>
            </a:srgbClr>
          </a:solidFill>
          <a:ln w="25400">
            <a:solidFill>
              <a:srgbClr val="6E91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7EE9175-EF93-BAC7-28D8-5F30FCE29F54}"/>
              </a:ext>
            </a:extLst>
          </p:cNvPr>
          <p:cNvSpPr txBox="1"/>
          <p:nvPr/>
        </p:nvSpPr>
        <p:spPr>
          <a:xfrm>
            <a:off x="2712596" y="1147235"/>
            <a:ext cx="8354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6E917C"/>
                </a:solidFill>
                <a:sym typeface="Wingdings" pitchFamily="2" charset="2"/>
              </a:rPr>
              <a:t>QVOA*, TZA, p24-VOA, HIVE</a:t>
            </a:r>
            <a:endParaRPr lang="en-US" sz="2000" noProof="1">
              <a:solidFill>
                <a:srgbClr val="6E917C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52A1247-E7B2-8C82-392C-84CFD9CFDD0E}"/>
              </a:ext>
            </a:extLst>
          </p:cNvPr>
          <p:cNvSpPr txBox="1">
            <a:spLocks/>
          </p:cNvSpPr>
          <p:nvPr/>
        </p:nvSpPr>
        <p:spPr>
          <a:xfrm>
            <a:off x="2623294" y="393696"/>
            <a:ext cx="9372932" cy="122396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Cell culture-based methods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C56CB28-C348-8854-ACCF-47B7AE886F83}"/>
              </a:ext>
            </a:extLst>
          </p:cNvPr>
          <p:cNvSpPr txBox="1"/>
          <p:nvPr/>
        </p:nvSpPr>
        <p:spPr>
          <a:xfrm>
            <a:off x="1839950" y="6558737"/>
            <a:ext cx="103084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Moar et al. mBio. 2023; Falcinelli et al. Front. Microbiol. 2019.; Tanaka et al. Pathog. Immun. 2025; Roux &amp; Chomont. J Infect Dis. 2024.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D903F7-3578-87A5-82D8-9F587A9457B2}"/>
              </a:ext>
            </a:extLst>
          </p:cNvPr>
          <p:cNvSpPr txBox="1"/>
          <p:nvPr/>
        </p:nvSpPr>
        <p:spPr>
          <a:xfrm>
            <a:off x="290158" y="5748652"/>
            <a:ext cx="11100331" cy="583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Usually labor-intensive, time-consuming, requires large cell inputs.</a:t>
            </a:r>
            <a:endParaRPr lang="en-US" sz="1600" b="1" noProof="1">
              <a:sym typeface="Wingdings" pitchFamily="2" charset="2"/>
            </a:endParaRPr>
          </a:p>
          <a:p>
            <a:pPr>
              <a:lnSpc>
                <a:spcPts val="2000"/>
              </a:lnSpc>
            </a:pP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May still underestimate the replication-competent reservoir (low reactivation rate).</a:t>
            </a:r>
          </a:p>
        </p:txBody>
      </p:sp>
    </p:spTree>
    <p:extLst>
      <p:ext uri="{BB962C8B-B14F-4D97-AF65-F5344CB8AC3E}">
        <p14:creationId xmlns:p14="http://schemas.microsoft.com/office/powerpoint/2010/main" val="313354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E5CE0-0012-B385-1EAD-967286EB3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lipse 50">
            <a:extLst>
              <a:ext uri="{FF2B5EF4-FFF2-40B4-BE49-F238E27FC236}">
                <a16:creationId xmlns:a16="http://schemas.microsoft.com/office/drawing/2014/main" id="{40AEE311-2CCD-FFEA-FD50-563533BAE564}"/>
              </a:ext>
            </a:extLst>
          </p:cNvPr>
          <p:cNvSpPr/>
          <p:nvPr/>
        </p:nvSpPr>
        <p:spPr>
          <a:xfrm>
            <a:off x="3259328" y="2948041"/>
            <a:ext cx="1914792" cy="2090229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E159900C-8837-4D45-212D-1BFBFE4D6016}"/>
              </a:ext>
            </a:extLst>
          </p:cNvPr>
          <p:cNvSpPr/>
          <p:nvPr/>
        </p:nvSpPr>
        <p:spPr>
          <a:xfrm>
            <a:off x="3404347" y="321457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5EEF7D7-B86E-DE60-3580-232D674AE638}"/>
              </a:ext>
            </a:extLst>
          </p:cNvPr>
          <p:cNvSpPr/>
          <p:nvPr/>
        </p:nvSpPr>
        <p:spPr>
          <a:xfrm>
            <a:off x="489847" y="3022631"/>
            <a:ext cx="1914792" cy="2025301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84310C7-F0E6-92C2-4A8F-44DA973BB932}"/>
              </a:ext>
            </a:extLst>
          </p:cNvPr>
          <p:cNvSpPr/>
          <p:nvPr/>
        </p:nvSpPr>
        <p:spPr>
          <a:xfrm>
            <a:off x="634866" y="328916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pic>
        <p:nvPicPr>
          <p:cNvPr id="2054" name="Picture 6" descr="Diseño PNG Y SVG De Bosquejo De La Cadena De Adn Para Camisetas">
            <a:extLst>
              <a:ext uri="{FF2B5EF4-FFF2-40B4-BE49-F238E27FC236}">
                <a16:creationId xmlns:a16="http://schemas.microsoft.com/office/drawing/2014/main" id="{26DAA192-7A07-C35E-83F2-0B559A20F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6272">
            <a:off x="1640807" y="7199903"/>
            <a:ext cx="403131" cy="4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269CFF40-80A8-DF30-D33B-1175B852B2E5}"/>
              </a:ext>
            </a:extLst>
          </p:cNvPr>
          <p:cNvGrpSpPr/>
          <p:nvPr/>
        </p:nvGrpSpPr>
        <p:grpSpPr>
          <a:xfrm>
            <a:off x="736753" y="3612396"/>
            <a:ext cx="1063206" cy="350304"/>
            <a:chOff x="4271138" y="2696317"/>
            <a:chExt cx="1063206" cy="350304"/>
          </a:xfrm>
        </p:grpSpPr>
        <p:pic>
          <p:nvPicPr>
            <p:cNvPr id="2060" name="Picture 12" descr="Dna PNG, Dna Transparent Background - FreeIconsPNG">
              <a:extLst>
                <a:ext uri="{FF2B5EF4-FFF2-40B4-BE49-F238E27FC236}">
                  <a16:creationId xmlns:a16="http://schemas.microsoft.com/office/drawing/2014/main" id="{EBAE8645-357E-C770-2DBF-9CB66919C5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Dna PNG, Dna Transparent Background - FreeIconsPNG">
              <a:extLst>
                <a:ext uri="{FF2B5EF4-FFF2-40B4-BE49-F238E27FC236}">
                  <a16:creationId xmlns:a16="http://schemas.microsoft.com/office/drawing/2014/main" id="{DD7F3FC1-D2B2-2997-5A27-04F3EB6182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Dna PNG, Dna Transparent Background - FreeIconsPNG">
              <a:extLst>
                <a:ext uri="{FF2B5EF4-FFF2-40B4-BE49-F238E27FC236}">
                  <a16:creationId xmlns:a16="http://schemas.microsoft.com/office/drawing/2014/main" id="{C9AE16D3-43EF-7E2A-8860-EDD23B99F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86FBA88-96D8-6808-8CAA-4EB71968ED65}"/>
              </a:ext>
            </a:extLst>
          </p:cNvPr>
          <p:cNvSpPr txBox="1"/>
          <p:nvPr/>
        </p:nvSpPr>
        <p:spPr>
          <a:xfrm>
            <a:off x="258121" y="2620577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proviral DNA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FB42E987-C8AD-EF30-8ECE-8B060A7B894F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736753" y="2895630"/>
            <a:ext cx="408353" cy="770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26C78EC-774D-3E2C-3F58-FC5623110684}"/>
              </a:ext>
            </a:extLst>
          </p:cNvPr>
          <p:cNvSpPr txBox="1"/>
          <p:nvPr/>
        </p:nvSpPr>
        <p:spPr>
          <a:xfrm>
            <a:off x="290158" y="1919870"/>
            <a:ext cx="2235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Silent </a:t>
            </a:r>
          </a:p>
          <a:p>
            <a:pPr algn="ctr"/>
            <a:r>
              <a:rPr lang="en-US" b="1" noProof="1">
                <a:solidFill>
                  <a:srgbClr val="496053"/>
                </a:solidFill>
              </a:rPr>
              <a:t>reservoir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5B9148C8-442E-4D8B-941F-3C17445A3871}"/>
              </a:ext>
            </a:extLst>
          </p:cNvPr>
          <p:cNvGrpSpPr/>
          <p:nvPr/>
        </p:nvGrpSpPr>
        <p:grpSpPr>
          <a:xfrm>
            <a:off x="3504019" y="3491286"/>
            <a:ext cx="1063206" cy="350304"/>
            <a:chOff x="4271138" y="2696317"/>
            <a:chExt cx="1063206" cy="350304"/>
          </a:xfrm>
        </p:grpSpPr>
        <p:pic>
          <p:nvPicPr>
            <p:cNvPr id="2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EB92EFA2-744F-2F6C-66F8-EE7075FC75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5A336B4D-3E75-925D-3BEF-46602E7498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CB2EFCB5-1A5E-F062-5BED-22C5D9E6FA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EE56FAF2-F751-00AE-3ED0-CF899EEEC88C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5669E55A-28C0-CA25-5F62-33AAC86524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41BF1425-F093-84BC-AF41-69E968D85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23AF753-03BD-DA18-069D-3630907F3DA0}"/>
              </a:ext>
            </a:extLst>
          </p:cNvPr>
          <p:cNvSpPr txBox="1"/>
          <p:nvPr/>
        </p:nvSpPr>
        <p:spPr>
          <a:xfrm>
            <a:off x="2215277" y="4701602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RNA</a:t>
            </a: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8D8B5ACC-3262-DCC6-8252-EBEA27CCDCAB}"/>
              </a:ext>
            </a:extLst>
          </p:cNvPr>
          <p:cNvCxnSpPr>
            <a:cxnSpLocks/>
          </p:cNvCxnSpPr>
          <p:nvPr/>
        </p:nvCxnSpPr>
        <p:spPr>
          <a:xfrm flipV="1">
            <a:off x="3260162" y="4204931"/>
            <a:ext cx="456666" cy="5280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AC8E4E86-EB88-09BA-81A3-925A987C55A2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756B11D3-ECCD-1870-A248-6B72A22ED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648761" y="3629950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150DE030-4D19-DCF6-BF34-DE04D9DCA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917070" y="3812312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AF37D59C-9FFB-3DFA-6559-4CD9C8593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276990" y="3665197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09EFA1BB-1CBB-D04F-CC4D-180A6D303231}"/>
              </a:ext>
            </a:extLst>
          </p:cNvPr>
          <p:cNvSpPr/>
          <p:nvPr/>
        </p:nvSpPr>
        <p:spPr>
          <a:xfrm>
            <a:off x="5932620" y="2959002"/>
            <a:ext cx="1914793" cy="2062302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7B5DD5DF-A4A5-D082-E627-FACA83A2588C}"/>
              </a:ext>
            </a:extLst>
          </p:cNvPr>
          <p:cNvSpPr/>
          <p:nvPr/>
        </p:nvSpPr>
        <p:spPr>
          <a:xfrm>
            <a:off x="6077639" y="3225532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46623A38-C1EA-602B-0333-F98F5B99428C}"/>
              </a:ext>
            </a:extLst>
          </p:cNvPr>
          <p:cNvGrpSpPr/>
          <p:nvPr/>
        </p:nvGrpSpPr>
        <p:grpSpPr>
          <a:xfrm>
            <a:off x="6177311" y="3502247"/>
            <a:ext cx="1063206" cy="350304"/>
            <a:chOff x="4271138" y="2696317"/>
            <a:chExt cx="1063206" cy="350304"/>
          </a:xfrm>
        </p:grpSpPr>
        <p:pic>
          <p:nvPicPr>
            <p:cNvPr id="5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AB3C1815-AD6B-1161-0142-A98F856EC2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70E7CE29-409B-2947-B25F-FE0A2DC60A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054DB143-85D5-D27D-2128-1A84362C6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B06C90A9-4F89-A74D-F50E-9DEC7802F7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322053" y="3640911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993BA742-2878-DF08-0081-912D0AD1DB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590362" y="382327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6CABD19D-A04E-68A9-AC5C-D1DE202F1E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0282" y="3676158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B80ABE6E-67A9-684F-4DCE-CA4705B442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181687" y="408944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E6B524EB-7C31-6953-C6B5-59D2497CF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3209" y="4081791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A5BBF04F-5D60-F965-7EB2-15FD234F00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636641" y="4542716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4" descr="illustration of protein structure 53336758 PNG">
            <a:extLst>
              <a:ext uri="{FF2B5EF4-FFF2-40B4-BE49-F238E27FC236}">
                <a16:creationId xmlns:a16="http://schemas.microsoft.com/office/drawing/2014/main" id="{482A97FE-D47C-3F36-E2C5-FD892C2CC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9884">
            <a:off x="6750165" y="4590565"/>
            <a:ext cx="351042" cy="2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6" name="Forma libre 2075">
            <a:extLst>
              <a:ext uri="{FF2B5EF4-FFF2-40B4-BE49-F238E27FC236}">
                <a16:creationId xmlns:a16="http://schemas.microsoft.com/office/drawing/2014/main" id="{A3CBCCF8-7BFF-64F3-4ED4-8246E30DE063}"/>
              </a:ext>
            </a:extLst>
          </p:cNvPr>
          <p:cNvSpPr/>
          <p:nvPr/>
        </p:nvSpPr>
        <p:spPr>
          <a:xfrm>
            <a:off x="6508070" y="4536960"/>
            <a:ext cx="340972" cy="267326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77" name="Forma libre 2076">
            <a:extLst>
              <a:ext uri="{FF2B5EF4-FFF2-40B4-BE49-F238E27FC236}">
                <a16:creationId xmlns:a16="http://schemas.microsoft.com/office/drawing/2014/main" id="{5B642030-3F40-A96E-AC43-79CDC7C2E972}"/>
              </a:ext>
            </a:extLst>
          </p:cNvPr>
          <p:cNvSpPr/>
          <p:nvPr/>
        </p:nvSpPr>
        <p:spPr>
          <a:xfrm rot="10421680" flipH="1">
            <a:off x="6588351" y="4837723"/>
            <a:ext cx="204956" cy="108040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3" name="Forma libre 2082">
            <a:extLst>
              <a:ext uri="{FF2B5EF4-FFF2-40B4-BE49-F238E27FC236}">
                <a16:creationId xmlns:a16="http://schemas.microsoft.com/office/drawing/2014/main" id="{29ECFBBF-612E-447A-548C-4C33E5FE25F6}"/>
              </a:ext>
            </a:extLst>
          </p:cNvPr>
          <p:cNvSpPr/>
          <p:nvPr/>
        </p:nvSpPr>
        <p:spPr>
          <a:xfrm>
            <a:off x="7450809" y="4502176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8" name="Forma libre 2087">
            <a:extLst>
              <a:ext uri="{FF2B5EF4-FFF2-40B4-BE49-F238E27FC236}">
                <a16:creationId xmlns:a16="http://schemas.microsoft.com/office/drawing/2014/main" id="{4EEBF842-158B-48EC-1A03-7D0511CA74CB}"/>
              </a:ext>
            </a:extLst>
          </p:cNvPr>
          <p:cNvSpPr/>
          <p:nvPr/>
        </p:nvSpPr>
        <p:spPr>
          <a:xfrm>
            <a:off x="7401003" y="4113071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0" name="Forma libre 2089">
            <a:extLst>
              <a:ext uri="{FF2B5EF4-FFF2-40B4-BE49-F238E27FC236}">
                <a16:creationId xmlns:a16="http://schemas.microsoft.com/office/drawing/2014/main" id="{87ECBE8D-2DEE-5052-1FF2-376A7D6F116B}"/>
              </a:ext>
            </a:extLst>
          </p:cNvPr>
          <p:cNvSpPr/>
          <p:nvPr/>
        </p:nvSpPr>
        <p:spPr>
          <a:xfrm rot="7525459">
            <a:off x="7597925" y="4219630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4" name="Forma libre 2093">
            <a:extLst>
              <a:ext uri="{FF2B5EF4-FFF2-40B4-BE49-F238E27FC236}">
                <a16:creationId xmlns:a16="http://schemas.microsoft.com/office/drawing/2014/main" id="{A1A281C4-9745-40DE-872B-F30AF8C910C0}"/>
              </a:ext>
            </a:extLst>
          </p:cNvPr>
          <p:cNvSpPr/>
          <p:nvPr/>
        </p:nvSpPr>
        <p:spPr>
          <a:xfrm rot="7525459">
            <a:off x="7646921" y="3888921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9" name="Forma libre 2098">
            <a:extLst>
              <a:ext uri="{FF2B5EF4-FFF2-40B4-BE49-F238E27FC236}">
                <a16:creationId xmlns:a16="http://schemas.microsoft.com/office/drawing/2014/main" id="{CC2F0EA0-89C3-11C9-6B6F-764222A3437D}"/>
              </a:ext>
            </a:extLst>
          </p:cNvPr>
          <p:cNvSpPr/>
          <p:nvPr/>
        </p:nvSpPr>
        <p:spPr>
          <a:xfrm>
            <a:off x="7233199" y="4632802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0" name="Forma libre 2099">
            <a:extLst>
              <a:ext uri="{FF2B5EF4-FFF2-40B4-BE49-F238E27FC236}">
                <a16:creationId xmlns:a16="http://schemas.microsoft.com/office/drawing/2014/main" id="{7ABEDD89-1123-D837-DDB6-D386C52A74A6}"/>
              </a:ext>
            </a:extLst>
          </p:cNvPr>
          <p:cNvSpPr/>
          <p:nvPr/>
        </p:nvSpPr>
        <p:spPr>
          <a:xfrm rot="186843">
            <a:off x="3859566" y="3488624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2" name="Forma libre 2101">
            <a:extLst>
              <a:ext uri="{FF2B5EF4-FFF2-40B4-BE49-F238E27FC236}">
                <a16:creationId xmlns:a16="http://schemas.microsoft.com/office/drawing/2014/main" id="{394D34A9-721C-9A35-4A99-BB281A419B33}"/>
              </a:ext>
            </a:extLst>
          </p:cNvPr>
          <p:cNvSpPr/>
          <p:nvPr/>
        </p:nvSpPr>
        <p:spPr>
          <a:xfrm rot="11005981">
            <a:off x="3856877" y="3655052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3" name="Forma libre 2102">
            <a:extLst>
              <a:ext uri="{FF2B5EF4-FFF2-40B4-BE49-F238E27FC236}">
                <a16:creationId xmlns:a16="http://schemas.microsoft.com/office/drawing/2014/main" id="{E5720B1A-66E7-E8CB-D735-2F8E44874C8E}"/>
              </a:ext>
            </a:extLst>
          </p:cNvPr>
          <p:cNvSpPr/>
          <p:nvPr/>
        </p:nvSpPr>
        <p:spPr>
          <a:xfrm rot="186843">
            <a:off x="6534544" y="3499805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4" name="Forma libre 2103">
            <a:extLst>
              <a:ext uri="{FF2B5EF4-FFF2-40B4-BE49-F238E27FC236}">
                <a16:creationId xmlns:a16="http://schemas.microsoft.com/office/drawing/2014/main" id="{26EFE3B3-06FB-E1E1-DAE9-ECDA013CF333}"/>
              </a:ext>
            </a:extLst>
          </p:cNvPr>
          <p:cNvSpPr/>
          <p:nvPr/>
        </p:nvSpPr>
        <p:spPr>
          <a:xfrm rot="11005981">
            <a:off x="6531855" y="3666233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5" name="CuadroTexto 2104">
            <a:extLst>
              <a:ext uri="{FF2B5EF4-FFF2-40B4-BE49-F238E27FC236}">
                <a16:creationId xmlns:a16="http://schemas.microsoft.com/office/drawing/2014/main" id="{00B84D89-00A4-DD16-4A17-36B4376DBBE6}"/>
              </a:ext>
            </a:extLst>
          </p:cNvPr>
          <p:cNvSpPr txBox="1"/>
          <p:nvPr/>
        </p:nvSpPr>
        <p:spPr>
          <a:xfrm>
            <a:off x="6766705" y="5071401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proteins    </a:t>
            </a:r>
          </a:p>
        </p:txBody>
      </p:sp>
      <p:cxnSp>
        <p:nvCxnSpPr>
          <p:cNvPr id="2106" name="Conector recto de flecha 2105">
            <a:extLst>
              <a:ext uri="{FF2B5EF4-FFF2-40B4-BE49-F238E27FC236}">
                <a16:creationId xmlns:a16="http://schemas.microsoft.com/office/drawing/2014/main" id="{7C0BA920-1E39-95BE-C190-ADAB82C35A3E}"/>
              </a:ext>
            </a:extLst>
          </p:cNvPr>
          <p:cNvCxnSpPr>
            <a:cxnSpLocks/>
          </p:cNvCxnSpPr>
          <p:nvPr/>
        </p:nvCxnSpPr>
        <p:spPr>
          <a:xfrm flipH="1" flipV="1">
            <a:off x="7371892" y="4681617"/>
            <a:ext cx="339034" cy="366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50" name="Conector recto de flecha 2149">
            <a:extLst>
              <a:ext uri="{FF2B5EF4-FFF2-40B4-BE49-F238E27FC236}">
                <a16:creationId xmlns:a16="http://schemas.microsoft.com/office/drawing/2014/main" id="{887F8116-1B4D-0976-B097-15B730998F64}"/>
              </a:ext>
            </a:extLst>
          </p:cNvPr>
          <p:cNvCxnSpPr>
            <a:cxnSpLocks/>
          </p:cNvCxnSpPr>
          <p:nvPr/>
        </p:nvCxnSpPr>
        <p:spPr>
          <a:xfrm flipH="1" flipV="1">
            <a:off x="11197196" y="4272968"/>
            <a:ext cx="54631" cy="668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52" name="CuadroTexto 2151">
            <a:extLst>
              <a:ext uri="{FF2B5EF4-FFF2-40B4-BE49-F238E27FC236}">
                <a16:creationId xmlns:a16="http://schemas.microsoft.com/office/drawing/2014/main" id="{B3260057-21E5-149E-182E-F3BF89FA5455}"/>
              </a:ext>
            </a:extLst>
          </p:cNvPr>
          <p:cNvSpPr txBox="1"/>
          <p:nvPr/>
        </p:nvSpPr>
        <p:spPr>
          <a:xfrm>
            <a:off x="10579754" y="4958529"/>
            <a:ext cx="141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infectious viral particles</a:t>
            </a:r>
          </a:p>
        </p:txBody>
      </p:sp>
      <p:sp>
        <p:nvSpPr>
          <p:cNvPr id="2153" name="CuadroTexto 2152">
            <a:extLst>
              <a:ext uri="{FF2B5EF4-FFF2-40B4-BE49-F238E27FC236}">
                <a16:creationId xmlns:a16="http://schemas.microsoft.com/office/drawing/2014/main" id="{F6156F19-C1DC-9583-31B5-A9AC2B4660CF}"/>
              </a:ext>
            </a:extLst>
          </p:cNvPr>
          <p:cNvSpPr txBox="1"/>
          <p:nvPr/>
        </p:nvSpPr>
        <p:spPr>
          <a:xfrm>
            <a:off x="2844701" y="1911723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Transcription-competent reservoir</a:t>
            </a:r>
          </a:p>
        </p:txBody>
      </p:sp>
      <p:sp>
        <p:nvSpPr>
          <p:cNvPr id="2154" name="CuadroTexto 2153">
            <a:extLst>
              <a:ext uri="{FF2B5EF4-FFF2-40B4-BE49-F238E27FC236}">
                <a16:creationId xmlns:a16="http://schemas.microsoft.com/office/drawing/2014/main" id="{0E29B367-98D4-C2DB-786D-3201336FD129}"/>
              </a:ext>
            </a:extLst>
          </p:cNvPr>
          <p:cNvSpPr txBox="1"/>
          <p:nvPr/>
        </p:nvSpPr>
        <p:spPr>
          <a:xfrm>
            <a:off x="5577742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Translation-competent reservoir</a:t>
            </a:r>
          </a:p>
        </p:txBody>
      </p:sp>
      <p:sp>
        <p:nvSpPr>
          <p:cNvPr id="2155" name="CuadroTexto 2154">
            <a:extLst>
              <a:ext uri="{FF2B5EF4-FFF2-40B4-BE49-F238E27FC236}">
                <a16:creationId xmlns:a16="http://schemas.microsoft.com/office/drawing/2014/main" id="{1D656B03-21B2-44F8-481B-E0942A0E88C8}"/>
              </a:ext>
            </a:extLst>
          </p:cNvPr>
          <p:cNvSpPr txBox="1"/>
          <p:nvPr/>
        </p:nvSpPr>
        <p:spPr>
          <a:xfrm>
            <a:off x="8540674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Replication-competent reservoir</a:t>
            </a:r>
          </a:p>
        </p:txBody>
      </p:sp>
      <p:grpSp>
        <p:nvGrpSpPr>
          <p:cNvPr id="2166" name="Grupo 2165">
            <a:extLst>
              <a:ext uri="{FF2B5EF4-FFF2-40B4-BE49-F238E27FC236}">
                <a16:creationId xmlns:a16="http://schemas.microsoft.com/office/drawing/2014/main" id="{6D0E4292-857B-5DE0-01AF-CEB7CAA253E4}"/>
              </a:ext>
            </a:extLst>
          </p:cNvPr>
          <p:cNvGrpSpPr/>
          <p:nvPr/>
        </p:nvGrpSpPr>
        <p:grpSpPr>
          <a:xfrm>
            <a:off x="8900834" y="2948041"/>
            <a:ext cx="2927088" cy="2062302"/>
            <a:chOff x="8900834" y="2948041"/>
            <a:chExt cx="2927088" cy="2062302"/>
          </a:xfrm>
        </p:grpSpPr>
        <p:sp>
          <p:nvSpPr>
            <p:cNvPr id="2075" name="Forma libre 2074">
              <a:extLst>
                <a:ext uri="{FF2B5EF4-FFF2-40B4-BE49-F238E27FC236}">
                  <a16:creationId xmlns:a16="http://schemas.microsoft.com/office/drawing/2014/main" id="{9235AF8A-4996-B9F2-1693-0F366C96B735}"/>
                </a:ext>
              </a:extLst>
            </p:cNvPr>
            <p:cNvSpPr/>
            <p:nvPr/>
          </p:nvSpPr>
          <p:spPr>
            <a:xfrm>
              <a:off x="9209254" y="3205286"/>
              <a:ext cx="433137" cy="57751"/>
            </a:xfrm>
            <a:custGeom>
              <a:avLst/>
              <a:gdLst>
                <a:gd name="csX0" fmla="*/ 0 w 433137"/>
                <a:gd name="csY0" fmla="*/ 0 h 57751"/>
                <a:gd name="csX1" fmla="*/ 77002 w 433137"/>
                <a:gd name="csY1" fmla="*/ 38501 h 57751"/>
                <a:gd name="csX2" fmla="*/ 154004 w 433137"/>
                <a:gd name="csY2" fmla="*/ 28876 h 57751"/>
                <a:gd name="csX3" fmla="*/ 375385 w 433137"/>
                <a:gd name="csY3" fmla="*/ 38501 h 57751"/>
                <a:gd name="csX4" fmla="*/ 433137 w 433137"/>
                <a:gd name="csY4" fmla="*/ 57751 h 5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37" h="57751">
                  <a:moveTo>
                    <a:pt x="0" y="0"/>
                  </a:moveTo>
                  <a:cubicBezTo>
                    <a:pt x="9064" y="5438"/>
                    <a:pt x="56281" y="38501"/>
                    <a:pt x="77002" y="38501"/>
                  </a:cubicBezTo>
                  <a:cubicBezTo>
                    <a:pt x="102869" y="38501"/>
                    <a:pt x="128337" y="32084"/>
                    <a:pt x="154004" y="28876"/>
                  </a:cubicBezTo>
                  <a:cubicBezTo>
                    <a:pt x="227798" y="32084"/>
                    <a:pt x="301914" y="30901"/>
                    <a:pt x="375385" y="38501"/>
                  </a:cubicBezTo>
                  <a:cubicBezTo>
                    <a:pt x="395569" y="40589"/>
                    <a:pt x="433137" y="57751"/>
                    <a:pt x="433137" y="57751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2119" name="Elipse 2118">
              <a:extLst>
                <a:ext uri="{FF2B5EF4-FFF2-40B4-BE49-F238E27FC236}">
                  <a16:creationId xmlns:a16="http://schemas.microsoft.com/office/drawing/2014/main" id="{884291DF-7841-5D23-8795-D9B54710C093}"/>
                </a:ext>
              </a:extLst>
            </p:cNvPr>
            <p:cNvSpPr/>
            <p:nvPr/>
          </p:nvSpPr>
          <p:spPr>
            <a:xfrm>
              <a:off x="8900834" y="2948041"/>
              <a:ext cx="1914793" cy="2062302"/>
            </a:xfrm>
            <a:prstGeom prst="ellipse">
              <a:avLst/>
            </a:prstGeom>
            <a:solidFill>
              <a:srgbClr val="6E917C">
                <a:alpha val="32595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20" name="Elipse 2119">
              <a:extLst>
                <a:ext uri="{FF2B5EF4-FFF2-40B4-BE49-F238E27FC236}">
                  <a16:creationId xmlns:a16="http://schemas.microsoft.com/office/drawing/2014/main" id="{E1B855B0-6EA1-4DFB-9768-AAAFC12A47BD}"/>
                </a:ext>
              </a:extLst>
            </p:cNvPr>
            <p:cNvSpPr/>
            <p:nvPr/>
          </p:nvSpPr>
          <p:spPr>
            <a:xfrm>
              <a:off x="9045853" y="3214571"/>
              <a:ext cx="1298815" cy="1285432"/>
            </a:xfrm>
            <a:prstGeom prst="ellipse">
              <a:avLst/>
            </a:prstGeom>
            <a:solidFill>
              <a:srgbClr val="496053">
                <a:alpha val="37000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grpSp>
          <p:nvGrpSpPr>
            <p:cNvPr id="2121" name="Grupo 2120">
              <a:extLst>
                <a:ext uri="{FF2B5EF4-FFF2-40B4-BE49-F238E27FC236}">
                  <a16:creationId xmlns:a16="http://schemas.microsoft.com/office/drawing/2014/main" id="{3AEA57A5-8D7D-607C-B1D0-A8E8EC89F946}"/>
                </a:ext>
              </a:extLst>
            </p:cNvPr>
            <p:cNvGrpSpPr/>
            <p:nvPr/>
          </p:nvGrpSpPr>
          <p:grpSpPr>
            <a:xfrm>
              <a:off x="9145525" y="3491286"/>
              <a:ext cx="1063206" cy="350304"/>
              <a:chOff x="4271138" y="2696317"/>
              <a:chExt cx="1063206" cy="350304"/>
            </a:xfrm>
          </p:grpSpPr>
          <p:pic>
            <p:nvPicPr>
              <p:cNvPr id="2122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DB92D934-605B-0A07-C413-1FC18E37AD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271138" y="2701891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3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CE776C83-B2EF-EB4C-14AF-ED336BDCC7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629835" y="26987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4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332AE008-238B-1EBA-5351-AE31916B3E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988532" y="26963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25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54F7CB99-37E8-1EEF-D713-462F7C4188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290267" y="3629950"/>
              <a:ext cx="258190" cy="56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6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9DE93502-708C-DC5A-7B35-C38998F0CE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558576" y="3812312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7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1252CDCC-5B05-6184-3A68-6C9F7A4720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18496" y="3665197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8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D7D59C41-D314-BBBF-DD47-A60AE7B748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21423" y="4070830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9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7C420D05-53F9-FA73-5836-D730306AC5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604855" y="4531755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30" name="Picture 24" descr="illustration of protein structure 53336758 PNG">
              <a:extLst>
                <a:ext uri="{FF2B5EF4-FFF2-40B4-BE49-F238E27FC236}">
                  <a16:creationId xmlns:a16="http://schemas.microsoft.com/office/drawing/2014/main" id="{8423C502-3719-382A-2654-09CF408AB3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69884">
              <a:off x="9718379" y="4579604"/>
              <a:ext cx="351042" cy="282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31" name="Forma libre 2130">
              <a:extLst>
                <a:ext uri="{FF2B5EF4-FFF2-40B4-BE49-F238E27FC236}">
                  <a16:creationId xmlns:a16="http://schemas.microsoft.com/office/drawing/2014/main" id="{7C63F8BA-F43B-0616-4766-BFB4BC4434A3}"/>
                </a:ext>
              </a:extLst>
            </p:cNvPr>
            <p:cNvSpPr/>
            <p:nvPr/>
          </p:nvSpPr>
          <p:spPr>
            <a:xfrm>
              <a:off x="9476284" y="4525999"/>
              <a:ext cx="340972" cy="267326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2" name="Forma libre 2131">
              <a:extLst>
                <a:ext uri="{FF2B5EF4-FFF2-40B4-BE49-F238E27FC236}">
                  <a16:creationId xmlns:a16="http://schemas.microsoft.com/office/drawing/2014/main" id="{6CC595D4-8CAC-70FA-38A6-B2A2EE3A7E9A}"/>
                </a:ext>
              </a:extLst>
            </p:cNvPr>
            <p:cNvSpPr/>
            <p:nvPr/>
          </p:nvSpPr>
          <p:spPr>
            <a:xfrm rot="10421680" flipH="1">
              <a:off x="9556565" y="4826762"/>
              <a:ext cx="204956" cy="108040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3" name="Forma libre 2132">
              <a:extLst>
                <a:ext uri="{FF2B5EF4-FFF2-40B4-BE49-F238E27FC236}">
                  <a16:creationId xmlns:a16="http://schemas.microsoft.com/office/drawing/2014/main" id="{37151793-BC87-E485-AAF1-FEF51303D80B}"/>
                </a:ext>
              </a:extLst>
            </p:cNvPr>
            <p:cNvSpPr/>
            <p:nvPr/>
          </p:nvSpPr>
          <p:spPr>
            <a:xfrm>
              <a:off x="10600319" y="4260194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4" name="Forma libre 2133">
              <a:extLst>
                <a:ext uri="{FF2B5EF4-FFF2-40B4-BE49-F238E27FC236}">
                  <a16:creationId xmlns:a16="http://schemas.microsoft.com/office/drawing/2014/main" id="{6A005592-C244-E196-56C1-B81A175BFECB}"/>
                </a:ext>
              </a:extLst>
            </p:cNvPr>
            <p:cNvSpPr/>
            <p:nvPr/>
          </p:nvSpPr>
          <p:spPr>
            <a:xfrm rot="7525459">
              <a:off x="10301432" y="4383574"/>
              <a:ext cx="146320" cy="169292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0" name="Forma libre 2139">
              <a:extLst>
                <a:ext uri="{FF2B5EF4-FFF2-40B4-BE49-F238E27FC236}">
                  <a16:creationId xmlns:a16="http://schemas.microsoft.com/office/drawing/2014/main" id="{02CE8ECC-2D2C-C527-F56C-46CE86A9B467}"/>
                </a:ext>
              </a:extLst>
            </p:cNvPr>
            <p:cNvSpPr/>
            <p:nvPr/>
          </p:nvSpPr>
          <p:spPr>
            <a:xfrm>
              <a:off x="10201413" y="4621841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1" name="Forma libre 2140">
              <a:extLst>
                <a:ext uri="{FF2B5EF4-FFF2-40B4-BE49-F238E27FC236}">
                  <a16:creationId xmlns:a16="http://schemas.microsoft.com/office/drawing/2014/main" id="{920CF89F-58DA-50C1-FC22-2DF315845586}"/>
                </a:ext>
              </a:extLst>
            </p:cNvPr>
            <p:cNvSpPr/>
            <p:nvPr/>
          </p:nvSpPr>
          <p:spPr>
            <a:xfrm rot="186843">
              <a:off x="9502758" y="3488844"/>
              <a:ext cx="316333" cy="167821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2" name="Forma libre 2141">
              <a:extLst>
                <a:ext uri="{FF2B5EF4-FFF2-40B4-BE49-F238E27FC236}">
                  <a16:creationId xmlns:a16="http://schemas.microsoft.com/office/drawing/2014/main" id="{DE3C9C5D-19A1-B640-9540-C1E5C4A9D825}"/>
                </a:ext>
              </a:extLst>
            </p:cNvPr>
            <p:cNvSpPr/>
            <p:nvPr/>
          </p:nvSpPr>
          <p:spPr>
            <a:xfrm rot="11005981">
              <a:off x="9500069" y="3655272"/>
              <a:ext cx="297767" cy="127024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pic>
          <p:nvPicPr>
            <p:cNvPr id="2145" name="Imagen 2144">
              <a:extLst>
                <a:ext uri="{FF2B5EF4-FFF2-40B4-BE49-F238E27FC236}">
                  <a16:creationId xmlns:a16="http://schemas.microsoft.com/office/drawing/2014/main" id="{20FC9A07-7803-8C10-9596-B960F636F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600318" y="3906815"/>
              <a:ext cx="233771" cy="238913"/>
            </a:xfrm>
            <a:prstGeom prst="rect">
              <a:avLst/>
            </a:prstGeom>
          </p:spPr>
        </p:pic>
        <p:pic>
          <p:nvPicPr>
            <p:cNvPr id="2146" name="Imagen 2145">
              <a:extLst>
                <a:ext uri="{FF2B5EF4-FFF2-40B4-BE49-F238E27FC236}">
                  <a16:creationId xmlns:a16="http://schemas.microsoft.com/office/drawing/2014/main" id="{1645A415-5B25-0780-7ECC-D72A13C61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783633" y="3609221"/>
              <a:ext cx="292620" cy="299057"/>
            </a:xfrm>
            <a:prstGeom prst="rect">
              <a:avLst/>
            </a:prstGeom>
          </p:spPr>
        </p:pic>
        <p:pic>
          <p:nvPicPr>
            <p:cNvPr id="2147" name="Imagen 2146">
              <a:extLst>
                <a:ext uri="{FF2B5EF4-FFF2-40B4-BE49-F238E27FC236}">
                  <a16:creationId xmlns:a16="http://schemas.microsoft.com/office/drawing/2014/main" id="{B6AC44B6-3E79-D815-1934-6C7B7BB68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87528" y="3865335"/>
              <a:ext cx="292620" cy="299057"/>
            </a:xfrm>
            <a:prstGeom prst="rect">
              <a:avLst/>
            </a:prstGeom>
          </p:spPr>
        </p:pic>
        <p:pic>
          <p:nvPicPr>
            <p:cNvPr id="2148" name="Imagen 2147">
              <a:extLst>
                <a:ext uri="{FF2B5EF4-FFF2-40B4-BE49-F238E27FC236}">
                  <a16:creationId xmlns:a16="http://schemas.microsoft.com/office/drawing/2014/main" id="{2506CB8E-7A72-1B63-C2C5-2EF3DC29A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148825" y="3543253"/>
              <a:ext cx="292620" cy="299057"/>
            </a:xfrm>
            <a:prstGeom prst="rect">
              <a:avLst/>
            </a:prstGeom>
          </p:spPr>
        </p:pic>
        <p:pic>
          <p:nvPicPr>
            <p:cNvPr id="2149" name="Imagen 2148">
              <a:extLst>
                <a:ext uri="{FF2B5EF4-FFF2-40B4-BE49-F238E27FC236}">
                  <a16:creationId xmlns:a16="http://schemas.microsoft.com/office/drawing/2014/main" id="{F2FF91EB-AD41-2BDC-F19B-66F4E5E08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04796" y="3220708"/>
              <a:ext cx="292620" cy="299057"/>
            </a:xfrm>
            <a:prstGeom prst="rect">
              <a:avLst/>
            </a:prstGeom>
          </p:spPr>
        </p:pic>
        <p:pic>
          <p:nvPicPr>
            <p:cNvPr id="2156" name="Imagen 2155">
              <a:extLst>
                <a:ext uri="{FF2B5EF4-FFF2-40B4-BE49-F238E27FC236}">
                  <a16:creationId xmlns:a16="http://schemas.microsoft.com/office/drawing/2014/main" id="{92DAC2F4-6FB9-14C7-C924-88B9529C9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267006" y="3084631"/>
              <a:ext cx="292620" cy="299057"/>
            </a:xfrm>
            <a:prstGeom prst="rect">
              <a:avLst/>
            </a:prstGeom>
          </p:spPr>
        </p:pic>
        <p:pic>
          <p:nvPicPr>
            <p:cNvPr id="2157" name="Imagen 2156">
              <a:extLst>
                <a:ext uri="{FF2B5EF4-FFF2-40B4-BE49-F238E27FC236}">
                  <a16:creationId xmlns:a16="http://schemas.microsoft.com/office/drawing/2014/main" id="{EB617ADE-EE0C-67BD-DB44-CB2214464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532084" y="3486385"/>
              <a:ext cx="292620" cy="299057"/>
            </a:xfrm>
            <a:prstGeom prst="rect">
              <a:avLst/>
            </a:prstGeom>
          </p:spPr>
        </p:pic>
        <p:sp>
          <p:nvSpPr>
            <p:cNvPr id="2159" name="Elipse 2158">
              <a:extLst>
                <a:ext uri="{FF2B5EF4-FFF2-40B4-BE49-F238E27FC236}">
                  <a16:creationId xmlns:a16="http://schemas.microsoft.com/office/drawing/2014/main" id="{F3974D18-74AD-163B-3B75-8B7784EA4F5D}"/>
                </a:ext>
              </a:extLst>
            </p:cNvPr>
            <p:cNvSpPr/>
            <p:nvPr/>
          </p:nvSpPr>
          <p:spPr>
            <a:xfrm>
              <a:off x="10241538" y="44760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0" name="Elipse 2159">
              <a:extLst>
                <a:ext uri="{FF2B5EF4-FFF2-40B4-BE49-F238E27FC236}">
                  <a16:creationId xmlns:a16="http://schemas.microsoft.com/office/drawing/2014/main" id="{07BC5F43-99E4-F133-A3D3-9B3882ABCAF9}"/>
                </a:ext>
              </a:extLst>
            </p:cNvPr>
            <p:cNvSpPr/>
            <p:nvPr/>
          </p:nvSpPr>
          <p:spPr>
            <a:xfrm>
              <a:off x="10393938" y="46284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1" name="Elipse 2160">
              <a:extLst>
                <a:ext uri="{FF2B5EF4-FFF2-40B4-BE49-F238E27FC236}">
                  <a16:creationId xmlns:a16="http://schemas.microsoft.com/office/drawing/2014/main" id="{F1284513-543B-EEB1-8E3B-9BACD2B98C61}"/>
                </a:ext>
              </a:extLst>
            </p:cNvPr>
            <p:cNvSpPr/>
            <p:nvPr/>
          </p:nvSpPr>
          <p:spPr>
            <a:xfrm>
              <a:off x="10477360" y="4421422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</p:grpSp>
      <p:sp>
        <p:nvSpPr>
          <p:cNvPr id="2162" name="Elipse 2161">
            <a:extLst>
              <a:ext uri="{FF2B5EF4-FFF2-40B4-BE49-F238E27FC236}">
                <a16:creationId xmlns:a16="http://schemas.microsoft.com/office/drawing/2014/main" id="{A9AEAD4B-35AF-A298-43FD-2DB706200466}"/>
              </a:ext>
            </a:extLst>
          </p:cNvPr>
          <p:cNvSpPr/>
          <p:nvPr/>
        </p:nvSpPr>
        <p:spPr>
          <a:xfrm>
            <a:off x="7711166" y="4162673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3" name="Elipse 2162">
            <a:extLst>
              <a:ext uri="{FF2B5EF4-FFF2-40B4-BE49-F238E27FC236}">
                <a16:creationId xmlns:a16="http://schemas.microsoft.com/office/drawing/2014/main" id="{65759A1C-25F8-F5B7-EBB6-F80BBA14006F}"/>
              </a:ext>
            </a:extLst>
          </p:cNvPr>
          <p:cNvSpPr/>
          <p:nvPr/>
        </p:nvSpPr>
        <p:spPr>
          <a:xfrm>
            <a:off x="7516249" y="4219291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4" name="Elipse 2163">
            <a:extLst>
              <a:ext uri="{FF2B5EF4-FFF2-40B4-BE49-F238E27FC236}">
                <a16:creationId xmlns:a16="http://schemas.microsoft.com/office/drawing/2014/main" id="{25D99A1A-D5E3-06B8-520E-100B413583F1}"/>
              </a:ext>
            </a:extLst>
          </p:cNvPr>
          <p:cNvSpPr/>
          <p:nvPr/>
        </p:nvSpPr>
        <p:spPr>
          <a:xfrm>
            <a:off x="7224746" y="4516772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5" name="Elipse 2164">
            <a:extLst>
              <a:ext uri="{FF2B5EF4-FFF2-40B4-BE49-F238E27FC236}">
                <a16:creationId xmlns:a16="http://schemas.microsoft.com/office/drawing/2014/main" id="{F728815F-90E8-5C27-BE2D-4411F8A83BE5}"/>
              </a:ext>
            </a:extLst>
          </p:cNvPr>
          <p:cNvSpPr/>
          <p:nvPr/>
        </p:nvSpPr>
        <p:spPr>
          <a:xfrm>
            <a:off x="7410718" y="4434798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06D705A-D8E8-E61D-C10B-C00B95AABA3E}"/>
              </a:ext>
            </a:extLst>
          </p:cNvPr>
          <p:cNvSpPr txBox="1"/>
          <p:nvPr/>
        </p:nvSpPr>
        <p:spPr>
          <a:xfrm>
            <a:off x="2712596" y="1147235"/>
            <a:ext cx="93689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6E917C"/>
                </a:solidFill>
                <a:sym typeface="Wingdings" pitchFamily="2" charset="2"/>
              </a:rPr>
              <a:t>VIP-SPOT, HIV-Flow </a:t>
            </a:r>
            <a:endParaRPr lang="en-US" sz="2000" b="1" noProof="1">
              <a:solidFill>
                <a:srgbClr val="6E917C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6E04DEC-E7C6-C3B4-8FD8-AEB87AA6BEAD}"/>
              </a:ext>
            </a:extLst>
          </p:cNvPr>
          <p:cNvSpPr txBox="1"/>
          <p:nvPr/>
        </p:nvSpPr>
        <p:spPr>
          <a:xfrm>
            <a:off x="290158" y="5715199"/>
            <a:ext cx="12398553" cy="583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Still labor-intensive, time-consuming, require large cell inputs.</a:t>
            </a:r>
            <a:endParaRPr lang="en-US" sz="1600" b="1" noProof="1">
              <a:sym typeface="Wingdings" pitchFamily="2" charset="2"/>
            </a:endParaRPr>
          </a:p>
          <a:p>
            <a:pPr>
              <a:lnSpc>
                <a:spcPts val="2000"/>
              </a:lnSpc>
            </a:pP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Tend to </a:t>
            </a:r>
            <a:r>
              <a:rPr lang="en-US" sz="1600" b="1" noProof="1">
                <a:sym typeface="Wingdings" pitchFamily="2" charset="2"/>
              </a:rPr>
              <a:t>overestimate</a:t>
            </a:r>
            <a:r>
              <a:rPr lang="en-US" sz="1600" noProof="1">
                <a:sym typeface="Wingdings" pitchFamily="2" charset="2"/>
              </a:rPr>
              <a:t> the replication-competent reservoir.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1C91281F-7D7E-2C47-1FA1-175FDEC6C810}"/>
              </a:ext>
            </a:extLst>
          </p:cNvPr>
          <p:cNvSpPr/>
          <p:nvPr/>
        </p:nvSpPr>
        <p:spPr>
          <a:xfrm>
            <a:off x="5623113" y="1800232"/>
            <a:ext cx="6373112" cy="3813923"/>
          </a:xfrm>
          <a:prstGeom prst="roundRect">
            <a:avLst>
              <a:gd name="adj" fmla="val 9513"/>
            </a:avLst>
          </a:prstGeom>
          <a:solidFill>
            <a:srgbClr val="6E917C">
              <a:alpha val="20000"/>
            </a:srgbClr>
          </a:solidFill>
          <a:ln w="25400">
            <a:solidFill>
              <a:srgbClr val="6E91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58B42E-B3D4-C01D-3788-48D6965CFD63}"/>
              </a:ext>
            </a:extLst>
          </p:cNvPr>
          <p:cNvSpPr txBox="1">
            <a:spLocks/>
          </p:cNvSpPr>
          <p:nvPr/>
        </p:nvSpPr>
        <p:spPr>
          <a:xfrm>
            <a:off x="2623294" y="393696"/>
            <a:ext cx="9372932" cy="122396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Cell culture-based methods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62AB666-1FA9-2CFC-465B-7EBCF1D7C698}"/>
              </a:ext>
            </a:extLst>
          </p:cNvPr>
          <p:cNvSpPr txBox="1"/>
          <p:nvPr/>
        </p:nvSpPr>
        <p:spPr>
          <a:xfrm>
            <a:off x="1839950" y="6558737"/>
            <a:ext cx="103084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Moar et al. mBio. 2023; Falcinelli et al. Front. Microbiol. 2019.; Tanaka et al. Pathog. Immun. 2025; Roux &amp; Chomont. J Infect Dis. 2024.</a:t>
            </a:r>
          </a:p>
        </p:txBody>
      </p:sp>
    </p:spTree>
    <p:extLst>
      <p:ext uri="{BB962C8B-B14F-4D97-AF65-F5344CB8AC3E}">
        <p14:creationId xmlns:p14="http://schemas.microsoft.com/office/powerpoint/2010/main" val="5098877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EA2BE-6571-DFA6-07C0-313AE45E7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lipse 50">
            <a:extLst>
              <a:ext uri="{FF2B5EF4-FFF2-40B4-BE49-F238E27FC236}">
                <a16:creationId xmlns:a16="http://schemas.microsoft.com/office/drawing/2014/main" id="{EB806D72-6F80-ADD1-C15C-DF959659E9CA}"/>
              </a:ext>
            </a:extLst>
          </p:cNvPr>
          <p:cNvSpPr/>
          <p:nvPr/>
        </p:nvSpPr>
        <p:spPr>
          <a:xfrm>
            <a:off x="3259328" y="2948041"/>
            <a:ext cx="1914792" cy="2090229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2753B924-021C-CB96-3E71-53E4D00834E5}"/>
              </a:ext>
            </a:extLst>
          </p:cNvPr>
          <p:cNvSpPr/>
          <p:nvPr/>
        </p:nvSpPr>
        <p:spPr>
          <a:xfrm>
            <a:off x="3404347" y="321457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2000C51-9118-8387-F1B4-B45093328122}"/>
              </a:ext>
            </a:extLst>
          </p:cNvPr>
          <p:cNvSpPr/>
          <p:nvPr/>
        </p:nvSpPr>
        <p:spPr>
          <a:xfrm>
            <a:off x="489847" y="3022631"/>
            <a:ext cx="1914792" cy="2025301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1609FD4-A07B-2041-40C2-90B2FA0885A8}"/>
              </a:ext>
            </a:extLst>
          </p:cNvPr>
          <p:cNvSpPr/>
          <p:nvPr/>
        </p:nvSpPr>
        <p:spPr>
          <a:xfrm>
            <a:off x="634866" y="328916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pic>
        <p:nvPicPr>
          <p:cNvPr id="2054" name="Picture 6" descr="Diseño PNG Y SVG De Bosquejo De La Cadena De Adn Para Camisetas">
            <a:extLst>
              <a:ext uri="{FF2B5EF4-FFF2-40B4-BE49-F238E27FC236}">
                <a16:creationId xmlns:a16="http://schemas.microsoft.com/office/drawing/2014/main" id="{2B821D5D-EADD-FF3B-9947-A71DE2A78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6272">
            <a:off x="1640807" y="7199903"/>
            <a:ext cx="403131" cy="4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F7329AC0-A22D-A367-2523-D10781116B64}"/>
              </a:ext>
            </a:extLst>
          </p:cNvPr>
          <p:cNvGrpSpPr/>
          <p:nvPr/>
        </p:nvGrpSpPr>
        <p:grpSpPr>
          <a:xfrm>
            <a:off x="736753" y="3612396"/>
            <a:ext cx="1063206" cy="350304"/>
            <a:chOff x="4271138" y="2696317"/>
            <a:chExt cx="1063206" cy="350304"/>
          </a:xfrm>
        </p:grpSpPr>
        <p:pic>
          <p:nvPicPr>
            <p:cNvPr id="2060" name="Picture 12" descr="Dna PNG, Dna Transparent Background - FreeIconsPNG">
              <a:extLst>
                <a:ext uri="{FF2B5EF4-FFF2-40B4-BE49-F238E27FC236}">
                  <a16:creationId xmlns:a16="http://schemas.microsoft.com/office/drawing/2014/main" id="{74ACB316-9DFD-F17D-E6DC-E8C508560E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Dna PNG, Dna Transparent Background - FreeIconsPNG">
              <a:extLst>
                <a:ext uri="{FF2B5EF4-FFF2-40B4-BE49-F238E27FC236}">
                  <a16:creationId xmlns:a16="http://schemas.microsoft.com/office/drawing/2014/main" id="{A6CC425F-9229-EFA2-5F05-C28C136C00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Dna PNG, Dna Transparent Background - FreeIconsPNG">
              <a:extLst>
                <a:ext uri="{FF2B5EF4-FFF2-40B4-BE49-F238E27FC236}">
                  <a16:creationId xmlns:a16="http://schemas.microsoft.com/office/drawing/2014/main" id="{AC81440E-9B20-2396-0410-1C796330DD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5510052-3D11-18C2-7D42-152EDF62CD2E}"/>
              </a:ext>
            </a:extLst>
          </p:cNvPr>
          <p:cNvSpPr txBox="1"/>
          <p:nvPr/>
        </p:nvSpPr>
        <p:spPr>
          <a:xfrm>
            <a:off x="258121" y="2620577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proviral DNA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BC4582E3-0335-1CEA-5138-622A79714038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736753" y="2895630"/>
            <a:ext cx="408353" cy="770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5C1208C-264B-D098-6601-43ACD74AAF08}"/>
              </a:ext>
            </a:extLst>
          </p:cNvPr>
          <p:cNvSpPr txBox="1"/>
          <p:nvPr/>
        </p:nvSpPr>
        <p:spPr>
          <a:xfrm>
            <a:off x="290158" y="1919870"/>
            <a:ext cx="2235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Silent </a:t>
            </a:r>
          </a:p>
          <a:p>
            <a:pPr algn="ctr"/>
            <a:r>
              <a:rPr lang="en-US" b="1" noProof="1">
                <a:solidFill>
                  <a:srgbClr val="496053"/>
                </a:solidFill>
              </a:rPr>
              <a:t>reservoir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F88CE89C-B116-53D6-F7C0-887DA74E43D4}"/>
              </a:ext>
            </a:extLst>
          </p:cNvPr>
          <p:cNvGrpSpPr/>
          <p:nvPr/>
        </p:nvGrpSpPr>
        <p:grpSpPr>
          <a:xfrm>
            <a:off x="3504019" y="3491286"/>
            <a:ext cx="1063206" cy="350304"/>
            <a:chOff x="4271138" y="2696317"/>
            <a:chExt cx="1063206" cy="350304"/>
          </a:xfrm>
        </p:grpSpPr>
        <p:pic>
          <p:nvPicPr>
            <p:cNvPr id="2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0E58922E-374E-73B9-4C63-05591295FC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82EADCFA-B16C-EBAE-9A4C-2ED9B1956B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AF9D755E-2BFA-0C94-4722-7E9F3622B3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F6DD696A-CD8E-1E90-C89B-C169E4CAA66C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C5698928-22A9-B898-23F8-2703300FF0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36C53086-88D6-8C1C-7E75-B7408B7CE4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F3FE56E0-842C-6154-7BA4-7AB3018D2EEE}"/>
              </a:ext>
            </a:extLst>
          </p:cNvPr>
          <p:cNvSpPr txBox="1"/>
          <p:nvPr/>
        </p:nvSpPr>
        <p:spPr>
          <a:xfrm>
            <a:off x="2215277" y="4701602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RNA</a:t>
            </a: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DA0DF13D-DE55-AE25-1D56-D2E4282DBE75}"/>
              </a:ext>
            </a:extLst>
          </p:cNvPr>
          <p:cNvCxnSpPr>
            <a:cxnSpLocks/>
          </p:cNvCxnSpPr>
          <p:nvPr/>
        </p:nvCxnSpPr>
        <p:spPr>
          <a:xfrm flipV="1">
            <a:off x="3260162" y="4204931"/>
            <a:ext cx="456666" cy="5280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31B1644D-252B-0D0E-EBC2-E878E0449C78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0522E88B-CB61-F352-81B0-7BA162DD8C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648761" y="3629950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9869CF9B-7115-BA53-AF0F-C37FCC1C7A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917070" y="3812312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CBAF62F8-0F03-09DA-3FB8-64EDE5D4C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276990" y="3665197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B3915F28-7B67-08E7-9A57-81AEF125AC23}"/>
              </a:ext>
            </a:extLst>
          </p:cNvPr>
          <p:cNvSpPr/>
          <p:nvPr/>
        </p:nvSpPr>
        <p:spPr>
          <a:xfrm>
            <a:off x="5932620" y="2959002"/>
            <a:ext cx="1914793" cy="2062302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47AD3818-CB69-6FFA-F6B8-1C5D5EB12D08}"/>
              </a:ext>
            </a:extLst>
          </p:cNvPr>
          <p:cNvSpPr/>
          <p:nvPr/>
        </p:nvSpPr>
        <p:spPr>
          <a:xfrm>
            <a:off x="6077639" y="3225532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94B6F57C-E5F2-AA81-7F06-FCEC28F12E62}"/>
              </a:ext>
            </a:extLst>
          </p:cNvPr>
          <p:cNvGrpSpPr/>
          <p:nvPr/>
        </p:nvGrpSpPr>
        <p:grpSpPr>
          <a:xfrm>
            <a:off x="6177311" y="3502247"/>
            <a:ext cx="1063206" cy="350304"/>
            <a:chOff x="4271138" y="2696317"/>
            <a:chExt cx="1063206" cy="350304"/>
          </a:xfrm>
        </p:grpSpPr>
        <p:pic>
          <p:nvPicPr>
            <p:cNvPr id="5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452A5EDE-4EC7-5E16-19A5-061BCA62CF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300A0947-9271-5787-E30F-8ED0259F3B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3BC1EB15-B671-E66B-302C-A65AAFD1A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1ECFFDCC-4EC5-D70D-120D-B12CD53A04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322053" y="3640911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99E1AB70-F5EA-F460-D079-9D72DC030C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590362" y="382327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6652D91A-C37C-6CB4-38E2-C101B93A8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0282" y="3676158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47A96176-D9BA-FF46-ADBE-692508E305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181687" y="408944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9F601AFE-E0C9-71A5-D905-2F349B247C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3209" y="4081791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645188E6-0B3B-F49F-9BD0-989A4E69B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636641" y="4542716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4" descr="illustration of protein structure 53336758 PNG">
            <a:extLst>
              <a:ext uri="{FF2B5EF4-FFF2-40B4-BE49-F238E27FC236}">
                <a16:creationId xmlns:a16="http://schemas.microsoft.com/office/drawing/2014/main" id="{54414288-8EE2-B740-B00C-92BF98AF6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9884">
            <a:off x="6750165" y="4590565"/>
            <a:ext cx="351042" cy="2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6" name="Forma libre 2075">
            <a:extLst>
              <a:ext uri="{FF2B5EF4-FFF2-40B4-BE49-F238E27FC236}">
                <a16:creationId xmlns:a16="http://schemas.microsoft.com/office/drawing/2014/main" id="{F96C3230-4342-68FB-0A2C-0EC4B76C43E6}"/>
              </a:ext>
            </a:extLst>
          </p:cNvPr>
          <p:cNvSpPr/>
          <p:nvPr/>
        </p:nvSpPr>
        <p:spPr>
          <a:xfrm>
            <a:off x="6508070" y="4536960"/>
            <a:ext cx="340972" cy="267326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77" name="Forma libre 2076">
            <a:extLst>
              <a:ext uri="{FF2B5EF4-FFF2-40B4-BE49-F238E27FC236}">
                <a16:creationId xmlns:a16="http://schemas.microsoft.com/office/drawing/2014/main" id="{ABEAA751-7C15-C03E-282A-4A958C38F10D}"/>
              </a:ext>
            </a:extLst>
          </p:cNvPr>
          <p:cNvSpPr/>
          <p:nvPr/>
        </p:nvSpPr>
        <p:spPr>
          <a:xfrm rot="10421680" flipH="1">
            <a:off x="6588351" y="4837723"/>
            <a:ext cx="204956" cy="108040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3" name="Forma libre 2082">
            <a:extLst>
              <a:ext uri="{FF2B5EF4-FFF2-40B4-BE49-F238E27FC236}">
                <a16:creationId xmlns:a16="http://schemas.microsoft.com/office/drawing/2014/main" id="{F24B54FF-A23D-C614-C63F-53E2E042ACCD}"/>
              </a:ext>
            </a:extLst>
          </p:cNvPr>
          <p:cNvSpPr/>
          <p:nvPr/>
        </p:nvSpPr>
        <p:spPr>
          <a:xfrm>
            <a:off x="7450809" y="4502176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8" name="Forma libre 2087">
            <a:extLst>
              <a:ext uri="{FF2B5EF4-FFF2-40B4-BE49-F238E27FC236}">
                <a16:creationId xmlns:a16="http://schemas.microsoft.com/office/drawing/2014/main" id="{66303186-F041-20FD-105E-60CADE6592D0}"/>
              </a:ext>
            </a:extLst>
          </p:cNvPr>
          <p:cNvSpPr/>
          <p:nvPr/>
        </p:nvSpPr>
        <p:spPr>
          <a:xfrm>
            <a:off x="7401003" y="4113071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0" name="Forma libre 2089">
            <a:extLst>
              <a:ext uri="{FF2B5EF4-FFF2-40B4-BE49-F238E27FC236}">
                <a16:creationId xmlns:a16="http://schemas.microsoft.com/office/drawing/2014/main" id="{4E93F6E9-6A1B-1727-35D4-A67D0D63429D}"/>
              </a:ext>
            </a:extLst>
          </p:cNvPr>
          <p:cNvSpPr/>
          <p:nvPr/>
        </p:nvSpPr>
        <p:spPr>
          <a:xfrm rot="7525459">
            <a:off x="7597925" y="4219630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4" name="Forma libre 2093">
            <a:extLst>
              <a:ext uri="{FF2B5EF4-FFF2-40B4-BE49-F238E27FC236}">
                <a16:creationId xmlns:a16="http://schemas.microsoft.com/office/drawing/2014/main" id="{E9A7FCF6-9C71-CD45-E25C-BF69A39EEE54}"/>
              </a:ext>
            </a:extLst>
          </p:cNvPr>
          <p:cNvSpPr/>
          <p:nvPr/>
        </p:nvSpPr>
        <p:spPr>
          <a:xfrm rot="7525459">
            <a:off x="7646921" y="3888921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9" name="Forma libre 2098">
            <a:extLst>
              <a:ext uri="{FF2B5EF4-FFF2-40B4-BE49-F238E27FC236}">
                <a16:creationId xmlns:a16="http://schemas.microsoft.com/office/drawing/2014/main" id="{FD8109CE-7D32-242F-4FFC-D10B00FABBED}"/>
              </a:ext>
            </a:extLst>
          </p:cNvPr>
          <p:cNvSpPr/>
          <p:nvPr/>
        </p:nvSpPr>
        <p:spPr>
          <a:xfrm>
            <a:off x="7233199" y="4632802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0" name="Forma libre 2099">
            <a:extLst>
              <a:ext uri="{FF2B5EF4-FFF2-40B4-BE49-F238E27FC236}">
                <a16:creationId xmlns:a16="http://schemas.microsoft.com/office/drawing/2014/main" id="{9F4C05E0-E759-C14F-7559-72C308A2BE4F}"/>
              </a:ext>
            </a:extLst>
          </p:cNvPr>
          <p:cNvSpPr/>
          <p:nvPr/>
        </p:nvSpPr>
        <p:spPr>
          <a:xfrm rot="186843">
            <a:off x="3859566" y="3488624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2" name="Forma libre 2101">
            <a:extLst>
              <a:ext uri="{FF2B5EF4-FFF2-40B4-BE49-F238E27FC236}">
                <a16:creationId xmlns:a16="http://schemas.microsoft.com/office/drawing/2014/main" id="{D5DC045F-31F8-A1AF-1BC5-8B22462B6643}"/>
              </a:ext>
            </a:extLst>
          </p:cNvPr>
          <p:cNvSpPr/>
          <p:nvPr/>
        </p:nvSpPr>
        <p:spPr>
          <a:xfrm rot="11005981">
            <a:off x="3856877" y="3655052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3" name="Forma libre 2102">
            <a:extLst>
              <a:ext uri="{FF2B5EF4-FFF2-40B4-BE49-F238E27FC236}">
                <a16:creationId xmlns:a16="http://schemas.microsoft.com/office/drawing/2014/main" id="{9E015668-DA01-B1A7-F610-7AB166BA2AE0}"/>
              </a:ext>
            </a:extLst>
          </p:cNvPr>
          <p:cNvSpPr/>
          <p:nvPr/>
        </p:nvSpPr>
        <p:spPr>
          <a:xfrm rot="186843">
            <a:off x="6534544" y="3499805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4" name="Forma libre 2103">
            <a:extLst>
              <a:ext uri="{FF2B5EF4-FFF2-40B4-BE49-F238E27FC236}">
                <a16:creationId xmlns:a16="http://schemas.microsoft.com/office/drawing/2014/main" id="{575C0318-8CD9-C668-2D1A-C10E7A3E3F38}"/>
              </a:ext>
            </a:extLst>
          </p:cNvPr>
          <p:cNvSpPr/>
          <p:nvPr/>
        </p:nvSpPr>
        <p:spPr>
          <a:xfrm rot="11005981">
            <a:off x="6531855" y="3666233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5" name="CuadroTexto 2104">
            <a:extLst>
              <a:ext uri="{FF2B5EF4-FFF2-40B4-BE49-F238E27FC236}">
                <a16:creationId xmlns:a16="http://schemas.microsoft.com/office/drawing/2014/main" id="{B60F739A-B295-47F4-06C9-012C7CE5547A}"/>
              </a:ext>
            </a:extLst>
          </p:cNvPr>
          <p:cNvSpPr txBox="1"/>
          <p:nvPr/>
        </p:nvSpPr>
        <p:spPr>
          <a:xfrm>
            <a:off x="6766705" y="5071401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proteins    </a:t>
            </a:r>
          </a:p>
        </p:txBody>
      </p:sp>
      <p:cxnSp>
        <p:nvCxnSpPr>
          <p:cNvPr id="2106" name="Conector recto de flecha 2105">
            <a:extLst>
              <a:ext uri="{FF2B5EF4-FFF2-40B4-BE49-F238E27FC236}">
                <a16:creationId xmlns:a16="http://schemas.microsoft.com/office/drawing/2014/main" id="{B5869A2C-F0F3-D6E9-E0AD-789838468D42}"/>
              </a:ext>
            </a:extLst>
          </p:cNvPr>
          <p:cNvCxnSpPr>
            <a:cxnSpLocks/>
          </p:cNvCxnSpPr>
          <p:nvPr/>
        </p:nvCxnSpPr>
        <p:spPr>
          <a:xfrm flipH="1" flipV="1">
            <a:off x="7371892" y="4681617"/>
            <a:ext cx="339034" cy="366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50" name="Conector recto de flecha 2149">
            <a:extLst>
              <a:ext uri="{FF2B5EF4-FFF2-40B4-BE49-F238E27FC236}">
                <a16:creationId xmlns:a16="http://schemas.microsoft.com/office/drawing/2014/main" id="{4324C3BA-D77E-194D-20E3-24BD43556BFA}"/>
              </a:ext>
            </a:extLst>
          </p:cNvPr>
          <p:cNvCxnSpPr>
            <a:cxnSpLocks/>
          </p:cNvCxnSpPr>
          <p:nvPr/>
        </p:nvCxnSpPr>
        <p:spPr>
          <a:xfrm flipH="1" flipV="1">
            <a:off x="11197196" y="4272968"/>
            <a:ext cx="54631" cy="668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52" name="CuadroTexto 2151">
            <a:extLst>
              <a:ext uri="{FF2B5EF4-FFF2-40B4-BE49-F238E27FC236}">
                <a16:creationId xmlns:a16="http://schemas.microsoft.com/office/drawing/2014/main" id="{68EF6BA5-587F-1ED7-EFD1-DD1687602E17}"/>
              </a:ext>
            </a:extLst>
          </p:cNvPr>
          <p:cNvSpPr txBox="1"/>
          <p:nvPr/>
        </p:nvSpPr>
        <p:spPr>
          <a:xfrm>
            <a:off x="10579754" y="4958529"/>
            <a:ext cx="141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infectious viral particles</a:t>
            </a:r>
          </a:p>
        </p:txBody>
      </p:sp>
      <p:sp>
        <p:nvSpPr>
          <p:cNvPr id="2153" name="CuadroTexto 2152">
            <a:extLst>
              <a:ext uri="{FF2B5EF4-FFF2-40B4-BE49-F238E27FC236}">
                <a16:creationId xmlns:a16="http://schemas.microsoft.com/office/drawing/2014/main" id="{BA26F503-C144-2AFD-6483-853D831AE54A}"/>
              </a:ext>
            </a:extLst>
          </p:cNvPr>
          <p:cNvSpPr txBox="1"/>
          <p:nvPr/>
        </p:nvSpPr>
        <p:spPr>
          <a:xfrm>
            <a:off x="2844701" y="1911723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Transcription-competent reservoir</a:t>
            </a:r>
          </a:p>
        </p:txBody>
      </p:sp>
      <p:sp>
        <p:nvSpPr>
          <p:cNvPr id="2154" name="CuadroTexto 2153">
            <a:extLst>
              <a:ext uri="{FF2B5EF4-FFF2-40B4-BE49-F238E27FC236}">
                <a16:creationId xmlns:a16="http://schemas.microsoft.com/office/drawing/2014/main" id="{96BF0322-A8F5-5E9E-8B90-F8BED307FB5D}"/>
              </a:ext>
            </a:extLst>
          </p:cNvPr>
          <p:cNvSpPr txBox="1"/>
          <p:nvPr/>
        </p:nvSpPr>
        <p:spPr>
          <a:xfrm>
            <a:off x="5577742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Translation-competent reservoir</a:t>
            </a:r>
          </a:p>
        </p:txBody>
      </p:sp>
      <p:sp>
        <p:nvSpPr>
          <p:cNvPr id="2155" name="CuadroTexto 2154">
            <a:extLst>
              <a:ext uri="{FF2B5EF4-FFF2-40B4-BE49-F238E27FC236}">
                <a16:creationId xmlns:a16="http://schemas.microsoft.com/office/drawing/2014/main" id="{A53951C7-4828-43E0-87F8-8BBDD3CAC6EC}"/>
              </a:ext>
            </a:extLst>
          </p:cNvPr>
          <p:cNvSpPr txBox="1"/>
          <p:nvPr/>
        </p:nvSpPr>
        <p:spPr>
          <a:xfrm>
            <a:off x="8540674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Replication-competent reservoir</a:t>
            </a:r>
          </a:p>
        </p:txBody>
      </p:sp>
      <p:sp>
        <p:nvSpPr>
          <p:cNvPr id="2158" name="Title 1">
            <a:extLst>
              <a:ext uri="{FF2B5EF4-FFF2-40B4-BE49-F238E27FC236}">
                <a16:creationId xmlns:a16="http://schemas.microsoft.com/office/drawing/2014/main" id="{65C76266-D618-C081-2C1B-7F7A5E73915A}"/>
              </a:ext>
            </a:extLst>
          </p:cNvPr>
          <p:cNvSpPr txBox="1">
            <a:spLocks/>
          </p:cNvSpPr>
          <p:nvPr/>
        </p:nvSpPr>
        <p:spPr>
          <a:xfrm>
            <a:off x="2623294" y="393696"/>
            <a:ext cx="9372932" cy="122396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RNA PCR-based methods</a:t>
            </a:r>
          </a:p>
        </p:txBody>
      </p:sp>
      <p:grpSp>
        <p:nvGrpSpPr>
          <p:cNvPr id="2166" name="Grupo 2165">
            <a:extLst>
              <a:ext uri="{FF2B5EF4-FFF2-40B4-BE49-F238E27FC236}">
                <a16:creationId xmlns:a16="http://schemas.microsoft.com/office/drawing/2014/main" id="{C7B8F9FE-06A2-00EA-5ADB-DAF1E308BE05}"/>
              </a:ext>
            </a:extLst>
          </p:cNvPr>
          <p:cNvGrpSpPr/>
          <p:nvPr/>
        </p:nvGrpSpPr>
        <p:grpSpPr>
          <a:xfrm>
            <a:off x="8900834" y="2948041"/>
            <a:ext cx="2927088" cy="2062302"/>
            <a:chOff x="8900834" y="2948041"/>
            <a:chExt cx="2927088" cy="2062302"/>
          </a:xfrm>
        </p:grpSpPr>
        <p:sp>
          <p:nvSpPr>
            <p:cNvPr id="2075" name="Forma libre 2074">
              <a:extLst>
                <a:ext uri="{FF2B5EF4-FFF2-40B4-BE49-F238E27FC236}">
                  <a16:creationId xmlns:a16="http://schemas.microsoft.com/office/drawing/2014/main" id="{2C23BB87-50CC-D2BA-C88E-3BE80B8AA55A}"/>
                </a:ext>
              </a:extLst>
            </p:cNvPr>
            <p:cNvSpPr/>
            <p:nvPr/>
          </p:nvSpPr>
          <p:spPr>
            <a:xfrm>
              <a:off x="9209254" y="3205286"/>
              <a:ext cx="433137" cy="57751"/>
            </a:xfrm>
            <a:custGeom>
              <a:avLst/>
              <a:gdLst>
                <a:gd name="csX0" fmla="*/ 0 w 433137"/>
                <a:gd name="csY0" fmla="*/ 0 h 57751"/>
                <a:gd name="csX1" fmla="*/ 77002 w 433137"/>
                <a:gd name="csY1" fmla="*/ 38501 h 57751"/>
                <a:gd name="csX2" fmla="*/ 154004 w 433137"/>
                <a:gd name="csY2" fmla="*/ 28876 h 57751"/>
                <a:gd name="csX3" fmla="*/ 375385 w 433137"/>
                <a:gd name="csY3" fmla="*/ 38501 h 57751"/>
                <a:gd name="csX4" fmla="*/ 433137 w 433137"/>
                <a:gd name="csY4" fmla="*/ 57751 h 5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37" h="57751">
                  <a:moveTo>
                    <a:pt x="0" y="0"/>
                  </a:moveTo>
                  <a:cubicBezTo>
                    <a:pt x="9064" y="5438"/>
                    <a:pt x="56281" y="38501"/>
                    <a:pt x="77002" y="38501"/>
                  </a:cubicBezTo>
                  <a:cubicBezTo>
                    <a:pt x="102869" y="38501"/>
                    <a:pt x="128337" y="32084"/>
                    <a:pt x="154004" y="28876"/>
                  </a:cubicBezTo>
                  <a:cubicBezTo>
                    <a:pt x="227798" y="32084"/>
                    <a:pt x="301914" y="30901"/>
                    <a:pt x="375385" y="38501"/>
                  </a:cubicBezTo>
                  <a:cubicBezTo>
                    <a:pt x="395569" y="40589"/>
                    <a:pt x="433137" y="57751"/>
                    <a:pt x="433137" y="57751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2119" name="Elipse 2118">
              <a:extLst>
                <a:ext uri="{FF2B5EF4-FFF2-40B4-BE49-F238E27FC236}">
                  <a16:creationId xmlns:a16="http://schemas.microsoft.com/office/drawing/2014/main" id="{4A52922C-A615-241F-DA49-30C8AD7DE5E0}"/>
                </a:ext>
              </a:extLst>
            </p:cNvPr>
            <p:cNvSpPr/>
            <p:nvPr/>
          </p:nvSpPr>
          <p:spPr>
            <a:xfrm>
              <a:off x="8900834" y="2948041"/>
              <a:ext cx="1914793" cy="2062302"/>
            </a:xfrm>
            <a:prstGeom prst="ellipse">
              <a:avLst/>
            </a:prstGeom>
            <a:solidFill>
              <a:srgbClr val="6E917C">
                <a:alpha val="32595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20" name="Elipse 2119">
              <a:extLst>
                <a:ext uri="{FF2B5EF4-FFF2-40B4-BE49-F238E27FC236}">
                  <a16:creationId xmlns:a16="http://schemas.microsoft.com/office/drawing/2014/main" id="{8B458AC5-65A5-846F-A9C7-847B309F261E}"/>
                </a:ext>
              </a:extLst>
            </p:cNvPr>
            <p:cNvSpPr/>
            <p:nvPr/>
          </p:nvSpPr>
          <p:spPr>
            <a:xfrm>
              <a:off x="9045853" y="3214571"/>
              <a:ext cx="1298815" cy="1285432"/>
            </a:xfrm>
            <a:prstGeom prst="ellipse">
              <a:avLst/>
            </a:prstGeom>
            <a:solidFill>
              <a:srgbClr val="496053">
                <a:alpha val="37000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grpSp>
          <p:nvGrpSpPr>
            <p:cNvPr id="2121" name="Grupo 2120">
              <a:extLst>
                <a:ext uri="{FF2B5EF4-FFF2-40B4-BE49-F238E27FC236}">
                  <a16:creationId xmlns:a16="http://schemas.microsoft.com/office/drawing/2014/main" id="{7CCFEC81-26C0-6C91-F14C-C7F050F84C58}"/>
                </a:ext>
              </a:extLst>
            </p:cNvPr>
            <p:cNvGrpSpPr/>
            <p:nvPr/>
          </p:nvGrpSpPr>
          <p:grpSpPr>
            <a:xfrm>
              <a:off x="9145525" y="3491286"/>
              <a:ext cx="1063206" cy="350304"/>
              <a:chOff x="4271138" y="2696317"/>
              <a:chExt cx="1063206" cy="350304"/>
            </a:xfrm>
          </p:grpSpPr>
          <p:pic>
            <p:nvPicPr>
              <p:cNvPr id="2122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C1A00E7E-6072-927F-98F7-5A226A9BB9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271138" y="2701891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3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F0E74341-7549-5637-9878-E3FEF9FB9F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629835" y="26987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4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9FBB6C24-996D-3F9A-8D2E-8279C5DDD2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988532" y="26963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25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0600D455-4844-DAD8-84B4-29618B4573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290267" y="3629950"/>
              <a:ext cx="258190" cy="56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6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D6DDB20A-7A63-E975-752D-E14484B925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558576" y="3812312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7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AA7EC2B2-B563-5050-44DE-F8A9CDF54A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18496" y="3665197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8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A006A324-9A60-09FC-571E-208E9F54DA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21423" y="4070830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9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A2EE8617-397E-C3AA-C301-B55A07617F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604855" y="4531755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30" name="Picture 24" descr="illustration of protein structure 53336758 PNG">
              <a:extLst>
                <a:ext uri="{FF2B5EF4-FFF2-40B4-BE49-F238E27FC236}">
                  <a16:creationId xmlns:a16="http://schemas.microsoft.com/office/drawing/2014/main" id="{B1B6C9CF-3BD3-1D40-9A7F-882DDFDC50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69884">
              <a:off x="9718379" y="4579604"/>
              <a:ext cx="351042" cy="282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31" name="Forma libre 2130">
              <a:extLst>
                <a:ext uri="{FF2B5EF4-FFF2-40B4-BE49-F238E27FC236}">
                  <a16:creationId xmlns:a16="http://schemas.microsoft.com/office/drawing/2014/main" id="{A0892751-5862-5762-B03F-37E2001FF503}"/>
                </a:ext>
              </a:extLst>
            </p:cNvPr>
            <p:cNvSpPr/>
            <p:nvPr/>
          </p:nvSpPr>
          <p:spPr>
            <a:xfrm>
              <a:off x="9476284" y="4525999"/>
              <a:ext cx="340972" cy="267326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2" name="Forma libre 2131">
              <a:extLst>
                <a:ext uri="{FF2B5EF4-FFF2-40B4-BE49-F238E27FC236}">
                  <a16:creationId xmlns:a16="http://schemas.microsoft.com/office/drawing/2014/main" id="{96007ED3-214A-F3D0-E9C3-19E43FE00781}"/>
                </a:ext>
              </a:extLst>
            </p:cNvPr>
            <p:cNvSpPr/>
            <p:nvPr/>
          </p:nvSpPr>
          <p:spPr>
            <a:xfrm rot="10421680" flipH="1">
              <a:off x="9556565" y="4826762"/>
              <a:ext cx="204956" cy="108040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3" name="Forma libre 2132">
              <a:extLst>
                <a:ext uri="{FF2B5EF4-FFF2-40B4-BE49-F238E27FC236}">
                  <a16:creationId xmlns:a16="http://schemas.microsoft.com/office/drawing/2014/main" id="{B3C4FE23-90AD-5314-112B-069418B7C8BC}"/>
                </a:ext>
              </a:extLst>
            </p:cNvPr>
            <p:cNvSpPr/>
            <p:nvPr/>
          </p:nvSpPr>
          <p:spPr>
            <a:xfrm>
              <a:off x="10600319" y="4260194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4" name="Forma libre 2133">
              <a:extLst>
                <a:ext uri="{FF2B5EF4-FFF2-40B4-BE49-F238E27FC236}">
                  <a16:creationId xmlns:a16="http://schemas.microsoft.com/office/drawing/2014/main" id="{D5D3BD13-1BD6-6A1E-D47F-95B3091C22D4}"/>
                </a:ext>
              </a:extLst>
            </p:cNvPr>
            <p:cNvSpPr/>
            <p:nvPr/>
          </p:nvSpPr>
          <p:spPr>
            <a:xfrm rot="7525459">
              <a:off x="10301432" y="4383574"/>
              <a:ext cx="146320" cy="169292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0" name="Forma libre 2139">
              <a:extLst>
                <a:ext uri="{FF2B5EF4-FFF2-40B4-BE49-F238E27FC236}">
                  <a16:creationId xmlns:a16="http://schemas.microsoft.com/office/drawing/2014/main" id="{BB966527-F629-2CB8-47AF-742F592AD70D}"/>
                </a:ext>
              </a:extLst>
            </p:cNvPr>
            <p:cNvSpPr/>
            <p:nvPr/>
          </p:nvSpPr>
          <p:spPr>
            <a:xfrm>
              <a:off x="10201413" y="4621841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1" name="Forma libre 2140">
              <a:extLst>
                <a:ext uri="{FF2B5EF4-FFF2-40B4-BE49-F238E27FC236}">
                  <a16:creationId xmlns:a16="http://schemas.microsoft.com/office/drawing/2014/main" id="{802E2BFA-4C18-CDEA-7600-3A3F2479C1B6}"/>
                </a:ext>
              </a:extLst>
            </p:cNvPr>
            <p:cNvSpPr/>
            <p:nvPr/>
          </p:nvSpPr>
          <p:spPr>
            <a:xfrm rot="186843">
              <a:off x="9502758" y="3488844"/>
              <a:ext cx="316333" cy="167821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2" name="Forma libre 2141">
              <a:extLst>
                <a:ext uri="{FF2B5EF4-FFF2-40B4-BE49-F238E27FC236}">
                  <a16:creationId xmlns:a16="http://schemas.microsoft.com/office/drawing/2014/main" id="{C8D67F9B-8539-9AF2-CD52-B1A87189A67B}"/>
                </a:ext>
              </a:extLst>
            </p:cNvPr>
            <p:cNvSpPr/>
            <p:nvPr/>
          </p:nvSpPr>
          <p:spPr>
            <a:xfrm rot="11005981">
              <a:off x="9500069" y="3655272"/>
              <a:ext cx="297767" cy="127024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pic>
          <p:nvPicPr>
            <p:cNvPr id="2145" name="Imagen 2144">
              <a:extLst>
                <a:ext uri="{FF2B5EF4-FFF2-40B4-BE49-F238E27FC236}">
                  <a16:creationId xmlns:a16="http://schemas.microsoft.com/office/drawing/2014/main" id="{BF87BE53-509E-A180-3E21-5476ECF62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600318" y="3906815"/>
              <a:ext cx="233771" cy="238913"/>
            </a:xfrm>
            <a:prstGeom prst="rect">
              <a:avLst/>
            </a:prstGeom>
          </p:spPr>
        </p:pic>
        <p:pic>
          <p:nvPicPr>
            <p:cNvPr id="2146" name="Imagen 2145">
              <a:extLst>
                <a:ext uri="{FF2B5EF4-FFF2-40B4-BE49-F238E27FC236}">
                  <a16:creationId xmlns:a16="http://schemas.microsoft.com/office/drawing/2014/main" id="{837F9522-447C-D2CA-5F9F-4FC512874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783633" y="3609221"/>
              <a:ext cx="292620" cy="299057"/>
            </a:xfrm>
            <a:prstGeom prst="rect">
              <a:avLst/>
            </a:prstGeom>
          </p:spPr>
        </p:pic>
        <p:pic>
          <p:nvPicPr>
            <p:cNvPr id="2147" name="Imagen 2146">
              <a:extLst>
                <a:ext uri="{FF2B5EF4-FFF2-40B4-BE49-F238E27FC236}">
                  <a16:creationId xmlns:a16="http://schemas.microsoft.com/office/drawing/2014/main" id="{84D080DB-82A2-733F-8245-F9CE537EC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87528" y="3865335"/>
              <a:ext cx="292620" cy="299057"/>
            </a:xfrm>
            <a:prstGeom prst="rect">
              <a:avLst/>
            </a:prstGeom>
          </p:spPr>
        </p:pic>
        <p:pic>
          <p:nvPicPr>
            <p:cNvPr id="2148" name="Imagen 2147">
              <a:extLst>
                <a:ext uri="{FF2B5EF4-FFF2-40B4-BE49-F238E27FC236}">
                  <a16:creationId xmlns:a16="http://schemas.microsoft.com/office/drawing/2014/main" id="{03C3D3DD-A6F3-F132-22F7-6C6AA0AC6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148825" y="3543253"/>
              <a:ext cx="292620" cy="299057"/>
            </a:xfrm>
            <a:prstGeom prst="rect">
              <a:avLst/>
            </a:prstGeom>
          </p:spPr>
        </p:pic>
        <p:pic>
          <p:nvPicPr>
            <p:cNvPr id="2149" name="Imagen 2148">
              <a:extLst>
                <a:ext uri="{FF2B5EF4-FFF2-40B4-BE49-F238E27FC236}">
                  <a16:creationId xmlns:a16="http://schemas.microsoft.com/office/drawing/2014/main" id="{08A8B099-0DD7-B253-AC76-B7BF00EBA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04796" y="3220708"/>
              <a:ext cx="292620" cy="299057"/>
            </a:xfrm>
            <a:prstGeom prst="rect">
              <a:avLst/>
            </a:prstGeom>
          </p:spPr>
        </p:pic>
        <p:pic>
          <p:nvPicPr>
            <p:cNvPr id="2156" name="Imagen 2155">
              <a:extLst>
                <a:ext uri="{FF2B5EF4-FFF2-40B4-BE49-F238E27FC236}">
                  <a16:creationId xmlns:a16="http://schemas.microsoft.com/office/drawing/2014/main" id="{9B0DA17E-D599-C9D8-8174-BE56AEA9E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267006" y="3084631"/>
              <a:ext cx="292620" cy="299057"/>
            </a:xfrm>
            <a:prstGeom prst="rect">
              <a:avLst/>
            </a:prstGeom>
          </p:spPr>
        </p:pic>
        <p:pic>
          <p:nvPicPr>
            <p:cNvPr id="2157" name="Imagen 2156">
              <a:extLst>
                <a:ext uri="{FF2B5EF4-FFF2-40B4-BE49-F238E27FC236}">
                  <a16:creationId xmlns:a16="http://schemas.microsoft.com/office/drawing/2014/main" id="{89EB4560-0DA9-EB5A-94CF-9EBE364BD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532084" y="3486385"/>
              <a:ext cx="292620" cy="299057"/>
            </a:xfrm>
            <a:prstGeom prst="rect">
              <a:avLst/>
            </a:prstGeom>
          </p:spPr>
        </p:pic>
        <p:sp>
          <p:nvSpPr>
            <p:cNvPr id="2159" name="Elipse 2158">
              <a:extLst>
                <a:ext uri="{FF2B5EF4-FFF2-40B4-BE49-F238E27FC236}">
                  <a16:creationId xmlns:a16="http://schemas.microsoft.com/office/drawing/2014/main" id="{3101E040-FCE5-DBD1-0B0C-8BAC17BD68CE}"/>
                </a:ext>
              </a:extLst>
            </p:cNvPr>
            <p:cNvSpPr/>
            <p:nvPr/>
          </p:nvSpPr>
          <p:spPr>
            <a:xfrm>
              <a:off x="10241538" y="44760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0" name="Elipse 2159">
              <a:extLst>
                <a:ext uri="{FF2B5EF4-FFF2-40B4-BE49-F238E27FC236}">
                  <a16:creationId xmlns:a16="http://schemas.microsoft.com/office/drawing/2014/main" id="{B8220718-41E8-492C-14D6-D5C3CE2E2DA1}"/>
                </a:ext>
              </a:extLst>
            </p:cNvPr>
            <p:cNvSpPr/>
            <p:nvPr/>
          </p:nvSpPr>
          <p:spPr>
            <a:xfrm>
              <a:off x="10393938" y="46284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1" name="Elipse 2160">
              <a:extLst>
                <a:ext uri="{FF2B5EF4-FFF2-40B4-BE49-F238E27FC236}">
                  <a16:creationId xmlns:a16="http://schemas.microsoft.com/office/drawing/2014/main" id="{BDCEDB04-A296-1D5A-D5D2-AD3C4A18A7E9}"/>
                </a:ext>
              </a:extLst>
            </p:cNvPr>
            <p:cNvSpPr/>
            <p:nvPr/>
          </p:nvSpPr>
          <p:spPr>
            <a:xfrm>
              <a:off x="10477360" y="4421422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</p:grpSp>
      <p:sp>
        <p:nvSpPr>
          <p:cNvPr id="2162" name="Elipse 2161">
            <a:extLst>
              <a:ext uri="{FF2B5EF4-FFF2-40B4-BE49-F238E27FC236}">
                <a16:creationId xmlns:a16="http://schemas.microsoft.com/office/drawing/2014/main" id="{7DA44BDE-B152-6688-2F6C-3975609F6211}"/>
              </a:ext>
            </a:extLst>
          </p:cNvPr>
          <p:cNvSpPr/>
          <p:nvPr/>
        </p:nvSpPr>
        <p:spPr>
          <a:xfrm>
            <a:off x="7711166" y="4162673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3" name="Elipse 2162">
            <a:extLst>
              <a:ext uri="{FF2B5EF4-FFF2-40B4-BE49-F238E27FC236}">
                <a16:creationId xmlns:a16="http://schemas.microsoft.com/office/drawing/2014/main" id="{7DD94836-DAA9-3023-0B6B-5B69F565977C}"/>
              </a:ext>
            </a:extLst>
          </p:cNvPr>
          <p:cNvSpPr/>
          <p:nvPr/>
        </p:nvSpPr>
        <p:spPr>
          <a:xfrm>
            <a:off x="7516249" y="4219291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4" name="Elipse 2163">
            <a:extLst>
              <a:ext uri="{FF2B5EF4-FFF2-40B4-BE49-F238E27FC236}">
                <a16:creationId xmlns:a16="http://schemas.microsoft.com/office/drawing/2014/main" id="{75BAA6E7-AEF0-F833-1595-1890A36F3E8B}"/>
              </a:ext>
            </a:extLst>
          </p:cNvPr>
          <p:cNvSpPr/>
          <p:nvPr/>
        </p:nvSpPr>
        <p:spPr>
          <a:xfrm>
            <a:off x="7224746" y="4516772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5" name="Elipse 2164">
            <a:extLst>
              <a:ext uri="{FF2B5EF4-FFF2-40B4-BE49-F238E27FC236}">
                <a16:creationId xmlns:a16="http://schemas.microsoft.com/office/drawing/2014/main" id="{14D86CDC-EC64-253C-704C-31B900A81EA0}"/>
              </a:ext>
            </a:extLst>
          </p:cNvPr>
          <p:cNvSpPr/>
          <p:nvPr/>
        </p:nvSpPr>
        <p:spPr>
          <a:xfrm>
            <a:off x="7410718" y="4434798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5BB0821-DC72-2D05-BA0D-1881E6610C55}"/>
              </a:ext>
            </a:extLst>
          </p:cNvPr>
          <p:cNvSpPr txBox="1"/>
          <p:nvPr/>
        </p:nvSpPr>
        <p:spPr>
          <a:xfrm>
            <a:off x="2623294" y="1158593"/>
            <a:ext cx="9568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5560B6"/>
                </a:solidFill>
                <a:sym typeface="Wingdings" pitchFamily="2" charset="2"/>
              </a:rPr>
              <a:t>CA-US/MS-RNA, smFISH, FISH Flow, </a:t>
            </a:r>
            <a:r>
              <a:rPr lang="en-US" sz="2000" noProof="1">
                <a:solidFill>
                  <a:srgbClr val="5560B6"/>
                </a:solidFill>
                <a:sym typeface="Wingdings" pitchFamily="2" charset="2"/>
              </a:rPr>
              <a:t>TILDA*</a:t>
            </a:r>
            <a:endParaRPr lang="en-US" sz="2000" noProof="1">
              <a:solidFill>
                <a:srgbClr val="5560B6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885664-EF66-0690-7B50-519F082B6674}"/>
              </a:ext>
            </a:extLst>
          </p:cNvPr>
          <p:cNvSpPr txBox="1"/>
          <p:nvPr/>
        </p:nvSpPr>
        <p:spPr>
          <a:xfrm>
            <a:off x="357832" y="5799643"/>
            <a:ext cx="11788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Tend to </a:t>
            </a:r>
            <a:r>
              <a:rPr lang="en-US" sz="1600" b="1" noProof="1">
                <a:sym typeface="Wingdings" pitchFamily="2" charset="2"/>
              </a:rPr>
              <a:t>overestimate</a:t>
            </a:r>
            <a:r>
              <a:rPr lang="en-US" sz="1600" noProof="1">
                <a:sym typeface="Wingdings" pitchFamily="2" charset="2"/>
              </a:rPr>
              <a:t> the replication-competent reservoir.</a:t>
            </a:r>
          </a:p>
          <a:p>
            <a:r>
              <a:rPr lang="en-US" sz="1600" noProof="1">
                <a:solidFill>
                  <a:srgbClr val="5560B6"/>
                </a:solidFill>
                <a:sym typeface="Wingdings" pitchFamily="2" charset="2"/>
              </a:rPr>
              <a:t>* Requires stimulation  also informs inducibility.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8754A371-750B-4723-14A5-F559426914DE}"/>
              </a:ext>
            </a:extLst>
          </p:cNvPr>
          <p:cNvSpPr/>
          <p:nvPr/>
        </p:nvSpPr>
        <p:spPr>
          <a:xfrm>
            <a:off x="2549658" y="1806877"/>
            <a:ext cx="9446568" cy="3771720"/>
          </a:xfrm>
          <a:prstGeom prst="roundRect">
            <a:avLst>
              <a:gd name="adj" fmla="val 9513"/>
            </a:avLst>
          </a:prstGeom>
          <a:solidFill>
            <a:srgbClr val="5A6AAB">
              <a:alpha val="25019"/>
            </a:srgbClr>
          </a:solidFill>
          <a:ln w="25400">
            <a:solidFill>
              <a:srgbClr val="5A6A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C9AA578-59C0-3A72-0755-4A6D9FF5D085}"/>
              </a:ext>
            </a:extLst>
          </p:cNvPr>
          <p:cNvSpPr txBox="1"/>
          <p:nvPr/>
        </p:nvSpPr>
        <p:spPr>
          <a:xfrm>
            <a:off x="1839950" y="6558737"/>
            <a:ext cx="103084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Moar et al. mBio. 2023; Falcinelli et al. Front. Microbiol. 2019.; Tanaka et al. Pathog. Immun. 2025; Roux &amp; Chomont. J Infect Dis. 2024.</a:t>
            </a:r>
          </a:p>
        </p:txBody>
      </p:sp>
    </p:spTree>
    <p:extLst>
      <p:ext uri="{BB962C8B-B14F-4D97-AF65-F5344CB8AC3E}">
        <p14:creationId xmlns:p14="http://schemas.microsoft.com/office/powerpoint/2010/main" val="41211846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B4110-4638-9ADE-B8EE-38636BC2A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lipse 50">
            <a:extLst>
              <a:ext uri="{FF2B5EF4-FFF2-40B4-BE49-F238E27FC236}">
                <a16:creationId xmlns:a16="http://schemas.microsoft.com/office/drawing/2014/main" id="{1B1CC9DE-C138-B776-FAFE-B20D7A39CB1C}"/>
              </a:ext>
            </a:extLst>
          </p:cNvPr>
          <p:cNvSpPr/>
          <p:nvPr/>
        </p:nvSpPr>
        <p:spPr>
          <a:xfrm>
            <a:off x="3259328" y="2948041"/>
            <a:ext cx="1914792" cy="2090229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522EB5EB-07F6-70F1-B13E-E7BEA906CF13}"/>
              </a:ext>
            </a:extLst>
          </p:cNvPr>
          <p:cNvSpPr/>
          <p:nvPr/>
        </p:nvSpPr>
        <p:spPr>
          <a:xfrm>
            <a:off x="3404347" y="321457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1AC9786-093C-8764-EE70-B7EF56837E82}"/>
              </a:ext>
            </a:extLst>
          </p:cNvPr>
          <p:cNvSpPr/>
          <p:nvPr/>
        </p:nvSpPr>
        <p:spPr>
          <a:xfrm>
            <a:off x="489847" y="3022631"/>
            <a:ext cx="1914792" cy="2025301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5782B4B8-5D82-B194-9892-5247B2133255}"/>
              </a:ext>
            </a:extLst>
          </p:cNvPr>
          <p:cNvSpPr/>
          <p:nvPr/>
        </p:nvSpPr>
        <p:spPr>
          <a:xfrm>
            <a:off x="634866" y="328916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C5A3ADC-324B-90C5-2222-B356E9153F21}"/>
              </a:ext>
            </a:extLst>
          </p:cNvPr>
          <p:cNvGrpSpPr/>
          <p:nvPr/>
        </p:nvGrpSpPr>
        <p:grpSpPr>
          <a:xfrm>
            <a:off x="736753" y="3612396"/>
            <a:ext cx="1063206" cy="350304"/>
            <a:chOff x="4271138" y="2696317"/>
            <a:chExt cx="1063206" cy="350304"/>
          </a:xfrm>
        </p:grpSpPr>
        <p:pic>
          <p:nvPicPr>
            <p:cNvPr id="2060" name="Picture 12" descr="Dna PNG, Dna Transparent Background - FreeIconsPNG">
              <a:extLst>
                <a:ext uri="{FF2B5EF4-FFF2-40B4-BE49-F238E27FC236}">
                  <a16:creationId xmlns:a16="http://schemas.microsoft.com/office/drawing/2014/main" id="{05AB27D7-4FE2-C490-15E2-9E6987F13F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Dna PNG, Dna Transparent Background - FreeIconsPNG">
              <a:extLst>
                <a:ext uri="{FF2B5EF4-FFF2-40B4-BE49-F238E27FC236}">
                  <a16:creationId xmlns:a16="http://schemas.microsoft.com/office/drawing/2014/main" id="{6203775A-D218-D1F9-885A-E8F74508FE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Dna PNG, Dna Transparent Background - FreeIconsPNG">
              <a:extLst>
                <a:ext uri="{FF2B5EF4-FFF2-40B4-BE49-F238E27FC236}">
                  <a16:creationId xmlns:a16="http://schemas.microsoft.com/office/drawing/2014/main" id="{05EAEB05-4862-ABE2-3AF4-100DBAFFB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A4EC5B6-97E5-2E37-4644-9BE8BC48D0F3}"/>
              </a:ext>
            </a:extLst>
          </p:cNvPr>
          <p:cNvSpPr txBox="1"/>
          <p:nvPr/>
        </p:nvSpPr>
        <p:spPr>
          <a:xfrm>
            <a:off x="258121" y="2620577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proviral DNA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29F96594-8746-DE28-DDA6-2E5FE3A7CED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736753" y="2895630"/>
            <a:ext cx="408353" cy="770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7066E9A-905F-98DE-DF8E-94FCDEC107DE}"/>
              </a:ext>
            </a:extLst>
          </p:cNvPr>
          <p:cNvSpPr txBox="1"/>
          <p:nvPr/>
        </p:nvSpPr>
        <p:spPr>
          <a:xfrm>
            <a:off x="290158" y="1919870"/>
            <a:ext cx="2235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Silent </a:t>
            </a:r>
          </a:p>
          <a:p>
            <a:pPr algn="ctr"/>
            <a:r>
              <a:rPr lang="en-US" b="1" noProof="1">
                <a:solidFill>
                  <a:srgbClr val="496053"/>
                </a:solidFill>
              </a:rPr>
              <a:t>reservoir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1BFB8FA9-D190-1BB0-0AA7-C8FAD7EEF100}"/>
              </a:ext>
            </a:extLst>
          </p:cNvPr>
          <p:cNvGrpSpPr/>
          <p:nvPr/>
        </p:nvGrpSpPr>
        <p:grpSpPr>
          <a:xfrm>
            <a:off x="3504019" y="3491286"/>
            <a:ext cx="1063206" cy="350304"/>
            <a:chOff x="4271138" y="2696317"/>
            <a:chExt cx="1063206" cy="350304"/>
          </a:xfrm>
        </p:grpSpPr>
        <p:pic>
          <p:nvPicPr>
            <p:cNvPr id="2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E2FB4DCF-09F9-307F-D91C-623573DC39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94E4ADA2-E44C-C99B-0F77-5A4C9E0FFD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442B7450-4CED-30C4-1669-0DB16EBC7C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F97390CC-8D61-D43E-5BC4-20207CD91138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2D6E05E7-A0BE-2BE9-BE6F-9F4072A88A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FE5B0926-BF96-079F-0BA9-B602226D01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585A6E16-F16C-F26D-C558-3BE51A4C0CEE}"/>
              </a:ext>
            </a:extLst>
          </p:cNvPr>
          <p:cNvSpPr txBox="1"/>
          <p:nvPr/>
        </p:nvSpPr>
        <p:spPr>
          <a:xfrm>
            <a:off x="2215277" y="4701602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RNA</a:t>
            </a: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6F6AA123-6142-73D6-F521-596518832A71}"/>
              </a:ext>
            </a:extLst>
          </p:cNvPr>
          <p:cNvCxnSpPr>
            <a:cxnSpLocks/>
          </p:cNvCxnSpPr>
          <p:nvPr/>
        </p:nvCxnSpPr>
        <p:spPr>
          <a:xfrm flipV="1">
            <a:off x="3260162" y="4204931"/>
            <a:ext cx="456666" cy="5280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A48A39BE-48C8-76A8-9310-7B80375C9824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3C38FF9A-DA6B-9FB4-07B3-86758FC1E3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648761" y="3629950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D7A9E15F-BA79-8DE7-FB53-5F1A7F6E8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917070" y="3812312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7A0425A2-A468-1C83-5E85-10AD4574C4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276990" y="3665197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4CEFDDEF-0A23-F7FE-9A42-0CD11DCE2ACB}"/>
              </a:ext>
            </a:extLst>
          </p:cNvPr>
          <p:cNvSpPr/>
          <p:nvPr/>
        </p:nvSpPr>
        <p:spPr>
          <a:xfrm>
            <a:off x="5932620" y="2959002"/>
            <a:ext cx="1914793" cy="2062302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201D2F5B-3E71-A6B9-916E-EC8EA939C6B6}"/>
              </a:ext>
            </a:extLst>
          </p:cNvPr>
          <p:cNvSpPr/>
          <p:nvPr/>
        </p:nvSpPr>
        <p:spPr>
          <a:xfrm>
            <a:off x="6077639" y="3225532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29C642B4-505A-2623-48B1-39D51615FF99}"/>
              </a:ext>
            </a:extLst>
          </p:cNvPr>
          <p:cNvGrpSpPr/>
          <p:nvPr/>
        </p:nvGrpSpPr>
        <p:grpSpPr>
          <a:xfrm>
            <a:off x="6177311" y="3502247"/>
            <a:ext cx="1063206" cy="350304"/>
            <a:chOff x="4271138" y="2696317"/>
            <a:chExt cx="1063206" cy="350304"/>
          </a:xfrm>
        </p:grpSpPr>
        <p:pic>
          <p:nvPicPr>
            <p:cNvPr id="5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A2C80BC6-B292-34D7-13CB-89F24E22E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7F2B15F4-3992-6F68-5C7B-20BCEB7EA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C5FC7528-BC14-0B21-0486-572E29DFBC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82AFEB33-56BC-910A-9771-99C7C4070B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322053" y="3640911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26692D0D-A37C-46EA-5406-1876989BB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590362" y="382327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ED856B7B-06E8-3B6C-F399-4FB059ADDD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0282" y="3676158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DAB0D15C-D764-0DB8-2C7D-8DF1B1008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181687" y="408944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0C239A20-E221-2620-DDCD-A0CB643D32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3209" y="4081791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681AA96F-AC4A-8BF1-F19F-1B465BEC3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636641" y="4542716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4" descr="illustration of protein structure 53336758 PNG">
            <a:extLst>
              <a:ext uri="{FF2B5EF4-FFF2-40B4-BE49-F238E27FC236}">
                <a16:creationId xmlns:a16="http://schemas.microsoft.com/office/drawing/2014/main" id="{0A33C1CB-90E2-988A-390E-476FD49ED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9884">
            <a:off x="6750165" y="4590565"/>
            <a:ext cx="351042" cy="2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6" name="Forma libre 2075">
            <a:extLst>
              <a:ext uri="{FF2B5EF4-FFF2-40B4-BE49-F238E27FC236}">
                <a16:creationId xmlns:a16="http://schemas.microsoft.com/office/drawing/2014/main" id="{7642748B-7EA1-F6D6-C6EC-995A10A3C993}"/>
              </a:ext>
            </a:extLst>
          </p:cNvPr>
          <p:cNvSpPr/>
          <p:nvPr/>
        </p:nvSpPr>
        <p:spPr>
          <a:xfrm>
            <a:off x="6508070" y="4536960"/>
            <a:ext cx="340972" cy="267326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77" name="Forma libre 2076">
            <a:extLst>
              <a:ext uri="{FF2B5EF4-FFF2-40B4-BE49-F238E27FC236}">
                <a16:creationId xmlns:a16="http://schemas.microsoft.com/office/drawing/2014/main" id="{6222E10E-7958-042D-EBAC-0D5B6130207B}"/>
              </a:ext>
            </a:extLst>
          </p:cNvPr>
          <p:cNvSpPr/>
          <p:nvPr/>
        </p:nvSpPr>
        <p:spPr>
          <a:xfrm rot="10421680" flipH="1">
            <a:off x="6588351" y="4837723"/>
            <a:ext cx="204956" cy="108040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3" name="Forma libre 2082">
            <a:extLst>
              <a:ext uri="{FF2B5EF4-FFF2-40B4-BE49-F238E27FC236}">
                <a16:creationId xmlns:a16="http://schemas.microsoft.com/office/drawing/2014/main" id="{22371516-86F0-E409-2FD1-1747B28C1803}"/>
              </a:ext>
            </a:extLst>
          </p:cNvPr>
          <p:cNvSpPr/>
          <p:nvPr/>
        </p:nvSpPr>
        <p:spPr>
          <a:xfrm>
            <a:off x="7450809" y="4502176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8" name="Forma libre 2087">
            <a:extLst>
              <a:ext uri="{FF2B5EF4-FFF2-40B4-BE49-F238E27FC236}">
                <a16:creationId xmlns:a16="http://schemas.microsoft.com/office/drawing/2014/main" id="{77C98DD0-5675-7BB3-3BCF-E6F90855498A}"/>
              </a:ext>
            </a:extLst>
          </p:cNvPr>
          <p:cNvSpPr/>
          <p:nvPr/>
        </p:nvSpPr>
        <p:spPr>
          <a:xfrm>
            <a:off x="7401003" y="4113071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0" name="Forma libre 2089">
            <a:extLst>
              <a:ext uri="{FF2B5EF4-FFF2-40B4-BE49-F238E27FC236}">
                <a16:creationId xmlns:a16="http://schemas.microsoft.com/office/drawing/2014/main" id="{883902B4-94CA-D7EF-9F39-A6ABA203F342}"/>
              </a:ext>
            </a:extLst>
          </p:cNvPr>
          <p:cNvSpPr/>
          <p:nvPr/>
        </p:nvSpPr>
        <p:spPr>
          <a:xfrm rot="7525459">
            <a:off x="7597925" y="4219630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4" name="Forma libre 2093">
            <a:extLst>
              <a:ext uri="{FF2B5EF4-FFF2-40B4-BE49-F238E27FC236}">
                <a16:creationId xmlns:a16="http://schemas.microsoft.com/office/drawing/2014/main" id="{B1172DB2-9C86-A151-3669-A5B5A30C282C}"/>
              </a:ext>
            </a:extLst>
          </p:cNvPr>
          <p:cNvSpPr/>
          <p:nvPr/>
        </p:nvSpPr>
        <p:spPr>
          <a:xfrm rot="7525459">
            <a:off x="7646921" y="3888921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9" name="Forma libre 2098">
            <a:extLst>
              <a:ext uri="{FF2B5EF4-FFF2-40B4-BE49-F238E27FC236}">
                <a16:creationId xmlns:a16="http://schemas.microsoft.com/office/drawing/2014/main" id="{F16ED51D-5B5D-A687-F884-E179A2BCF838}"/>
              </a:ext>
            </a:extLst>
          </p:cNvPr>
          <p:cNvSpPr/>
          <p:nvPr/>
        </p:nvSpPr>
        <p:spPr>
          <a:xfrm>
            <a:off x="7233199" y="4632802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0" name="Forma libre 2099">
            <a:extLst>
              <a:ext uri="{FF2B5EF4-FFF2-40B4-BE49-F238E27FC236}">
                <a16:creationId xmlns:a16="http://schemas.microsoft.com/office/drawing/2014/main" id="{9AC96342-FB9B-3DE1-2809-B4687C1139F9}"/>
              </a:ext>
            </a:extLst>
          </p:cNvPr>
          <p:cNvSpPr/>
          <p:nvPr/>
        </p:nvSpPr>
        <p:spPr>
          <a:xfrm rot="186843">
            <a:off x="3859566" y="3488624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2" name="Forma libre 2101">
            <a:extLst>
              <a:ext uri="{FF2B5EF4-FFF2-40B4-BE49-F238E27FC236}">
                <a16:creationId xmlns:a16="http://schemas.microsoft.com/office/drawing/2014/main" id="{49F7DB81-F127-BA0A-1E93-BFE532535E97}"/>
              </a:ext>
            </a:extLst>
          </p:cNvPr>
          <p:cNvSpPr/>
          <p:nvPr/>
        </p:nvSpPr>
        <p:spPr>
          <a:xfrm rot="11005981">
            <a:off x="3856877" y="3655052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3" name="Forma libre 2102">
            <a:extLst>
              <a:ext uri="{FF2B5EF4-FFF2-40B4-BE49-F238E27FC236}">
                <a16:creationId xmlns:a16="http://schemas.microsoft.com/office/drawing/2014/main" id="{FE4E3851-05DB-D0BC-ABB4-43991D2E8EC5}"/>
              </a:ext>
            </a:extLst>
          </p:cNvPr>
          <p:cNvSpPr/>
          <p:nvPr/>
        </p:nvSpPr>
        <p:spPr>
          <a:xfrm rot="186843">
            <a:off x="6534544" y="3499805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4" name="Forma libre 2103">
            <a:extLst>
              <a:ext uri="{FF2B5EF4-FFF2-40B4-BE49-F238E27FC236}">
                <a16:creationId xmlns:a16="http://schemas.microsoft.com/office/drawing/2014/main" id="{EC543888-F781-A12D-8C68-7153B6A36F31}"/>
              </a:ext>
            </a:extLst>
          </p:cNvPr>
          <p:cNvSpPr/>
          <p:nvPr/>
        </p:nvSpPr>
        <p:spPr>
          <a:xfrm rot="11005981">
            <a:off x="6531855" y="3666233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5" name="CuadroTexto 2104">
            <a:extLst>
              <a:ext uri="{FF2B5EF4-FFF2-40B4-BE49-F238E27FC236}">
                <a16:creationId xmlns:a16="http://schemas.microsoft.com/office/drawing/2014/main" id="{C5C8AA1D-59E5-8C42-475C-3E817AD555F2}"/>
              </a:ext>
            </a:extLst>
          </p:cNvPr>
          <p:cNvSpPr txBox="1"/>
          <p:nvPr/>
        </p:nvSpPr>
        <p:spPr>
          <a:xfrm>
            <a:off x="6766705" y="5071401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proteins    </a:t>
            </a:r>
          </a:p>
        </p:txBody>
      </p:sp>
      <p:cxnSp>
        <p:nvCxnSpPr>
          <p:cNvPr id="2106" name="Conector recto de flecha 2105">
            <a:extLst>
              <a:ext uri="{FF2B5EF4-FFF2-40B4-BE49-F238E27FC236}">
                <a16:creationId xmlns:a16="http://schemas.microsoft.com/office/drawing/2014/main" id="{C32926C0-4ED6-01C9-E41C-9B5FE08D4E91}"/>
              </a:ext>
            </a:extLst>
          </p:cNvPr>
          <p:cNvCxnSpPr>
            <a:cxnSpLocks/>
          </p:cNvCxnSpPr>
          <p:nvPr/>
        </p:nvCxnSpPr>
        <p:spPr>
          <a:xfrm flipH="1" flipV="1">
            <a:off x="7371892" y="4681617"/>
            <a:ext cx="339034" cy="366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50" name="Conector recto de flecha 2149">
            <a:extLst>
              <a:ext uri="{FF2B5EF4-FFF2-40B4-BE49-F238E27FC236}">
                <a16:creationId xmlns:a16="http://schemas.microsoft.com/office/drawing/2014/main" id="{481EF506-EF63-4FC2-590A-2A94AA6DD1CE}"/>
              </a:ext>
            </a:extLst>
          </p:cNvPr>
          <p:cNvCxnSpPr>
            <a:cxnSpLocks/>
          </p:cNvCxnSpPr>
          <p:nvPr/>
        </p:nvCxnSpPr>
        <p:spPr>
          <a:xfrm flipH="1" flipV="1">
            <a:off x="11197196" y="4272968"/>
            <a:ext cx="54631" cy="668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52" name="CuadroTexto 2151">
            <a:extLst>
              <a:ext uri="{FF2B5EF4-FFF2-40B4-BE49-F238E27FC236}">
                <a16:creationId xmlns:a16="http://schemas.microsoft.com/office/drawing/2014/main" id="{BA7FCAFB-B89B-D87C-B85E-33B7A9D669F8}"/>
              </a:ext>
            </a:extLst>
          </p:cNvPr>
          <p:cNvSpPr txBox="1"/>
          <p:nvPr/>
        </p:nvSpPr>
        <p:spPr>
          <a:xfrm>
            <a:off x="10579754" y="4958529"/>
            <a:ext cx="141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infectious viral particles</a:t>
            </a:r>
          </a:p>
        </p:txBody>
      </p:sp>
      <p:sp>
        <p:nvSpPr>
          <p:cNvPr id="2153" name="CuadroTexto 2152">
            <a:extLst>
              <a:ext uri="{FF2B5EF4-FFF2-40B4-BE49-F238E27FC236}">
                <a16:creationId xmlns:a16="http://schemas.microsoft.com/office/drawing/2014/main" id="{25E7F1A0-2C93-9B8B-98B4-4BE6D2278AFE}"/>
              </a:ext>
            </a:extLst>
          </p:cNvPr>
          <p:cNvSpPr txBox="1"/>
          <p:nvPr/>
        </p:nvSpPr>
        <p:spPr>
          <a:xfrm>
            <a:off x="2844701" y="1911723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Transcription-competent reservoir</a:t>
            </a:r>
          </a:p>
        </p:txBody>
      </p:sp>
      <p:sp>
        <p:nvSpPr>
          <p:cNvPr id="2154" name="CuadroTexto 2153">
            <a:extLst>
              <a:ext uri="{FF2B5EF4-FFF2-40B4-BE49-F238E27FC236}">
                <a16:creationId xmlns:a16="http://schemas.microsoft.com/office/drawing/2014/main" id="{6EF83D00-413C-A4F0-A41B-6ED3A70AC641}"/>
              </a:ext>
            </a:extLst>
          </p:cNvPr>
          <p:cNvSpPr txBox="1"/>
          <p:nvPr/>
        </p:nvSpPr>
        <p:spPr>
          <a:xfrm>
            <a:off x="5577742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Translation-competent reservoir</a:t>
            </a:r>
          </a:p>
        </p:txBody>
      </p:sp>
      <p:sp>
        <p:nvSpPr>
          <p:cNvPr id="2155" name="CuadroTexto 2154">
            <a:extLst>
              <a:ext uri="{FF2B5EF4-FFF2-40B4-BE49-F238E27FC236}">
                <a16:creationId xmlns:a16="http://schemas.microsoft.com/office/drawing/2014/main" id="{9AF14D9E-2B9B-FA06-BF36-ED927C80EBB0}"/>
              </a:ext>
            </a:extLst>
          </p:cNvPr>
          <p:cNvSpPr txBox="1"/>
          <p:nvPr/>
        </p:nvSpPr>
        <p:spPr>
          <a:xfrm>
            <a:off x="8540674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Replication-competent reservoir</a:t>
            </a:r>
          </a:p>
        </p:txBody>
      </p:sp>
      <p:sp>
        <p:nvSpPr>
          <p:cNvPr id="2158" name="Title 1">
            <a:extLst>
              <a:ext uri="{FF2B5EF4-FFF2-40B4-BE49-F238E27FC236}">
                <a16:creationId xmlns:a16="http://schemas.microsoft.com/office/drawing/2014/main" id="{696A1357-B6A8-017E-D4EE-4A1B5BA0824B}"/>
              </a:ext>
            </a:extLst>
          </p:cNvPr>
          <p:cNvSpPr txBox="1">
            <a:spLocks/>
          </p:cNvSpPr>
          <p:nvPr/>
        </p:nvSpPr>
        <p:spPr>
          <a:xfrm>
            <a:off x="2623294" y="393696"/>
            <a:ext cx="9372932" cy="122396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DNA PCR-based methods</a:t>
            </a:r>
          </a:p>
        </p:txBody>
      </p:sp>
      <p:grpSp>
        <p:nvGrpSpPr>
          <p:cNvPr id="2166" name="Grupo 2165">
            <a:extLst>
              <a:ext uri="{FF2B5EF4-FFF2-40B4-BE49-F238E27FC236}">
                <a16:creationId xmlns:a16="http://schemas.microsoft.com/office/drawing/2014/main" id="{DF2940EE-A390-8A33-946D-8BD6BDAA2C02}"/>
              </a:ext>
            </a:extLst>
          </p:cNvPr>
          <p:cNvGrpSpPr/>
          <p:nvPr/>
        </p:nvGrpSpPr>
        <p:grpSpPr>
          <a:xfrm>
            <a:off x="8900834" y="2948041"/>
            <a:ext cx="2927088" cy="2062302"/>
            <a:chOff x="8900834" y="2948041"/>
            <a:chExt cx="2927088" cy="2062302"/>
          </a:xfrm>
        </p:grpSpPr>
        <p:sp>
          <p:nvSpPr>
            <p:cNvPr id="2075" name="Forma libre 2074">
              <a:extLst>
                <a:ext uri="{FF2B5EF4-FFF2-40B4-BE49-F238E27FC236}">
                  <a16:creationId xmlns:a16="http://schemas.microsoft.com/office/drawing/2014/main" id="{C2AFFBEE-61C1-0755-96B8-BC39F90312C4}"/>
                </a:ext>
              </a:extLst>
            </p:cNvPr>
            <p:cNvSpPr/>
            <p:nvPr/>
          </p:nvSpPr>
          <p:spPr>
            <a:xfrm>
              <a:off x="9209254" y="3205286"/>
              <a:ext cx="433137" cy="57751"/>
            </a:xfrm>
            <a:custGeom>
              <a:avLst/>
              <a:gdLst>
                <a:gd name="csX0" fmla="*/ 0 w 433137"/>
                <a:gd name="csY0" fmla="*/ 0 h 57751"/>
                <a:gd name="csX1" fmla="*/ 77002 w 433137"/>
                <a:gd name="csY1" fmla="*/ 38501 h 57751"/>
                <a:gd name="csX2" fmla="*/ 154004 w 433137"/>
                <a:gd name="csY2" fmla="*/ 28876 h 57751"/>
                <a:gd name="csX3" fmla="*/ 375385 w 433137"/>
                <a:gd name="csY3" fmla="*/ 38501 h 57751"/>
                <a:gd name="csX4" fmla="*/ 433137 w 433137"/>
                <a:gd name="csY4" fmla="*/ 57751 h 5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37" h="57751">
                  <a:moveTo>
                    <a:pt x="0" y="0"/>
                  </a:moveTo>
                  <a:cubicBezTo>
                    <a:pt x="9064" y="5438"/>
                    <a:pt x="56281" y="38501"/>
                    <a:pt x="77002" y="38501"/>
                  </a:cubicBezTo>
                  <a:cubicBezTo>
                    <a:pt x="102869" y="38501"/>
                    <a:pt x="128337" y="32084"/>
                    <a:pt x="154004" y="28876"/>
                  </a:cubicBezTo>
                  <a:cubicBezTo>
                    <a:pt x="227798" y="32084"/>
                    <a:pt x="301914" y="30901"/>
                    <a:pt x="375385" y="38501"/>
                  </a:cubicBezTo>
                  <a:cubicBezTo>
                    <a:pt x="395569" y="40589"/>
                    <a:pt x="433137" y="57751"/>
                    <a:pt x="433137" y="57751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2119" name="Elipse 2118">
              <a:extLst>
                <a:ext uri="{FF2B5EF4-FFF2-40B4-BE49-F238E27FC236}">
                  <a16:creationId xmlns:a16="http://schemas.microsoft.com/office/drawing/2014/main" id="{4A1C1383-4790-954E-5091-74252B0FE57A}"/>
                </a:ext>
              </a:extLst>
            </p:cNvPr>
            <p:cNvSpPr/>
            <p:nvPr/>
          </p:nvSpPr>
          <p:spPr>
            <a:xfrm>
              <a:off x="8900834" y="2948041"/>
              <a:ext cx="1914793" cy="2062302"/>
            </a:xfrm>
            <a:prstGeom prst="ellipse">
              <a:avLst/>
            </a:prstGeom>
            <a:solidFill>
              <a:srgbClr val="6E917C">
                <a:alpha val="32595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20" name="Elipse 2119">
              <a:extLst>
                <a:ext uri="{FF2B5EF4-FFF2-40B4-BE49-F238E27FC236}">
                  <a16:creationId xmlns:a16="http://schemas.microsoft.com/office/drawing/2014/main" id="{7C4A420D-7AC3-D073-8433-17A5446D3061}"/>
                </a:ext>
              </a:extLst>
            </p:cNvPr>
            <p:cNvSpPr/>
            <p:nvPr/>
          </p:nvSpPr>
          <p:spPr>
            <a:xfrm>
              <a:off x="9045853" y="3214571"/>
              <a:ext cx="1298815" cy="1285432"/>
            </a:xfrm>
            <a:prstGeom prst="ellipse">
              <a:avLst/>
            </a:prstGeom>
            <a:solidFill>
              <a:srgbClr val="496053">
                <a:alpha val="37000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grpSp>
          <p:nvGrpSpPr>
            <p:cNvPr id="2121" name="Grupo 2120">
              <a:extLst>
                <a:ext uri="{FF2B5EF4-FFF2-40B4-BE49-F238E27FC236}">
                  <a16:creationId xmlns:a16="http://schemas.microsoft.com/office/drawing/2014/main" id="{609511CE-1235-55FE-69BC-2DD9354DD010}"/>
                </a:ext>
              </a:extLst>
            </p:cNvPr>
            <p:cNvGrpSpPr/>
            <p:nvPr/>
          </p:nvGrpSpPr>
          <p:grpSpPr>
            <a:xfrm>
              <a:off x="9145525" y="3491286"/>
              <a:ext cx="1063206" cy="350304"/>
              <a:chOff x="4271138" y="2696317"/>
              <a:chExt cx="1063206" cy="350304"/>
            </a:xfrm>
          </p:grpSpPr>
          <p:pic>
            <p:nvPicPr>
              <p:cNvPr id="2122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42B9CDC4-9F6E-3205-F526-FDC571BF8C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271138" y="2701891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3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FD887FC7-DBCC-3AFF-7D82-6E3E4395C2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629835" y="26987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4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9D391FBC-FD77-CF05-4052-913FC973CF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988532" y="26963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25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9C27BEDB-1480-8944-8A81-F824C7B84D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290267" y="3629950"/>
              <a:ext cx="258190" cy="56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6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5188F152-CC46-7F88-EA9F-6BD0CD3F15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558576" y="3812312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7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9B72FC1F-5AED-578F-2B31-B0EF4FD590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18496" y="3665197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8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D84F100E-55AF-5400-CDC7-FE57635BDE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21423" y="4070830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9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BB86DA53-1984-075E-9660-F96B1AEFDB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604855" y="4531755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30" name="Picture 24" descr="illustration of protein structure 53336758 PNG">
              <a:extLst>
                <a:ext uri="{FF2B5EF4-FFF2-40B4-BE49-F238E27FC236}">
                  <a16:creationId xmlns:a16="http://schemas.microsoft.com/office/drawing/2014/main" id="{F08E9595-BBBE-DA40-4A88-F9C28210D6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69884">
              <a:off x="9718379" y="4579604"/>
              <a:ext cx="351042" cy="282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31" name="Forma libre 2130">
              <a:extLst>
                <a:ext uri="{FF2B5EF4-FFF2-40B4-BE49-F238E27FC236}">
                  <a16:creationId xmlns:a16="http://schemas.microsoft.com/office/drawing/2014/main" id="{AEC21351-8B6E-1AE2-1142-91750BD6B9B4}"/>
                </a:ext>
              </a:extLst>
            </p:cNvPr>
            <p:cNvSpPr/>
            <p:nvPr/>
          </p:nvSpPr>
          <p:spPr>
            <a:xfrm>
              <a:off x="9476284" y="4525999"/>
              <a:ext cx="340972" cy="267326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2" name="Forma libre 2131">
              <a:extLst>
                <a:ext uri="{FF2B5EF4-FFF2-40B4-BE49-F238E27FC236}">
                  <a16:creationId xmlns:a16="http://schemas.microsoft.com/office/drawing/2014/main" id="{3951F68D-86A8-058A-9606-FBD12267BC9C}"/>
                </a:ext>
              </a:extLst>
            </p:cNvPr>
            <p:cNvSpPr/>
            <p:nvPr/>
          </p:nvSpPr>
          <p:spPr>
            <a:xfrm rot="10421680" flipH="1">
              <a:off x="9556565" y="4826762"/>
              <a:ext cx="204956" cy="108040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3" name="Forma libre 2132">
              <a:extLst>
                <a:ext uri="{FF2B5EF4-FFF2-40B4-BE49-F238E27FC236}">
                  <a16:creationId xmlns:a16="http://schemas.microsoft.com/office/drawing/2014/main" id="{0969DCA0-1A0E-3173-7911-D9381FD878C9}"/>
                </a:ext>
              </a:extLst>
            </p:cNvPr>
            <p:cNvSpPr/>
            <p:nvPr/>
          </p:nvSpPr>
          <p:spPr>
            <a:xfrm>
              <a:off x="10600319" y="4260194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4" name="Forma libre 2133">
              <a:extLst>
                <a:ext uri="{FF2B5EF4-FFF2-40B4-BE49-F238E27FC236}">
                  <a16:creationId xmlns:a16="http://schemas.microsoft.com/office/drawing/2014/main" id="{6E4F5E5E-32E6-60B2-F254-6BE87C2DB39A}"/>
                </a:ext>
              </a:extLst>
            </p:cNvPr>
            <p:cNvSpPr/>
            <p:nvPr/>
          </p:nvSpPr>
          <p:spPr>
            <a:xfrm rot="7525459">
              <a:off x="10301432" y="4383574"/>
              <a:ext cx="146320" cy="169292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0" name="Forma libre 2139">
              <a:extLst>
                <a:ext uri="{FF2B5EF4-FFF2-40B4-BE49-F238E27FC236}">
                  <a16:creationId xmlns:a16="http://schemas.microsoft.com/office/drawing/2014/main" id="{F01BAD27-BA03-EE94-449D-D723EE4581CF}"/>
                </a:ext>
              </a:extLst>
            </p:cNvPr>
            <p:cNvSpPr/>
            <p:nvPr/>
          </p:nvSpPr>
          <p:spPr>
            <a:xfrm>
              <a:off x="10201413" y="4621841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1" name="Forma libre 2140">
              <a:extLst>
                <a:ext uri="{FF2B5EF4-FFF2-40B4-BE49-F238E27FC236}">
                  <a16:creationId xmlns:a16="http://schemas.microsoft.com/office/drawing/2014/main" id="{B052037D-01A1-894D-6E52-924AD0E9551A}"/>
                </a:ext>
              </a:extLst>
            </p:cNvPr>
            <p:cNvSpPr/>
            <p:nvPr/>
          </p:nvSpPr>
          <p:spPr>
            <a:xfrm rot="186843">
              <a:off x="9502758" y="3488844"/>
              <a:ext cx="316333" cy="167821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2" name="Forma libre 2141">
              <a:extLst>
                <a:ext uri="{FF2B5EF4-FFF2-40B4-BE49-F238E27FC236}">
                  <a16:creationId xmlns:a16="http://schemas.microsoft.com/office/drawing/2014/main" id="{25A7EE6E-7F2B-5018-AA7A-83B683F0E0D7}"/>
                </a:ext>
              </a:extLst>
            </p:cNvPr>
            <p:cNvSpPr/>
            <p:nvPr/>
          </p:nvSpPr>
          <p:spPr>
            <a:xfrm rot="11005981">
              <a:off x="9500069" y="3655272"/>
              <a:ext cx="297767" cy="127024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pic>
          <p:nvPicPr>
            <p:cNvPr id="2145" name="Imagen 2144">
              <a:extLst>
                <a:ext uri="{FF2B5EF4-FFF2-40B4-BE49-F238E27FC236}">
                  <a16:creationId xmlns:a16="http://schemas.microsoft.com/office/drawing/2014/main" id="{40E593C4-A002-30AB-AB21-21D9CA3F6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600318" y="3906815"/>
              <a:ext cx="233771" cy="238913"/>
            </a:xfrm>
            <a:prstGeom prst="rect">
              <a:avLst/>
            </a:prstGeom>
          </p:spPr>
        </p:pic>
        <p:pic>
          <p:nvPicPr>
            <p:cNvPr id="2146" name="Imagen 2145">
              <a:extLst>
                <a:ext uri="{FF2B5EF4-FFF2-40B4-BE49-F238E27FC236}">
                  <a16:creationId xmlns:a16="http://schemas.microsoft.com/office/drawing/2014/main" id="{DA2993AF-0524-15B0-D20B-9FD58D44B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783633" y="3609221"/>
              <a:ext cx="292620" cy="299057"/>
            </a:xfrm>
            <a:prstGeom prst="rect">
              <a:avLst/>
            </a:prstGeom>
          </p:spPr>
        </p:pic>
        <p:pic>
          <p:nvPicPr>
            <p:cNvPr id="2147" name="Imagen 2146">
              <a:extLst>
                <a:ext uri="{FF2B5EF4-FFF2-40B4-BE49-F238E27FC236}">
                  <a16:creationId xmlns:a16="http://schemas.microsoft.com/office/drawing/2014/main" id="{51B5DB19-0D12-8FEC-695C-FC2A6265F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87528" y="3865335"/>
              <a:ext cx="292620" cy="299057"/>
            </a:xfrm>
            <a:prstGeom prst="rect">
              <a:avLst/>
            </a:prstGeom>
          </p:spPr>
        </p:pic>
        <p:pic>
          <p:nvPicPr>
            <p:cNvPr id="2148" name="Imagen 2147">
              <a:extLst>
                <a:ext uri="{FF2B5EF4-FFF2-40B4-BE49-F238E27FC236}">
                  <a16:creationId xmlns:a16="http://schemas.microsoft.com/office/drawing/2014/main" id="{F133C2D5-AD20-1BBD-C97D-1BF00D578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148825" y="3543253"/>
              <a:ext cx="292620" cy="299057"/>
            </a:xfrm>
            <a:prstGeom prst="rect">
              <a:avLst/>
            </a:prstGeom>
          </p:spPr>
        </p:pic>
        <p:pic>
          <p:nvPicPr>
            <p:cNvPr id="2149" name="Imagen 2148">
              <a:extLst>
                <a:ext uri="{FF2B5EF4-FFF2-40B4-BE49-F238E27FC236}">
                  <a16:creationId xmlns:a16="http://schemas.microsoft.com/office/drawing/2014/main" id="{46510EE5-5056-A456-19EB-5C8C80735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04796" y="3220708"/>
              <a:ext cx="292620" cy="299057"/>
            </a:xfrm>
            <a:prstGeom prst="rect">
              <a:avLst/>
            </a:prstGeom>
          </p:spPr>
        </p:pic>
        <p:pic>
          <p:nvPicPr>
            <p:cNvPr id="2156" name="Imagen 2155">
              <a:extLst>
                <a:ext uri="{FF2B5EF4-FFF2-40B4-BE49-F238E27FC236}">
                  <a16:creationId xmlns:a16="http://schemas.microsoft.com/office/drawing/2014/main" id="{8AF74BB3-E9A3-EB98-332A-1BB49ED46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267006" y="3084631"/>
              <a:ext cx="292620" cy="299057"/>
            </a:xfrm>
            <a:prstGeom prst="rect">
              <a:avLst/>
            </a:prstGeom>
          </p:spPr>
        </p:pic>
        <p:pic>
          <p:nvPicPr>
            <p:cNvPr id="2157" name="Imagen 2156">
              <a:extLst>
                <a:ext uri="{FF2B5EF4-FFF2-40B4-BE49-F238E27FC236}">
                  <a16:creationId xmlns:a16="http://schemas.microsoft.com/office/drawing/2014/main" id="{48C7F5F3-0F29-1998-241F-AD09CB717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532084" y="3486385"/>
              <a:ext cx="292620" cy="299057"/>
            </a:xfrm>
            <a:prstGeom prst="rect">
              <a:avLst/>
            </a:prstGeom>
          </p:spPr>
        </p:pic>
        <p:sp>
          <p:nvSpPr>
            <p:cNvPr id="2159" name="Elipse 2158">
              <a:extLst>
                <a:ext uri="{FF2B5EF4-FFF2-40B4-BE49-F238E27FC236}">
                  <a16:creationId xmlns:a16="http://schemas.microsoft.com/office/drawing/2014/main" id="{AC3DCD90-6AB9-70EC-3CC0-CA98DD5E817A}"/>
                </a:ext>
              </a:extLst>
            </p:cNvPr>
            <p:cNvSpPr/>
            <p:nvPr/>
          </p:nvSpPr>
          <p:spPr>
            <a:xfrm>
              <a:off x="10241538" y="44760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0" name="Elipse 2159">
              <a:extLst>
                <a:ext uri="{FF2B5EF4-FFF2-40B4-BE49-F238E27FC236}">
                  <a16:creationId xmlns:a16="http://schemas.microsoft.com/office/drawing/2014/main" id="{F315E675-1141-DCDA-A47C-81435EBA45E6}"/>
                </a:ext>
              </a:extLst>
            </p:cNvPr>
            <p:cNvSpPr/>
            <p:nvPr/>
          </p:nvSpPr>
          <p:spPr>
            <a:xfrm>
              <a:off x="10393938" y="46284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1" name="Elipse 2160">
              <a:extLst>
                <a:ext uri="{FF2B5EF4-FFF2-40B4-BE49-F238E27FC236}">
                  <a16:creationId xmlns:a16="http://schemas.microsoft.com/office/drawing/2014/main" id="{017480ED-665A-3990-6402-BE2B147FA50D}"/>
                </a:ext>
              </a:extLst>
            </p:cNvPr>
            <p:cNvSpPr/>
            <p:nvPr/>
          </p:nvSpPr>
          <p:spPr>
            <a:xfrm>
              <a:off x="10477360" y="4421422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</p:grpSp>
      <p:sp>
        <p:nvSpPr>
          <p:cNvPr id="2162" name="Elipse 2161">
            <a:extLst>
              <a:ext uri="{FF2B5EF4-FFF2-40B4-BE49-F238E27FC236}">
                <a16:creationId xmlns:a16="http://schemas.microsoft.com/office/drawing/2014/main" id="{32522E97-982F-84FC-7FDD-0EEA4270BFF9}"/>
              </a:ext>
            </a:extLst>
          </p:cNvPr>
          <p:cNvSpPr/>
          <p:nvPr/>
        </p:nvSpPr>
        <p:spPr>
          <a:xfrm>
            <a:off x="7711166" y="4162673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3" name="Elipse 2162">
            <a:extLst>
              <a:ext uri="{FF2B5EF4-FFF2-40B4-BE49-F238E27FC236}">
                <a16:creationId xmlns:a16="http://schemas.microsoft.com/office/drawing/2014/main" id="{15770945-75FC-2790-49B4-BD61F2DFFA91}"/>
              </a:ext>
            </a:extLst>
          </p:cNvPr>
          <p:cNvSpPr/>
          <p:nvPr/>
        </p:nvSpPr>
        <p:spPr>
          <a:xfrm>
            <a:off x="7516249" y="4219291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4" name="Elipse 2163">
            <a:extLst>
              <a:ext uri="{FF2B5EF4-FFF2-40B4-BE49-F238E27FC236}">
                <a16:creationId xmlns:a16="http://schemas.microsoft.com/office/drawing/2014/main" id="{1A95BC5B-A499-FB43-1871-8F3931B166EE}"/>
              </a:ext>
            </a:extLst>
          </p:cNvPr>
          <p:cNvSpPr/>
          <p:nvPr/>
        </p:nvSpPr>
        <p:spPr>
          <a:xfrm>
            <a:off x="7224746" y="4516772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5" name="Elipse 2164">
            <a:extLst>
              <a:ext uri="{FF2B5EF4-FFF2-40B4-BE49-F238E27FC236}">
                <a16:creationId xmlns:a16="http://schemas.microsoft.com/office/drawing/2014/main" id="{1D5C4C62-F919-D5B0-F769-A6CC1391994D}"/>
              </a:ext>
            </a:extLst>
          </p:cNvPr>
          <p:cNvSpPr/>
          <p:nvPr/>
        </p:nvSpPr>
        <p:spPr>
          <a:xfrm>
            <a:off x="7410718" y="4434798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0FB605-9A0B-D5A4-6A28-CF9739081038}"/>
              </a:ext>
            </a:extLst>
          </p:cNvPr>
          <p:cNvSpPr txBox="1"/>
          <p:nvPr/>
        </p:nvSpPr>
        <p:spPr>
          <a:xfrm>
            <a:off x="2623294" y="1158593"/>
            <a:ext cx="87224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E88302"/>
                </a:solidFill>
                <a:sym typeface="Wingdings" pitchFamily="2" charset="2"/>
              </a:rPr>
              <a:t>Total HIV-DNA, Alu-gag PCR, ddPCR/dPCR-IPDA</a:t>
            </a:r>
            <a:endParaRPr lang="en-US" sz="2000" noProof="1">
              <a:solidFill>
                <a:srgbClr val="E88302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E3A4999-E5B9-9B3F-D297-CA265535A89A}"/>
              </a:ext>
            </a:extLst>
          </p:cNvPr>
          <p:cNvSpPr txBox="1"/>
          <p:nvPr/>
        </p:nvSpPr>
        <p:spPr>
          <a:xfrm>
            <a:off x="360311" y="5857016"/>
            <a:ext cx="11159677" cy="583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Tend to </a:t>
            </a:r>
            <a:r>
              <a:rPr lang="en-US" sz="1600" b="1" noProof="1">
                <a:sym typeface="Wingdings" pitchFamily="2" charset="2"/>
              </a:rPr>
              <a:t>overestimate</a:t>
            </a:r>
            <a:r>
              <a:rPr lang="en-US" sz="1600" noProof="1">
                <a:sym typeface="Wingdings" pitchFamily="2" charset="2"/>
              </a:rPr>
              <a:t> the replication-competent reservoir. </a:t>
            </a:r>
          </a:p>
          <a:p>
            <a:pPr>
              <a:lnSpc>
                <a:spcPts val="2000"/>
              </a:lnSpc>
            </a:pPr>
            <a:r>
              <a:rPr lang="en-US" sz="1600" noProof="1">
                <a:sym typeface="Wingdings" pitchFamily="2" charset="2"/>
              </a:rPr>
              <a:t>	Most of them do not distinguish intact/defective.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7CD79C35-97DF-D23C-F7E5-AB67A7692BAB}"/>
              </a:ext>
            </a:extLst>
          </p:cNvPr>
          <p:cNvSpPr/>
          <p:nvPr/>
        </p:nvSpPr>
        <p:spPr>
          <a:xfrm>
            <a:off x="348674" y="1806877"/>
            <a:ext cx="11647552" cy="3771720"/>
          </a:xfrm>
          <a:prstGeom prst="roundRect">
            <a:avLst>
              <a:gd name="adj" fmla="val 9513"/>
            </a:avLst>
          </a:prstGeom>
          <a:solidFill>
            <a:schemeClr val="accent3">
              <a:lumMod val="60000"/>
              <a:lumOff val="40000"/>
              <a:alpha val="25019"/>
            </a:schemeClr>
          </a:solidFill>
          <a:ln w="254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14B03A-832F-32CB-A5A5-BE7E8B3F2010}"/>
              </a:ext>
            </a:extLst>
          </p:cNvPr>
          <p:cNvSpPr txBox="1"/>
          <p:nvPr/>
        </p:nvSpPr>
        <p:spPr>
          <a:xfrm>
            <a:off x="1839950" y="6558737"/>
            <a:ext cx="103084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Moar et al. mBio. 2023; Falcinelli et al. Front. Microbiol. 2019.; Tanaka et al. Pathog. Immun. 2025; Roux &amp; Chomont. J Infect Dis. 2024.</a:t>
            </a:r>
          </a:p>
        </p:txBody>
      </p:sp>
    </p:spTree>
    <p:extLst>
      <p:ext uri="{BB962C8B-B14F-4D97-AF65-F5344CB8AC3E}">
        <p14:creationId xmlns:p14="http://schemas.microsoft.com/office/powerpoint/2010/main" val="31458011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4229A-C4E6-7A7A-FFED-CD003F434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lipse 50">
            <a:extLst>
              <a:ext uri="{FF2B5EF4-FFF2-40B4-BE49-F238E27FC236}">
                <a16:creationId xmlns:a16="http://schemas.microsoft.com/office/drawing/2014/main" id="{9073EB7E-CBD9-A1C7-33B6-1F8103FE50B2}"/>
              </a:ext>
            </a:extLst>
          </p:cNvPr>
          <p:cNvSpPr/>
          <p:nvPr/>
        </p:nvSpPr>
        <p:spPr>
          <a:xfrm>
            <a:off x="3259328" y="2948041"/>
            <a:ext cx="1914792" cy="2090229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0D6DF73A-FE28-0401-469A-D42CA64D937B}"/>
              </a:ext>
            </a:extLst>
          </p:cNvPr>
          <p:cNvSpPr/>
          <p:nvPr/>
        </p:nvSpPr>
        <p:spPr>
          <a:xfrm>
            <a:off x="3404347" y="321457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8EFFE9D-0E57-4195-B0FE-7F159A9B0705}"/>
              </a:ext>
            </a:extLst>
          </p:cNvPr>
          <p:cNvSpPr/>
          <p:nvPr/>
        </p:nvSpPr>
        <p:spPr>
          <a:xfrm>
            <a:off x="489847" y="3022631"/>
            <a:ext cx="1914792" cy="2025301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BAA617A8-52B7-42FA-F61E-EB37EDFADE71}"/>
              </a:ext>
            </a:extLst>
          </p:cNvPr>
          <p:cNvSpPr/>
          <p:nvPr/>
        </p:nvSpPr>
        <p:spPr>
          <a:xfrm>
            <a:off x="634866" y="3289161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pic>
        <p:nvPicPr>
          <p:cNvPr id="2054" name="Picture 6" descr="Diseño PNG Y SVG De Bosquejo De La Cadena De Adn Para Camisetas">
            <a:extLst>
              <a:ext uri="{FF2B5EF4-FFF2-40B4-BE49-F238E27FC236}">
                <a16:creationId xmlns:a16="http://schemas.microsoft.com/office/drawing/2014/main" id="{A49BCAC5-4FC4-5357-C669-F7A490DBD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6272">
            <a:off x="1640807" y="7199903"/>
            <a:ext cx="403131" cy="4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2EAE994A-0B9E-46C0-C611-5C57AE0FFAE9}"/>
              </a:ext>
            </a:extLst>
          </p:cNvPr>
          <p:cNvGrpSpPr/>
          <p:nvPr/>
        </p:nvGrpSpPr>
        <p:grpSpPr>
          <a:xfrm>
            <a:off x="736753" y="3612396"/>
            <a:ext cx="1063206" cy="350304"/>
            <a:chOff x="4271138" y="2696317"/>
            <a:chExt cx="1063206" cy="350304"/>
          </a:xfrm>
        </p:grpSpPr>
        <p:pic>
          <p:nvPicPr>
            <p:cNvPr id="2060" name="Picture 12" descr="Dna PNG, Dna Transparent Background - FreeIconsPNG">
              <a:extLst>
                <a:ext uri="{FF2B5EF4-FFF2-40B4-BE49-F238E27FC236}">
                  <a16:creationId xmlns:a16="http://schemas.microsoft.com/office/drawing/2014/main" id="{673AAE59-2DF6-C524-805C-C815BD07F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Dna PNG, Dna Transparent Background - FreeIconsPNG">
              <a:extLst>
                <a:ext uri="{FF2B5EF4-FFF2-40B4-BE49-F238E27FC236}">
                  <a16:creationId xmlns:a16="http://schemas.microsoft.com/office/drawing/2014/main" id="{466A35E9-A767-4B97-78B9-8ACADD85B0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Dna PNG, Dna Transparent Background - FreeIconsPNG">
              <a:extLst>
                <a:ext uri="{FF2B5EF4-FFF2-40B4-BE49-F238E27FC236}">
                  <a16:creationId xmlns:a16="http://schemas.microsoft.com/office/drawing/2014/main" id="{5686CB78-630C-4894-212E-0A50D0E18A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E04E055-07DD-3B02-614C-71F7A606E3C6}"/>
              </a:ext>
            </a:extLst>
          </p:cNvPr>
          <p:cNvSpPr txBox="1"/>
          <p:nvPr/>
        </p:nvSpPr>
        <p:spPr>
          <a:xfrm>
            <a:off x="258121" y="2620577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proviral DNA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586F378B-2695-58DD-DE8C-1655C32CE2FD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736753" y="2895630"/>
            <a:ext cx="408353" cy="770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7CC2272-EFED-610C-9575-418DB3AF0EFD}"/>
              </a:ext>
            </a:extLst>
          </p:cNvPr>
          <p:cNvSpPr txBox="1"/>
          <p:nvPr/>
        </p:nvSpPr>
        <p:spPr>
          <a:xfrm>
            <a:off x="290158" y="1919870"/>
            <a:ext cx="2235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Silent </a:t>
            </a:r>
          </a:p>
          <a:p>
            <a:pPr algn="ctr"/>
            <a:r>
              <a:rPr lang="en-US" b="1" noProof="1">
                <a:solidFill>
                  <a:srgbClr val="496053"/>
                </a:solidFill>
              </a:rPr>
              <a:t>reservoir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80A17096-2067-D11B-BF68-AAA03F00A934}"/>
              </a:ext>
            </a:extLst>
          </p:cNvPr>
          <p:cNvGrpSpPr/>
          <p:nvPr/>
        </p:nvGrpSpPr>
        <p:grpSpPr>
          <a:xfrm>
            <a:off x="3504019" y="3491286"/>
            <a:ext cx="1063206" cy="350304"/>
            <a:chOff x="4271138" y="2696317"/>
            <a:chExt cx="1063206" cy="350304"/>
          </a:xfrm>
        </p:grpSpPr>
        <p:pic>
          <p:nvPicPr>
            <p:cNvPr id="2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EC78112C-487F-36BE-B2C5-BA9DF91B56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CBB4D53D-4030-E16C-CF5B-E376BFDD75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9F3C3C19-5B5A-0C8A-467B-C9C6E7B28D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7AA22FF-171B-101A-9B3B-17D8D60E7515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139D42CF-7622-AB08-6ED3-B565F09514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33725855-20C0-D330-1E9C-F51499866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D1F912E3-FCC3-DB83-43F9-27CC99D88333}"/>
              </a:ext>
            </a:extLst>
          </p:cNvPr>
          <p:cNvSpPr txBox="1"/>
          <p:nvPr/>
        </p:nvSpPr>
        <p:spPr>
          <a:xfrm>
            <a:off x="2215277" y="4701602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RNA</a:t>
            </a: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5FD4CD6C-7F90-3323-2BB6-A28518258222}"/>
              </a:ext>
            </a:extLst>
          </p:cNvPr>
          <p:cNvCxnSpPr>
            <a:cxnSpLocks/>
          </p:cNvCxnSpPr>
          <p:nvPr/>
        </p:nvCxnSpPr>
        <p:spPr>
          <a:xfrm flipV="1">
            <a:off x="3260162" y="4204931"/>
            <a:ext cx="456666" cy="5280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A2B95B49-ABBB-6385-DEDC-5F806A7CF53C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87E24BD5-6566-AE96-B984-2417557374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648761" y="3629950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3E7DC760-3E56-812C-6EB3-6F242A8BC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3917070" y="3812312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F9A08D5C-0838-B4C0-23E8-2913E026E1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276990" y="3665197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Elipse 52">
            <a:extLst>
              <a:ext uri="{FF2B5EF4-FFF2-40B4-BE49-F238E27FC236}">
                <a16:creationId xmlns:a16="http://schemas.microsoft.com/office/drawing/2014/main" id="{3A1105D0-AAEE-7401-249C-83003D1EFD11}"/>
              </a:ext>
            </a:extLst>
          </p:cNvPr>
          <p:cNvSpPr/>
          <p:nvPr/>
        </p:nvSpPr>
        <p:spPr>
          <a:xfrm>
            <a:off x="5932620" y="2959002"/>
            <a:ext cx="1914793" cy="2062302"/>
          </a:xfrm>
          <a:prstGeom prst="ellipse">
            <a:avLst/>
          </a:prstGeom>
          <a:solidFill>
            <a:srgbClr val="6E917C">
              <a:alpha val="32595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6FF9807B-C8BD-F442-D7C3-F6C4F9A8B099}"/>
              </a:ext>
            </a:extLst>
          </p:cNvPr>
          <p:cNvSpPr/>
          <p:nvPr/>
        </p:nvSpPr>
        <p:spPr>
          <a:xfrm>
            <a:off x="6077639" y="3225532"/>
            <a:ext cx="1298815" cy="1285432"/>
          </a:xfrm>
          <a:prstGeom prst="ellipse">
            <a:avLst/>
          </a:prstGeom>
          <a:solidFill>
            <a:srgbClr val="496053">
              <a:alpha val="37000"/>
            </a:srgbClr>
          </a:solidFill>
          <a:ln w="25400">
            <a:solidFill>
              <a:srgbClr val="496053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3DE638B9-9AF5-C467-37D5-FA67C0D3AC13}"/>
              </a:ext>
            </a:extLst>
          </p:cNvPr>
          <p:cNvGrpSpPr/>
          <p:nvPr/>
        </p:nvGrpSpPr>
        <p:grpSpPr>
          <a:xfrm>
            <a:off x="6177311" y="3502247"/>
            <a:ext cx="1063206" cy="350304"/>
            <a:chOff x="4271138" y="2696317"/>
            <a:chExt cx="1063206" cy="350304"/>
          </a:xfrm>
        </p:grpSpPr>
        <p:pic>
          <p:nvPicPr>
            <p:cNvPr id="56" name="Picture 12" descr="Dna PNG, Dna Transparent Background - FreeIconsPNG">
              <a:extLst>
                <a:ext uri="{FF2B5EF4-FFF2-40B4-BE49-F238E27FC236}">
                  <a16:creationId xmlns:a16="http://schemas.microsoft.com/office/drawing/2014/main" id="{5E68C778-0E25-2E73-E91E-A26F7ED472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271138" y="2701891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2" descr="Dna PNG, Dna Transparent Background - FreeIconsPNG">
              <a:extLst>
                <a:ext uri="{FF2B5EF4-FFF2-40B4-BE49-F238E27FC236}">
                  <a16:creationId xmlns:a16="http://schemas.microsoft.com/office/drawing/2014/main" id="{123C2225-4861-C707-55E2-324D832945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629835" y="26987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2" descr="Dna PNG, Dna Transparent Background - FreeIconsPNG">
              <a:extLst>
                <a:ext uri="{FF2B5EF4-FFF2-40B4-BE49-F238E27FC236}">
                  <a16:creationId xmlns:a16="http://schemas.microsoft.com/office/drawing/2014/main" id="{1AC0B2CD-214E-F075-4244-4DC872207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72131">
              <a:off x="4988532" y="2696317"/>
              <a:ext cx="345812" cy="34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C673C8AF-8F5F-BC94-3C72-20251068E7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322053" y="3640911"/>
            <a:ext cx="258190" cy="5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2D11471C-C139-CD6E-8810-867A31DAC9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590362" y="382327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90701EF0-5407-4C6F-5039-C9F1FB56E7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0282" y="3676158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97083ACD-9391-5B85-27BA-51F259802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4181687" y="4089443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EC03E62A-6F06-5408-072F-E68B19988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953209" y="4081791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2" descr="Single strand of red RNA single helix structure on transparent background  75667164 PNG">
            <a:extLst>
              <a:ext uri="{FF2B5EF4-FFF2-40B4-BE49-F238E27FC236}">
                <a16:creationId xmlns:a16="http://schemas.microsoft.com/office/drawing/2014/main" id="{9663884D-1D16-5ED6-2555-8E731BE063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9" t="7544" r="32583" b="21707"/>
          <a:stretch>
            <a:fillRect/>
          </a:stretch>
        </p:blipFill>
        <p:spPr bwMode="auto">
          <a:xfrm rot="16401026">
            <a:off x="6636641" y="4542716"/>
            <a:ext cx="260129" cy="5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4" descr="illustration of protein structure 53336758 PNG">
            <a:extLst>
              <a:ext uri="{FF2B5EF4-FFF2-40B4-BE49-F238E27FC236}">
                <a16:creationId xmlns:a16="http://schemas.microsoft.com/office/drawing/2014/main" id="{E99F6AF3-4422-0A4E-C4F2-2B5D25DA3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9884">
            <a:off x="6750165" y="4590565"/>
            <a:ext cx="351042" cy="2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6" name="Forma libre 2075">
            <a:extLst>
              <a:ext uri="{FF2B5EF4-FFF2-40B4-BE49-F238E27FC236}">
                <a16:creationId xmlns:a16="http://schemas.microsoft.com/office/drawing/2014/main" id="{8475A4C1-66F2-26CD-0607-6238DF66927E}"/>
              </a:ext>
            </a:extLst>
          </p:cNvPr>
          <p:cNvSpPr/>
          <p:nvPr/>
        </p:nvSpPr>
        <p:spPr>
          <a:xfrm>
            <a:off x="6508070" y="4536960"/>
            <a:ext cx="340972" cy="267326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77" name="Forma libre 2076">
            <a:extLst>
              <a:ext uri="{FF2B5EF4-FFF2-40B4-BE49-F238E27FC236}">
                <a16:creationId xmlns:a16="http://schemas.microsoft.com/office/drawing/2014/main" id="{447F2003-3C43-633E-BC59-0A800C7D4905}"/>
              </a:ext>
            </a:extLst>
          </p:cNvPr>
          <p:cNvSpPr/>
          <p:nvPr/>
        </p:nvSpPr>
        <p:spPr>
          <a:xfrm rot="10421680" flipH="1">
            <a:off x="6588351" y="4837723"/>
            <a:ext cx="204956" cy="108040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rgbClr val="F7D357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3" name="Forma libre 2082">
            <a:extLst>
              <a:ext uri="{FF2B5EF4-FFF2-40B4-BE49-F238E27FC236}">
                <a16:creationId xmlns:a16="http://schemas.microsoft.com/office/drawing/2014/main" id="{97961DBE-428E-33DC-C8AB-262A219DD1DA}"/>
              </a:ext>
            </a:extLst>
          </p:cNvPr>
          <p:cNvSpPr/>
          <p:nvPr/>
        </p:nvSpPr>
        <p:spPr>
          <a:xfrm>
            <a:off x="7450809" y="4502176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88" name="Forma libre 2087">
            <a:extLst>
              <a:ext uri="{FF2B5EF4-FFF2-40B4-BE49-F238E27FC236}">
                <a16:creationId xmlns:a16="http://schemas.microsoft.com/office/drawing/2014/main" id="{64A2789B-9D52-E733-74E3-CAAE317E41D3}"/>
              </a:ext>
            </a:extLst>
          </p:cNvPr>
          <p:cNvSpPr/>
          <p:nvPr/>
        </p:nvSpPr>
        <p:spPr>
          <a:xfrm>
            <a:off x="7401003" y="4113071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0" name="Forma libre 2089">
            <a:extLst>
              <a:ext uri="{FF2B5EF4-FFF2-40B4-BE49-F238E27FC236}">
                <a16:creationId xmlns:a16="http://schemas.microsoft.com/office/drawing/2014/main" id="{99F4BBAA-6C80-785D-DC0F-CE8B395B19E8}"/>
              </a:ext>
            </a:extLst>
          </p:cNvPr>
          <p:cNvSpPr/>
          <p:nvPr/>
        </p:nvSpPr>
        <p:spPr>
          <a:xfrm rot="7525459">
            <a:off x="7597925" y="4219630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4" name="Forma libre 2093">
            <a:extLst>
              <a:ext uri="{FF2B5EF4-FFF2-40B4-BE49-F238E27FC236}">
                <a16:creationId xmlns:a16="http://schemas.microsoft.com/office/drawing/2014/main" id="{C727BC7D-BED0-9DE8-6D55-FADA225F2E5C}"/>
              </a:ext>
            </a:extLst>
          </p:cNvPr>
          <p:cNvSpPr/>
          <p:nvPr/>
        </p:nvSpPr>
        <p:spPr>
          <a:xfrm rot="7525459">
            <a:off x="7646921" y="3888921"/>
            <a:ext cx="146320" cy="169292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099" name="Forma libre 2098">
            <a:extLst>
              <a:ext uri="{FF2B5EF4-FFF2-40B4-BE49-F238E27FC236}">
                <a16:creationId xmlns:a16="http://schemas.microsoft.com/office/drawing/2014/main" id="{C573E6BF-980E-9782-3ED7-24E5208A0205}"/>
              </a:ext>
            </a:extLst>
          </p:cNvPr>
          <p:cNvSpPr/>
          <p:nvPr/>
        </p:nvSpPr>
        <p:spPr>
          <a:xfrm>
            <a:off x="7233199" y="4632802"/>
            <a:ext cx="152234" cy="162716"/>
          </a:xfrm>
          <a:custGeom>
            <a:avLst/>
            <a:gdLst>
              <a:gd name="csX0" fmla="*/ 51371 w 277402"/>
              <a:gd name="csY0" fmla="*/ 308225 h 308486"/>
              <a:gd name="csX1" fmla="*/ 82193 w 277402"/>
              <a:gd name="csY1" fmla="*/ 226032 h 308486"/>
              <a:gd name="csX2" fmla="*/ 215758 w 277402"/>
              <a:gd name="csY2" fmla="*/ 195209 h 308486"/>
              <a:gd name="csX3" fmla="*/ 246580 w 277402"/>
              <a:gd name="csY3" fmla="*/ 184935 h 308486"/>
              <a:gd name="csX4" fmla="*/ 256854 w 277402"/>
              <a:gd name="csY4" fmla="*/ 154113 h 308486"/>
              <a:gd name="csX5" fmla="*/ 277402 w 277402"/>
              <a:gd name="csY5" fmla="*/ 123290 h 308486"/>
              <a:gd name="csX6" fmla="*/ 256854 w 277402"/>
              <a:gd name="csY6" fmla="*/ 30823 h 308486"/>
              <a:gd name="csX7" fmla="*/ 195209 w 277402"/>
              <a:gd name="csY7" fmla="*/ 0 h 308486"/>
              <a:gd name="csX8" fmla="*/ 133564 w 277402"/>
              <a:gd name="csY8" fmla="*/ 20549 h 308486"/>
              <a:gd name="csX9" fmla="*/ 102742 w 277402"/>
              <a:gd name="csY9" fmla="*/ 30823 h 308486"/>
              <a:gd name="csX10" fmla="*/ 20549 w 277402"/>
              <a:gd name="csY10" fmla="*/ 133564 h 308486"/>
              <a:gd name="csX11" fmla="*/ 0 w 277402"/>
              <a:gd name="csY11" fmla="*/ 195209 h 308486"/>
              <a:gd name="csX12" fmla="*/ 51371 w 277402"/>
              <a:gd name="csY12" fmla="*/ 308225 h 308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7402" h="308486">
                <a:moveTo>
                  <a:pt x="51371" y="308225"/>
                </a:moveTo>
                <a:cubicBezTo>
                  <a:pt x="65070" y="313362"/>
                  <a:pt x="58005" y="241149"/>
                  <a:pt x="82193" y="226032"/>
                </a:cubicBezTo>
                <a:cubicBezTo>
                  <a:pt x="115621" y="205140"/>
                  <a:pt x="179630" y="200371"/>
                  <a:pt x="215758" y="195209"/>
                </a:cubicBezTo>
                <a:cubicBezTo>
                  <a:pt x="226032" y="191784"/>
                  <a:pt x="238922" y="192593"/>
                  <a:pt x="246580" y="184935"/>
                </a:cubicBezTo>
                <a:cubicBezTo>
                  <a:pt x="254238" y="177277"/>
                  <a:pt x="252011" y="163799"/>
                  <a:pt x="256854" y="154113"/>
                </a:cubicBezTo>
                <a:cubicBezTo>
                  <a:pt x="262376" y="143068"/>
                  <a:pt x="270553" y="133564"/>
                  <a:pt x="277402" y="123290"/>
                </a:cubicBezTo>
                <a:cubicBezTo>
                  <a:pt x="277297" y="122659"/>
                  <a:pt x="267504" y="44135"/>
                  <a:pt x="256854" y="30823"/>
                </a:cubicBezTo>
                <a:cubicBezTo>
                  <a:pt x="242370" y="12718"/>
                  <a:pt x="215513" y="6768"/>
                  <a:pt x="195209" y="0"/>
                </a:cubicBezTo>
                <a:lnTo>
                  <a:pt x="133564" y="20549"/>
                </a:lnTo>
                <a:lnTo>
                  <a:pt x="102742" y="30823"/>
                </a:lnTo>
                <a:cubicBezTo>
                  <a:pt x="74684" y="58881"/>
                  <a:pt x="33510" y="94682"/>
                  <a:pt x="20549" y="133564"/>
                </a:cubicBezTo>
                <a:lnTo>
                  <a:pt x="0" y="195209"/>
                </a:lnTo>
                <a:cubicBezTo>
                  <a:pt x="10809" y="292491"/>
                  <a:pt x="37672" y="303088"/>
                  <a:pt x="51371" y="308225"/>
                </a:cubicBezTo>
                <a:close/>
              </a:path>
            </a:pathLst>
          </a:custGeom>
          <a:solidFill>
            <a:srgbClr val="55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0" name="Forma libre 2099">
            <a:extLst>
              <a:ext uri="{FF2B5EF4-FFF2-40B4-BE49-F238E27FC236}">
                <a16:creationId xmlns:a16="http://schemas.microsoft.com/office/drawing/2014/main" id="{D3D43A86-6B7F-A8E1-B0CF-D23F46ADBE5A}"/>
              </a:ext>
            </a:extLst>
          </p:cNvPr>
          <p:cNvSpPr/>
          <p:nvPr/>
        </p:nvSpPr>
        <p:spPr>
          <a:xfrm rot="186843">
            <a:off x="3859566" y="3488624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2" name="Forma libre 2101">
            <a:extLst>
              <a:ext uri="{FF2B5EF4-FFF2-40B4-BE49-F238E27FC236}">
                <a16:creationId xmlns:a16="http://schemas.microsoft.com/office/drawing/2014/main" id="{11AF0E52-E665-2699-E3C1-1830E6312582}"/>
              </a:ext>
            </a:extLst>
          </p:cNvPr>
          <p:cNvSpPr/>
          <p:nvPr/>
        </p:nvSpPr>
        <p:spPr>
          <a:xfrm rot="11005981">
            <a:off x="3856877" y="3655052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3" name="Forma libre 2102">
            <a:extLst>
              <a:ext uri="{FF2B5EF4-FFF2-40B4-BE49-F238E27FC236}">
                <a16:creationId xmlns:a16="http://schemas.microsoft.com/office/drawing/2014/main" id="{F63ECE42-3F0B-FC7B-A541-F3585C223602}"/>
              </a:ext>
            </a:extLst>
          </p:cNvPr>
          <p:cNvSpPr/>
          <p:nvPr/>
        </p:nvSpPr>
        <p:spPr>
          <a:xfrm rot="186843">
            <a:off x="6534544" y="3499805"/>
            <a:ext cx="316333" cy="167821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4" name="Forma libre 2103">
            <a:extLst>
              <a:ext uri="{FF2B5EF4-FFF2-40B4-BE49-F238E27FC236}">
                <a16:creationId xmlns:a16="http://schemas.microsoft.com/office/drawing/2014/main" id="{F12918D9-67CD-8474-BB62-E3ABBB1B623B}"/>
              </a:ext>
            </a:extLst>
          </p:cNvPr>
          <p:cNvSpPr/>
          <p:nvPr/>
        </p:nvSpPr>
        <p:spPr>
          <a:xfrm rot="11005981">
            <a:off x="6531855" y="3666233"/>
            <a:ext cx="297767" cy="127024"/>
          </a:xfrm>
          <a:custGeom>
            <a:avLst/>
            <a:gdLst>
              <a:gd name="csX0" fmla="*/ 115503 w 529389"/>
              <a:gd name="csY0" fmla="*/ 279132 h 293087"/>
              <a:gd name="csX1" fmla="*/ 192505 w 529389"/>
              <a:gd name="csY1" fmla="*/ 250257 h 293087"/>
              <a:gd name="csX2" fmla="*/ 259882 w 529389"/>
              <a:gd name="csY2" fmla="*/ 240631 h 293087"/>
              <a:gd name="csX3" fmla="*/ 365760 w 529389"/>
              <a:gd name="csY3" fmla="*/ 250257 h 293087"/>
              <a:gd name="csX4" fmla="*/ 423511 w 529389"/>
              <a:gd name="csY4" fmla="*/ 269507 h 293087"/>
              <a:gd name="csX5" fmla="*/ 519764 w 529389"/>
              <a:gd name="csY5" fmla="*/ 240631 h 293087"/>
              <a:gd name="csX6" fmla="*/ 529389 w 529389"/>
              <a:gd name="csY6" fmla="*/ 202130 h 293087"/>
              <a:gd name="csX7" fmla="*/ 510139 w 529389"/>
              <a:gd name="csY7" fmla="*/ 86627 h 293087"/>
              <a:gd name="csX8" fmla="*/ 500514 w 529389"/>
              <a:gd name="csY8" fmla="*/ 57751 h 293087"/>
              <a:gd name="csX9" fmla="*/ 481263 w 529389"/>
              <a:gd name="csY9" fmla="*/ 28876 h 293087"/>
              <a:gd name="csX10" fmla="*/ 452387 w 529389"/>
              <a:gd name="csY10" fmla="*/ 19250 h 293087"/>
              <a:gd name="csX11" fmla="*/ 423511 w 529389"/>
              <a:gd name="csY11" fmla="*/ 0 h 293087"/>
              <a:gd name="csX12" fmla="*/ 259882 w 529389"/>
              <a:gd name="csY12" fmla="*/ 9625 h 293087"/>
              <a:gd name="csX13" fmla="*/ 182880 w 529389"/>
              <a:gd name="csY13" fmla="*/ 28876 h 293087"/>
              <a:gd name="csX14" fmla="*/ 125128 w 529389"/>
              <a:gd name="csY14" fmla="*/ 48126 h 293087"/>
              <a:gd name="csX15" fmla="*/ 38501 w 529389"/>
              <a:gd name="csY15" fmla="*/ 115503 h 293087"/>
              <a:gd name="csX16" fmla="*/ 9625 w 529389"/>
              <a:gd name="csY16" fmla="*/ 202130 h 293087"/>
              <a:gd name="csX17" fmla="*/ 0 w 529389"/>
              <a:gd name="csY17" fmla="*/ 231006 h 293087"/>
              <a:gd name="csX18" fmla="*/ 9625 w 529389"/>
              <a:gd name="csY18" fmla="*/ 269507 h 293087"/>
              <a:gd name="csX19" fmla="*/ 38501 w 529389"/>
              <a:gd name="csY19" fmla="*/ 288758 h 293087"/>
              <a:gd name="csX20" fmla="*/ 115503 w 529389"/>
              <a:gd name="csY20" fmla="*/ 279132 h 293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29389" h="293087">
                <a:moveTo>
                  <a:pt x="115503" y="279132"/>
                </a:moveTo>
                <a:cubicBezTo>
                  <a:pt x="141170" y="272715"/>
                  <a:pt x="177414" y="253275"/>
                  <a:pt x="192505" y="250257"/>
                </a:cubicBezTo>
                <a:cubicBezTo>
                  <a:pt x="214751" y="245808"/>
                  <a:pt x="237423" y="243840"/>
                  <a:pt x="259882" y="240631"/>
                </a:cubicBezTo>
                <a:cubicBezTo>
                  <a:pt x="295175" y="243840"/>
                  <a:pt x="330861" y="244098"/>
                  <a:pt x="365760" y="250257"/>
                </a:cubicBezTo>
                <a:cubicBezTo>
                  <a:pt x="385743" y="253783"/>
                  <a:pt x="423511" y="269507"/>
                  <a:pt x="423511" y="269507"/>
                </a:cubicBezTo>
                <a:cubicBezTo>
                  <a:pt x="444837" y="266461"/>
                  <a:pt x="501333" y="268278"/>
                  <a:pt x="519764" y="240631"/>
                </a:cubicBezTo>
                <a:cubicBezTo>
                  <a:pt x="527102" y="229624"/>
                  <a:pt x="526181" y="214964"/>
                  <a:pt x="529389" y="202130"/>
                </a:cubicBezTo>
                <a:cubicBezTo>
                  <a:pt x="521577" y="139635"/>
                  <a:pt x="524271" y="136091"/>
                  <a:pt x="510139" y="86627"/>
                </a:cubicBezTo>
                <a:cubicBezTo>
                  <a:pt x="507352" y="76871"/>
                  <a:pt x="505051" y="66826"/>
                  <a:pt x="500514" y="57751"/>
                </a:cubicBezTo>
                <a:cubicBezTo>
                  <a:pt x="495341" y="47404"/>
                  <a:pt x="490296" y="36102"/>
                  <a:pt x="481263" y="28876"/>
                </a:cubicBezTo>
                <a:cubicBezTo>
                  <a:pt x="473340" y="22538"/>
                  <a:pt x="461462" y="23787"/>
                  <a:pt x="452387" y="19250"/>
                </a:cubicBezTo>
                <a:cubicBezTo>
                  <a:pt x="442040" y="14077"/>
                  <a:pt x="433136" y="6417"/>
                  <a:pt x="423511" y="0"/>
                </a:cubicBezTo>
                <a:cubicBezTo>
                  <a:pt x="368968" y="3208"/>
                  <a:pt x="314130" y="3115"/>
                  <a:pt x="259882" y="9625"/>
                </a:cubicBezTo>
                <a:cubicBezTo>
                  <a:pt x="233613" y="12777"/>
                  <a:pt x="207980" y="20510"/>
                  <a:pt x="182880" y="28876"/>
                </a:cubicBezTo>
                <a:lnTo>
                  <a:pt x="125128" y="48126"/>
                </a:lnTo>
                <a:cubicBezTo>
                  <a:pt x="56051" y="94178"/>
                  <a:pt x="83737" y="70267"/>
                  <a:pt x="38501" y="115503"/>
                </a:cubicBezTo>
                <a:lnTo>
                  <a:pt x="9625" y="202130"/>
                </a:lnTo>
                <a:lnTo>
                  <a:pt x="0" y="231006"/>
                </a:lnTo>
                <a:cubicBezTo>
                  <a:pt x="3208" y="243840"/>
                  <a:pt x="2287" y="258500"/>
                  <a:pt x="9625" y="269507"/>
                </a:cubicBezTo>
                <a:cubicBezTo>
                  <a:pt x="16042" y="279132"/>
                  <a:pt x="28154" y="283585"/>
                  <a:pt x="38501" y="288758"/>
                </a:cubicBezTo>
                <a:cubicBezTo>
                  <a:pt x="61809" y="300412"/>
                  <a:pt x="89836" y="285549"/>
                  <a:pt x="115503" y="27913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05" name="CuadroTexto 2104">
            <a:extLst>
              <a:ext uri="{FF2B5EF4-FFF2-40B4-BE49-F238E27FC236}">
                <a16:creationId xmlns:a16="http://schemas.microsoft.com/office/drawing/2014/main" id="{47C764A5-D7E1-D74D-91F5-0AE335328346}"/>
              </a:ext>
            </a:extLst>
          </p:cNvPr>
          <p:cNvSpPr txBox="1"/>
          <p:nvPr/>
        </p:nvSpPr>
        <p:spPr>
          <a:xfrm>
            <a:off x="6766705" y="5071401"/>
            <a:ext cx="1773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viral proteins    </a:t>
            </a:r>
          </a:p>
        </p:txBody>
      </p:sp>
      <p:cxnSp>
        <p:nvCxnSpPr>
          <p:cNvPr id="2106" name="Conector recto de flecha 2105">
            <a:extLst>
              <a:ext uri="{FF2B5EF4-FFF2-40B4-BE49-F238E27FC236}">
                <a16:creationId xmlns:a16="http://schemas.microsoft.com/office/drawing/2014/main" id="{2D0AF131-57F4-CD79-7A10-C779368DFE38}"/>
              </a:ext>
            </a:extLst>
          </p:cNvPr>
          <p:cNvCxnSpPr>
            <a:cxnSpLocks/>
          </p:cNvCxnSpPr>
          <p:nvPr/>
        </p:nvCxnSpPr>
        <p:spPr>
          <a:xfrm flipH="1" flipV="1">
            <a:off x="7371892" y="4681617"/>
            <a:ext cx="339034" cy="366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50" name="Conector recto de flecha 2149">
            <a:extLst>
              <a:ext uri="{FF2B5EF4-FFF2-40B4-BE49-F238E27FC236}">
                <a16:creationId xmlns:a16="http://schemas.microsoft.com/office/drawing/2014/main" id="{FD637C63-A437-5FAD-F8AC-DBCBD5AE7679}"/>
              </a:ext>
            </a:extLst>
          </p:cNvPr>
          <p:cNvCxnSpPr>
            <a:cxnSpLocks/>
          </p:cNvCxnSpPr>
          <p:nvPr/>
        </p:nvCxnSpPr>
        <p:spPr>
          <a:xfrm flipH="1" flipV="1">
            <a:off x="11197196" y="4272968"/>
            <a:ext cx="54631" cy="668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52" name="CuadroTexto 2151">
            <a:extLst>
              <a:ext uri="{FF2B5EF4-FFF2-40B4-BE49-F238E27FC236}">
                <a16:creationId xmlns:a16="http://schemas.microsoft.com/office/drawing/2014/main" id="{E3C2117B-C943-A237-6D1B-2A2A983C84FB}"/>
              </a:ext>
            </a:extLst>
          </p:cNvPr>
          <p:cNvSpPr txBox="1"/>
          <p:nvPr/>
        </p:nvSpPr>
        <p:spPr>
          <a:xfrm>
            <a:off x="10579754" y="4958529"/>
            <a:ext cx="141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noProof="1">
                <a:latin typeface="Calibri" panose="020F0502020204030204" pitchFamily="34" charset="0"/>
                <a:cs typeface="Calibri" panose="020F0502020204030204" pitchFamily="34" charset="0"/>
              </a:rPr>
              <a:t>infectious viral particles</a:t>
            </a:r>
          </a:p>
        </p:txBody>
      </p:sp>
      <p:sp>
        <p:nvSpPr>
          <p:cNvPr id="2153" name="CuadroTexto 2152">
            <a:extLst>
              <a:ext uri="{FF2B5EF4-FFF2-40B4-BE49-F238E27FC236}">
                <a16:creationId xmlns:a16="http://schemas.microsoft.com/office/drawing/2014/main" id="{21A510CC-B494-5CCA-19CC-D35D1A4E02E1}"/>
              </a:ext>
            </a:extLst>
          </p:cNvPr>
          <p:cNvSpPr txBox="1"/>
          <p:nvPr/>
        </p:nvSpPr>
        <p:spPr>
          <a:xfrm>
            <a:off x="2844701" y="1911723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Transcription-competent reservoir</a:t>
            </a:r>
          </a:p>
        </p:txBody>
      </p:sp>
      <p:sp>
        <p:nvSpPr>
          <p:cNvPr id="2154" name="CuadroTexto 2153">
            <a:extLst>
              <a:ext uri="{FF2B5EF4-FFF2-40B4-BE49-F238E27FC236}">
                <a16:creationId xmlns:a16="http://schemas.microsoft.com/office/drawing/2014/main" id="{402BE6A3-42A7-9969-D9D2-68AC39E19244}"/>
              </a:ext>
            </a:extLst>
          </p:cNvPr>
          <p:cNvSpPr txBox="1"/>
          <p:nvPr/>
        </p:nvSpPr>
        <p:spPr>
          <a:xfrm>
            <a:off x="5577742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Translation-competent reservoir</a:t>
            </a:r>
          </a:p>
        </p:txBody>
      </p:sp>
      <p:sp>
        <p:nvSpPr>
          <p:cNvPr id="2155" name="CuadroTexto 2154">
            <a:extLst>
              <a:ext uri="{FF2B5EF4-FFF2-40B4-BE49-F238E27FC236}">
                <a16:creationId xmlns:a16="http://schemas.microsoft.com/office/drawing/2014/main" id="{41D19C2B-A3EB-66A6-3579-41BA99424693}"/>
              </a:ext>
            </a:extLst>
          </p:cNvPr>
          <p:cNvSpPr txBox="1"/>
          <p:nvPr/>
        </p:nvSpPr>
        <p:spPr>
          <a:xfrm>
            <a:off x="8540674" y="1930635"/>
            <a:ext cx="2542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1">
                <a:solidFill>
                  <a:srgbClr val="496053"/>
                </a:solidFill>
              </a:rPr>
              <a:t>Replication-competent reservoir</a:t>
            </a:r>
          </a:p>
        </p:txBody>
      </p:sp>
      <p:sp>
        <p:nvSpPr>
          <p:cNvPr id="2158" name="Title 1">
            <a:extLst>
              <a:ext uri="{FF2B5EF4-FFF2-40B4-BE49-F238E27FC236}">
                <a16:creationId xmlns:a16="http://schemas.microsoft.com/office/drawing/2014/main" id="{C132D810-7B4C-2A8E-A6E4-FBB3322BA59D}"/>
              </a:ext>
            </a:extLst>
          </p:cNvPr>
          <p:cNvSpPr txBox="1">
            <a:spLocks/>
          </p:cNvSpPr>
          <p:nvPr/>
        </p:nvSpPr>
        <p:spPr>
          <a:xfrm>
            <a:off x="2771832" y="359978"/>
            <a:ext cx="8815516" cy="122396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NGS-based methods</a:t>
            </a:r>
          </a:p>
        </p:txBody>
      </p:sp>
      <p:grpSp>
        <p:nvGrpSpPr>
          <p:cNvPr id="2166" name="Grupo 2165">
            <a:extLst>
              <a:ext uri="{FF2B5EF4-FFF2-40B4-BE49-F238E27FC236}">
                <a16:creationId xmlns:a16="http://schemas.microsoft.com/office/drawing/2014/main" id="{C025D12E-9566-D067-6B92-5ACB45586C20}"/>
              </a:ext>
            </a:extLst>
          </p:cNvPr>
          <p:cNvGrpSpPr/>
          <p:nvPr/>
        </p:nvGrpSpPr>
        <p:grpSpPr>
          <a:xfrm>
            <a:off x="8900834" y="2948041"/>
            <a:ext cx="2927088" cy="2062302"/>
            <a:chOff x="8900834" y="2948041"/>
            <a:chExt cx="2927088" cy="2062302"/>
          </a:xfrm>
        </p:grpSpPr>
        <p:sp>
          <p:nvSpPr>
            <p:cNvPr id="2075" name="Forma libre 2074">
              <a:extLst>
                <a:ext uri="{FF2B5EF4-FFF2-40B4-BE49-F238E27FC236}">
                  <a16:creationId xmlns:a16="http://schemas.microsoft.com/office/drawing/2014/main" id="{C17A5C4B-5D51-B453-3D75-21B386598A20}"/>
                </a:ext>
              </a:extLst>
            </p:cNvPr>
            <p:cNvSpPr/>
            <p:nvPr/>
          </p:nvSpPr>
          <p:spPr>
            <a:xfrm>
              <a:off x="9209254" y="3205286"/>
              <a:ext cx="433137" cy="57751"/>
            </a:xfrm>
            <a:custGeom>
              <a:avLst/>
              <a:gdLst>
                <a:gd name="csX0" fmla="*/ 0 w 433137"/>
                <a:gd name="csY0" fmla="*/ 0 h 57751"/>
                <a:gd name="csX1" fmla="*/ 77002 w 433137"/>
                <a:gd name="csY1" fmla="*/ 38501 h 57751"/>
                <a:gd name="csX2" fmla="*/ 154004 w 433137"/>
                <a:gd name="csY2" fmla="*/ 28876 h 57751"/>
                <a:gd name="csX3" fmla="*/ 375385 w 433137"/>
                <a:gd name="csY3" fmla="*/ 38501 h 57751"/>
                <a:gd name="csX4" fmla="*/ 433137 w 433137"/>
                <a:gd name="csY4" fmla="*/ 57751 h 5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37" h="57751">
                  <a:moveTo>
                    <a:pt x="0" y="0"/>
                  </a:moveTo>
                  <a:cubicBezTo>
                    <a:pt x="9064" y="5438"/>
                    <a:pt x="56281" y="38501"/>
                    <a:pt x="77002" y="38501"/>
                  </a:cubicBezTo>
                  <a:cubicBezTo>
                    <a:pt x="102869" y="38501"/>
                    <a:pt x="128337" y="32084"/>
                    <a:pt x="154004" y="28876"/>
                  </a:cubicBezTo>
                  <a:cubicBezTo>
                    <a:pt x="227798" y="32084"/>
                    <a:pt x="301914" y="30901"/>
                    <a:pt x="375385" y="38501"/>
                  </a:cubicBezTo>
                  <a:cubicBezTo>
                    <a:pt x="395569" y="40589"/>
                    <a:pt x="433137" y="57751"/>
                    <a:pt x="433137" y="57751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2119" name="Elipse 2118">
              <a:extLst>
                <a:ext uri="{FF2B5EF4-FFF2-40B4-BE49-F238E27FC236}">
                  <a16:creationId xmlns:a16="http://schemas.microsoft.com/office/drawing/2014/main" id="{E4250E94-A983-6F26-95D0-4E2BCBA591C6}"/>
                </a:ext>
              </a:extLst>
            </p:cNvPr>
            <p:cNvSpPr/>
            <p:nvPr/>
          </p:nvSpPr>
          <p:spPr>
            <a:xfrm>
              <a:off x="8900834" y="2948041"/>
              <a:ext cx="1914793" cy="2062302"/>
            </a:xfrm>
            <a:prstGeom prst="ellipse">
              <a:avLst/>
            </a:prstGeom>
            <a:solidFill>
              <a:srgbClr val="6E917C">
                <a:alpha val="32595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20" name="Elipse 2119">
              <a:extLst>
                <a:ext uri="{FF2B5EF4-FFF2-40B4-BE49-F238E27FC236}">
                  <a16:creationId xmlns:a16="http://schemas.microsoft.com/office/drawing/2014/main" id="{098CBBAA-68A8-04EB-4C30-E4936088AA37}"/>
                </a:ext>
              </a:extLst>
            </p:cNvPr>
            <p:cNvSpPr/>
            <p:nvPr/>
          </p:nvSpPr>
          <p:spPr>
            <a:xfrm>
              <a:off x="9045853" y="3214571"/>
              <a:ext cx="1298815" cy="1285432"/>
            </a:xfrm>
            <a:prstGeom prst="ellipse">
              <a:avLst/>
            </a:prstGeom>
            <a:solidFill>
              <a:srgbClr val="496053">
                <a:alpha val="37000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grpSp>
          <p:nvGrpSpPr>
            <p:cNvPr id="2121" name="Grupo 2120">
              <a:extLst>
                <a:ext uri="{FF2B5EF4-FFF2-40B4-BE49-F238E27FC236}">
                  <a16:creationId xmlns:a16="http://schemas.microsoft.com/office/drawing/2014/main" id="{B2C40C40-3A64-4F6E-F4BD-6D1A1A266394}"/>
                </a:ext>
              </a:extLst>
            </p:cNvPr>
            <p:cNvGrpSpPr/>
            <p:nvPr/>
          </p:nvGrpSpPr>
          <p:grpSpPr>
            <a:xfrm>
              <a:off x="9145525" y="3491286"/>
              <a:ext cx="1063206" cy="350304"/>
              <a:chOff x="4271138" y="2696317"/>
              <a:chExt cx="1063206" cy="350304"/>
            </a:xfrm>
          </p:grpSpPr>
          <p:pic>
            <p:nvPicPr>
              <p:cNvPr id="2122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73C9C42B-88B5-CC9F-8685-40C8B03725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271138" y="2701891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3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02A7FF75-FCF8-0070-63FF-5368D72BD7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629835" y="26987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24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6BD31019-4EA0-2AF1-3F8D-8D3E3D4FEF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988532" y="26963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25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3FBC955A-B5A3-73FE-483F-97A1F67E7CB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290267" y="3629950"/>
              <a:ext cx="258190" cy="56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6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472513F5-0863-6BA3-CDF1-C782D00496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558576" y="3812312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7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E0503441-2299-536A-E808-53A1B883D8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18496" y="3665197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8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124FB5B4-C48C-BCE5-808C-2D2B007078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21423" y="4070830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29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0CBDDBC0-9EA4-095F-3E23-36B5736F43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604855" y="4531755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30" name="Picture 24" descr="illustration of protein structure 53336758 PNG">
              <a:extLst>
                <a:ext uri="{FF2B5EF4-FFF2-40B4-BE49-F238E27FC236}">
                  <a16:creationId xmlns:a16="http://schemas.microsoft.com/office/drawing/2014/main" id="{0F8EB674-2859-0FA5-F082-D409821229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69884">
              <a:off x="9718379" y="4579604"/>
              <a:ext cx="351042" cy="282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31" name="Forma libre 2130">
              <a:extLst>
                <a:ext uri="{FF2B5EF4-FFF2-40B4-BE49-F238E27FC236}">
                  <a16:creationId xmlns:a16="http://schemas.microsoft.com/office/drawing/2014/main" id="{311E6568-95EA-3614-FE70-93524ADC7ED2}"/>
                </a:ext>
              </a:extLst>
            </p:cNvPr>
            <p:cNvSpPr/>
            <p:nvPr/>
          </p:nvSpPr>
          <p:spPr>
            <a:xfrm>
              <a:off x="9476284" y="4525999"/>
              <a:ext cx="340972" cy="267326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2" name="Forma libre 2131">
              <a:extLst>
                <a:ext uri="{FF2B5EF4-FFF2-40B4-BE49-F238E27FC236}">
                  <a16:creationId xmlns:a16="http://schemas.microsoft.com/office/drawing/2014/main" id="{35AB2A48-10ED-FA25-F82A-142D35C96223}"/>
                </a:ext>
              </a:extLst>
            </p:cNvPr>
            <p:cNvSpPr/>
            <p:nvPr/>
          </p:nvSpPr>
          <p:spPr>
            <a:xfrm rot="10421680" flipH="1">
              <a:off x="9556565" y="4826762"/>
              <a:ext cx="204956" cy="108040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3" name="Forma libre 2132">
              <a:extLst>
                <a:ext uri="{FF2B5EF4-FFF2-40B4-BE49-F238E27FC236}">
                  <a16:creationId xmlns:a16="http://schemas.microsoft.com/office/drawing/2014/main" id="{DDAC2127-6249-6265-D1FB-418CCC872837}"/>
                </a:ext>
              </a:extLst>
            </p:cNvPr>
            <p:cNvSpPr/>
            <p:nvPr/>
          </p:nvSpPr>
          <p:spPr>
            <a:xfrm>
              <a:off x="10600319" y="4260194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34" name="Forma libre 2133">
              <a:extLst>
                <a:ext uri="{FF2B5EF4-FFF2-40B4-BE49-F238E27FC236}">
                  <a16:creationId xmlns:a16="http://schemas.microsoft.com/office/drawing/2014/main" id="{B156BBF8-0EA0-C287-25CD-FB5BA1688CFD}"/>
                </a:ext>
              </a:extLst>
            </p:cNvPr>
            <p:cNvSpPr/>
            <p:nvPr/>
          </p:nvSpPr>
          <p:spPr>
            <a:xfrm rot="7525459">
              <a:off x="10301432" y="4383574"/>
              <a:ext cx="146320" cy="169292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0" name="Forma libre 2139">
              <a:extLst>
                <a:ext uri="{FF2B5EF4-FFF2-40B4-BE49-F238E27FC236}">
                  <a16:creationId xmlns:a16="http://schemas.microsoft.com/office/drawing/2014/main" id="{66545692-1094-9CEB-6486-AF5A0847D7AF}"/>
                </a:ext>
              </a:extLst>
            </p:cNvPr>
            <p:cNvSpPr/>
            <p:nvPr/>
          </p:nvSpPr>
          <p:spPr>
            <a:xfrm>
              <a:off x="10201413" y="4621841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1" name="Forma libre 2140">
              <a:extLst>
                <a:ext uri="{FF2B5EF4-FFF2-40B4-BE49-F238E27FC236}">
                  <a16:creationId xmlns:a16="http://schemas.microsoft.com/office/drawing/2014/main" id="{076CFA2F-433D-EEC6-25DD-56C4F7965242}"/>
                </a:ext>
              </a:extLst>
            </p:cNvPr>
            <p:cNvSpPr/>
            <p:nvPr/>
          </p:nvSpPr>
          <p:spPr>
            <a:xfrm rot="186843">
              <a:off x="9502758" y="3488844"/>
              <a:ext cx="316333" cy="167821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42" name="Forma libre 2141">
              <a:extLst>
                <a:ext uri="{FF2B5EF4-FFF2-40B4-BE49-F238E27FC236}">
                  <a16:creationId xmlns:a16="http://schemas.microsoft.com/office/drawing/2014/main" id="{791B217A-7D9A-B358-B609-2EBCD027304C}"/>
                </a:ext>
              </a:extLst>
            </p:cNvPr>
            <p:cNvSpPr/>
            <p:nvPr/>
          </p:nvSpPr>
          <p:spPr>
            <a:xfrm rot="11005981">
              <a:off x="9500069" y="3655272"/>
              <a:ext cx="297767" cy="127024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pic>
          <p:nvPicPr>
            <p:cNvPr id="2145" name="Imagen 2144">
              <a:extLst>
                <a:ext uri="{FF2B5EF4-FFF2-40B4-BE49-F238E27FC236}">
                  <a16:creationId xmlns:a16="http://schemas.microsoft.com/office/drawing/2014/main" id="{0C199EA6-E109-5DDC-67DF-8D5CC83CD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600318" y="3906815"/>
              <a:ext cx="233771" cy="238913"/>
            </a:xfrm>
            <a:prstGeom prst="rect">
              <a:avLst/>
            </a:prstGeom>
          </p:spPr>
        </p:pic>
        <p:pic>
          <p:nvPicPr>
            <p:cNvPr id="2146" name="Imagen 2145">
              <a:extLst>
                <a:ext uri="{FF2B5EF4-FFF2-40B4-BE49-F238E27FC236}">
                  <a16:creationId xmlns:a16="http://schemas.microsoft.com/office/drawing/2014/main" id="{4284FCF2-FFB2-3D46-3859-93693F4EB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783633" y="3609221"/>
              <a:ext cx="292620" cy="299057"/>
            </a:xfrm>
            <a:prstGeom prst="rect">
              <a:avLst/>
            </a:prstGeom>
          </p:spPr>
        </p:pic>
        <p:pic>
          <p:nvPicPr>
            <p:cNvPr id="2147" name="Imagen 2146">
              <a:extLst>
                <a:ext uri="{FF2B5EF4-FFF2-40B4-BE49-F238E27FC236}">
                  <a16:creationId xmlns:a16="http://schemas.microsoft.com/office/drawing/2014/main" id="{25FCF77E-351F-41D6-2F2F-18634724B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87528" y="3865335"/>
              <a:ext cx="292620" cy="299057"/>
            </a:xfrm>
            <a:prstGeom prst="rect">
              <a:avLst/>
            </a:prstGeom>
          </p:spPr>
        </p:pic>
        <p:pic>
          <p:nvPicPr>
            <p:cNvPr id="2148" name="Imagen 2147">
              <a:extLst>
                <a:ext uri="{FF2B5EF4-FFF2-40B4-BE49-F238E27FC236}">
                  <a16:creationId xmlns:a16="http://schemas.microsoft.com/office/drawing/2014/main" id="{6243C939-180C-E8E8-06E2-337560F2E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148825" y="3543253"/>
              <a:ext cx="292620" cy="299057"/>
            </a:xfrm>
            <a:prstGeom prst="rect">
              <a:avLst/>
            </a:prstGeom>
          </p:spPr>
        </p:pic>
        <p:pic>
          <p:nvPicPr>
            <p:cNvPr id="2149" name="Imagen 2148">
              <a:extLst>
                <a:ext uri="{FF2B5EF4-FFF2-40B4-BE49-F238E27FC236}">
                  <a16:creationId xmlns:a16="http://schemas.microsoft.com/office/drawing/2014/main" id="{1BBF1A52-2730-0FE5-CB48-11D73AC32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04796" y="3220708"/>
              <a:ext cx="292620" cy="299057"/>
            </a:xfrm>
            <a:prstGeom prst="rect">
              <a:avLst/>
            </a:prstGeom>
          </p:spPr>
        </p:pic>
        <p:pic>
          <p:nvPicPr>
            <p:cNvPr id="2156" name="Imagen 2155">
              <a:extLst>
                <a:ext uri="{FF2B5EF4-FFF2-40B4-BE49-F238E27FC236}">
                  <a16:creationId xmlns:a16="http://schemas.microsoft.com/office/drawing/2014/main" id="{71E88D8F-754C-359F-F3DF-FAAD830BF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267006" y="3084631"/>
              <a:ext cx="292620" cy="299057"/>
            </a:xfrm>
            <a:prstGeom prst="rect">
              <a:avLst/>
            </a:prstGeom>
          </p:spPr>
        </p:pic>
        <p:pic>
          <p:nvPicPr>
            <p:cNvPr id="2157" name="Imagen 2156">
              <a:extLst>
                <a:ext uri="{FF2B5EF4-FFF2-40B4-BE49-F238E27FC236}">
                  <a16:creationId xmlns:a16="http://schemas.microsoft.com/office/drawing/2014/main" id="{AD79E355-77D8-3714-21C1-9846C783B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532084" y="3486385"/>
              <a:ext cx="292620" cy="299057"/>
            </a:xfrm>
            <a:prstGeom prst="rect">
              <a:avLst/>
            </a:prstGeom>
          </p:spPr>
        </p:pic>
        <p:sp>
          <p:nvSpPr>
            <p:cNvPr id="2159" name="Elipse 2158">
              <a:extLst>
                <a:ext uri="{FF2B5EF4-FFF2-40B4-BE49-F238E27FC236}">
                  <a16:creationId xmlns:a16="http://schemas.microsoft.com/office/drawing/2014/main" id="{C0A5CB95-134E-C9A4-91CE-F3E75DBC6A6C}"/>
                </a:ext>
              </a:extLst>
            </p:cNvPr>
            <p:cNvSpPr/>
            <p:nvPr/>
          </p:nvSpPr>
          <p:spPr>
            <a:xfrm>
              <a:off x="10241538" y="44760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0" name="Elipse 2159">
              <a:extLst>
                <a:ext uri="{FF2B5EF4-FFF2-40B4-BE49-F238E27FC236}">
                  <a16:creationId xmlns:a16="http://schemas.microsoft.com/office/drawing/2014/main" id="{457CADDA-4352-B44A-E33F-3E259CBA3840}"/>
                </a:ext>
              </a:extLst>
            </p:cNvPr>
            <p:cNvSpPr/>
            <p:nvPr/>
          </p:nvSpPr>
          <p:spPr>
            <a:xfrm>
              <a:off x="10393938" y="46284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61" name="Elipse 2160">
              <a:extLst>
                <a:ext uri="{FF2B5EF4-FFF2-40B4-BE49-F238E27FC236}">
                  <a16:creationId xmlns:a16="http://schemas.microsoft.com/office/drawing/2014/main" id="{A6EA088B-3D0F-BDA1-4A65-A6919E275605}"/>
                </a:ext>
              </a:extLst>
            </p:cNvPr>
            <p:cNvSpPr/>
            <p:nvPr/>
          </p:nvSpPr>
          <p:spPr>
            <a:xfrm>
              <a:off x="10477360" y="4421422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</p:grpSp>
      <p:sp>
        <p:nvSpPr>
          <p:cNvPr id="2162" name="Elipse 2161">
            <a:extLst>
              <a:ext uri="{FF2B5EF4-FFF2-40B4-BE49-F238E27FC236}">
                <a16:creationId xmlns:a16="http://schemas.microsoft.com/office/drawing/2014/main" id="{CE2B1281-DC85-D6A1-ED32-3D1AA8138712}"/>
              </a:ext>
            </a:extLst>
          </p:cNvPr>
          <p:cNvSpPr/>
          <p:nvPr/>
        </p:nvSpPr>
        <p:spPr>
          <a:xfrm>
            <a:off x="7711166" y="4162673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3" name="Elipse 2162">
            <a:extLst>
              <a:ext uri="{FF2B5EF4-FFF2-40B4-BE49-F238E27FC236}">
                <a16:creationId xmlns:a16="http://schemas.microsoft.com/office/drawing/2014/main" id="{6FD5F797-28E0-F392-90A6-C4E30248D59F}"/>
              </a:ext>
            </a:extLst>
          </p:cNvPr>
          <p:cNvSpPr/>
          <p:nvPr/>
        </p:nvSpPr>
        <p:spPr>
          <a:xfrm>
            <a:off x="7516249" y="4219291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4" name="Elipse 2163">
            <a:extLst>
              <a:ext uri="{FF2B5EF4-FFF2-40B4-BE49-F238E27FC236}">
                <a16:creationId xmlns:a16="http://schemas.microsoft.com/office/drawing/2014/main" id="{AFF65BE8-84AB-90F7-DBBA-611A3CC66A9D}"/>
              </a:ext>
            </a:extLst>
          </p:cNvPr>
          <p:cNvSpPr/>
          <p:nvPr/>
        </p:nvSpPr>
        <p:spPr>
          <a:xfrm>
            <a:off x="7224746" y="4516772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165" name="Elipse 2164">
            <a:extLst>
              <a:ext uri="{FF2B5EF4-FFF2-40B4-BE49-F238E27FC236}">
                <a16:creationId xmlns:a16="http://schemas.microsoft.com/office/drawing/2014/main" id="{F2BCDA9D-1503-1AA4-3EC2-61EF68D6BA57}"/>
              </a:ext>
            </a:extLst>
          </p:cNvPr>
          <p:cNvSpPr/>
          <p:nvPr/>
        </p:nvSpPr>
        <p:spPr>
          <a:xfrm>
            <a:off x="7410718" y="4434798"/>
            <a:ext cx="68525" cy="63511"/>
          </a:xfrm>
          <a:prstGeom prst="ellipse">
            <a:avLst/>
          </a:prstGeom>
          <a:solidFill>
            <a:srgbClr val="5560B6"/>
          </a:solidFill>
          <a:ln>
            <a:solidFill>
              <a:srgbClr val="5560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092916F-F243-3EC9-9FC7-7F8A4C3F3D60}"/>
              </a:ext>
            </a:extLst>
          </p:cNvPr>
          <p:cNvSpPr txBox="1"/>
          <p:nvPr/>
        </p:nvSpPr>
        <p:spPr>
          <a:xfrm>
            <a:off x="2800765" y="1100329"/>
            <a:ext cx="86247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9E55A0"/>
                </a:solidFill>
                <a:sym typeface="Wingdings" pitchFamily="2" charset="2"/>
              </a:rPr>
              <a:t>NFL-seq, FLIPS, MIP-seq, PRIP-seq, Q4PCR, HIV Sort seq</a:t>
            </a:r>
            <a:endParaRPr lang="en-US" sz="2000" noProof="1">
              <a:solidFill>
                <a:srgbClr val="9E55A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C62AE14-9F34-600B-421A-13AFA4BAD386}"/>
              </a:ext>
            </a:extLst>
          </p:cNvPr>
          <p:cNvSpPr txBox="1"/>
          <p:nvPr/>
        </p:nvSpPr>
        <p:spPr>
          <a:xfrm>
            <a:off x="474907" y="5999532"/>
            <a:ext cx="11673470" cy="583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  	</a:t>
            </a:r>
            <a:r>
              <a:rPr lang="en-US" sz="1600" noProof="1">
                <a:sym typeface="Wingdings" pitchFamily="2" charset="2"/>
              </a:rPr>
              <a:t>May overestimate replication-competent reservoir (not all intact proviruses are replication-competent). 	Limited amplification efficiency.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17F79FB9-634E-1F53-028E-E94AC393E593}"/>
              </a:ext>
            </a:extLst>
          </p:cNvPr>
          <p:cNvSpPr/>
          <p:nvPr/>
        </p:nvSpPr>
        <p:spPr>
          <a:xfrm>
            <a:off x="348674" y="1806877"/>
            <a:ext cx="11647552" cy="3771720"/>
          </a:xfrm>
          <a:prstGeom prst="roundRect">
            <a:avLst>
              <a:gd name="adj" fmla="val 9513"/>
            </a:avLst>
          </a:prstGeom>
          <a:solidFill>
            <a:srgbClr val="9E55A0">
              <a:alpha val="19608"/>
            </a:srgbClr>
          </a:solidFill>
          <a:ln w="25400">
            <a:solidFill>
              <a:srgbClr val="9E55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96A14E3-2B08-5B5E-6DCF-E57BFD5E2A5F}"/>
              </a:ext>
            </a:extLst>
          </p:cNvPr>
          <p:cNvSpPr txBox="1"/>
          <p:nvPr/>
        </p:nvSpPr>
        <p:spPr>
          <a:xfrm>
            <a:off x="513402" y="5649306"/>
            <a:ext cx="1058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b="1" noProof="1">
                <a:sym typeface="Wingdings" pitchFamily="2" charset="2"/>
              </a:rPr>
              <a:t> More specificity, less sensitivity</a:t>
            </a:r>
            <a:r>
              <a:rPr lang="en-US" sz="1600" noProof="1">
                <a:sym typeface="Wingdings" pitchFamily="2" charset="2"/>
              </a:rPr>
              <a:t>. Distinguish </a:t>
            </a:r>
            <a:r>
              <a:rPr lang="en-US" sz="1600" b="1" noProof="1">
                <a:sym typeface="Wingdings" pitchFamily="2" charset="2"/>
              </a:rPr>
              <a:t>intact/defective </a:t>
            </a:r>
            <a:r>
              <a:rPr lang="en-US" sz="1600" noProof="1">
                <a:sym typeface="Wingdings" pitchFamily="2" charset="2"/>
              </a:rPr>
              <a:t>proviruses.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65CD9E9-B465-E49D-C46C-B5658C24113D}"/>
              </a:ext>
            </a:extLst>
          </p:cNvPr>
          <p:cNvSpPr txBox="1"/>
          <p:nvPr/>
        </p:nvSpPr>
        <p:spPr>
          <a:xfrm>
            <a:off x="1839950" y="6558737"/>
            <a:ext cx="103084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Moar et al. mBio. 2023; Falcinelli et al. Front. Microbiol. 2019.; Tanaka et al. Pathog. Immun. 2025; Roux &amp; Chomont. J Infect Dis. 2024.</a:t>
            </a:r>
          </a:p>
        </p:txBody>
      </p:sp>
    </p:spTree>
    <p:extLst>
      <p:ext uri="{BB962C8B-B14F-4D97-AF65-F5344CB8AC3E}">
        <p14:creationId xmlns:p14="http://schemas.microsoft.com/office/powerpoint/2010/main" val="27528696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8E3BA-53A3-C283-2170-DAE5B396E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C11D420-CA6C-F579-12E7-7829A898CCB0}"/>
              </a:ext>
            </a:extLst>
          </p:cNvPr>
          <p:cNvSpPr/>
          <p:nvPr/>
        </p:nvSpPr>
        <p:spPr>
          <a:xfrm>
            <a:off x="-79022" y="-79022"/>
            <a:ext cx="12361333" cy="7021689"/>
          </a:xfrm>
          <a:prstGeom prst="rect">
            <a:avLst/>
          </a:prstGeom>
          <a:solidFill>
            <a:schemeClr val="accent1">
              <a:alpha val="3421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ctr"/>
          <a:lstStyle/>
          <a:p>
            <a:pPr algn="l"/>
            <a:endParaRPr lang="en-US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92D3FCD-5880-4A87-0D57-34405F5B0FFC}"/>
              </a:ext>
            </a:extLst>
          </p:cNvPr>
          <p:cNvSpPr txBox="1">
            <a:spLocks/>
          </p:cNvSpPr>
          <p:nvPr/>
        </p:nvSpPr>
        <p:spPr>
          <a:xfrm>
            <a:off x="998502" y="1617662"/>
            <a:ext cx="10194996" cy="36226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noProof="1"/>
              <a:t>Innovations in single-cell and multiomic approaches</a:t>
            </a:r>
          </a:p>
        </p:txBody>
      </p:sp>
    </p:spTree>
    <p:extLst>
      <p:ext uri="{BB962C8B-B14F-4D97-AF65-F5344CB8AC3E}">
        <p14:creationId xmlns:p14="http://schemas.microsoft.com/office/powerpoint/2010/main" val="16081618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Char"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45169-9CF6-5442-7080-03CDD1616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01902C8-5277-7A15-9720-F8AF40E3D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454" y="1652991"/>
            <a:ext cx="7240008" cy="5005019"/>
          </a:xfrm>
          <a:prstGeom prst="rect">
            <a:avLst/>
          </a:prstGeom>
        </p:spPr>
      </p:pic>
      <p:grpSp>
        <p:nvGrpSpPr>
          <p:cNvPr id="35" name="Grupo 34">
            <a:extLst>
              <a:ext uri="{FF2B5EF4-FFF2-40B4-BE49-F238E27FC236}">
                <a16:creationId xmlns:a16="http://schemas.microsoft.com/office/drawing/2014/main" id="{95B9A2FC-D882-5CC9-39CB-3B18D047F1FF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FC8A8B27-5395-9841-6C6F-42343D3A82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28C202FA-4E9D-7BB0-4FD4-528966091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02871394-3BF3-0286-80F0-D4B2E86D616F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4F2C70CB-3754-15DB-07E0-7C496AD9B87B}"/>
              </a:ext>
            </a:extLst>
          </p:cNvPr>
          <p:cNvSpPr txBox="1">
            <a:spLocks/>
          </p:cNvSpPr>
          <p:nvPr/>
        </p:nvSpPr>
        <p:spPr>
          <a:xfrm>
            <a:off x="3131128" y="441325"/>
            <a:ext cx="8617964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/>
              <a:t>Innovations in single-cell and multiomic approaches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5EABB54-BB88-E527-776F-1303BDD04E84}"/>
              </a:ext>
            </a:extLst>
          </p:cNvPr>
          <p:cNvSpPr txBox="1"/>
          <p:nvPr/>
        </p:nvSpPr>
        <p:spPr>
          <a:xfrm>
            <a:off x="7509165" y="6491831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Armani-Tourret et al. Nat. Rev. 2024.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00AC4ED-0E57-6B4B-3C92-DDDF55924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070" y="1821542"/>
            <a:ext cx="4249883" cy="208872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543A0A3-F6E3-97F4-26CC-E0D1B0175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29" y="7241780"/>
            <a:ext cx="11983526" cy="291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5096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11820-A3DC-745B-3B32-A0668E19F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ECE1ED0-B15B-A56C-06E3-7D78D958F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0032" y="1706352"/>
            <a:ext cx="6991037" cy="4832905"/>
          </a:xfrm>
          <a:prstGeom prst="rect">
            <a:avLst/>
          </a:prstGeom>
        </p:spPr>
      </p:pic>
      <p:grpSp>
        <p:nvGrpSpPr>
          <p:cNvPr id="35" name="Grupo 34">
            <a:extLst>
              <a:ext uri="{FF2B5EF4-FFF2-40B4-BE49-F238E27FC236}">
                <a16:creationId xmlns:a16="http://schemas.microsoft.com/office/drawing/2014/main" id="{87586F3A-4449-144F-537E-B9B74EC6BCAD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27C4FF36-978D-3B43-4DB4-FFC0DFBF7C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51F79D32-02FC-470F-C1A5-1E5D586040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5DFFA403-4EBB-5CE9-D6AF-7E48A19CE7E2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48DCE1EF-021A-AD88-C600-CF069109661F}"/>
              </a:ext>
            </a:extLst>
          </p:cNvPr>
          <p:cNvSpPr txBox="1">
            <a:spLocks/>
          </p:cNvSpPr>
          <p:nvPr/>
        </p:nvSpPr>
        <p:spPr>
          <a:xfrm>
            <a:off x="2971346" y="441325"/>
            <a:ext cx="8777746" cy="122396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rgbClr val="5560B6"/>
                </a:solidFill>
              </a:rPr>
              <a:t>Microscopy-based methods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981BC8-2412-DEC7-4860-66F67A139678}"/>
              </a:ext>
            </a:extLst>
          </p:cNvPr>
          <p:cNvSpPr txBox="1"/>
          <p:nvPr/>
        </p:nvSpPr>
        <p:spPr>
          <a:xfrm>
            <a:off x="7521749" y="6502393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Moysi et al. Front. Immunol. 2021.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AA775D5-35A2-2D6D-0913-B75F20205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29" y="7241780"/>
            <a:ext cx="11983526" cy="2913995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9B6AAB7D-8CC1-6836-4939-7621BB4F1561}"/>
              </a:ext>
            </a:extLst>
          </p:cNvPr>
          <p:cNvSpPr/>
          <p:nvPr/>
        </p:nvSpPr>
        <p:spPr>
          <a:xfrm>
            <a:off x="4913243" y="2520903"/>
            <a:ext cx="1927762" cy="3642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05B9EF6-CAF5-2A1D-5A0D-8A455272083E}"/>
              </a:ext>
            </a:extLst>
          </p:cNvPr>
          <p:cNvSpPr txBox="1"/>
          <p:nvPr/>
        </p:nvSpPr>
        <p:spPr>
          <a:xfrm>
            <a:off x="5984726" y="2727099"/>
            <a:ext cx="56530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0" i="0" noProof="1">
                <a:solidFill>
                  <a:srgbClr val="000000"/>
                </a:solidFill>
                <a:effectLst/>
                <a:sym typeface="Wingdings" pitchFamily="2" charset="2"/>
              </a:rPr>
              <a:t> </a:t>
            </a:r>
            <a:r>
              <a:rPr lang="en-US" b="0" i="0" noProof="1">
                <a:solidFill>
                  <a:srgbClr val="000000"/>
                </a:solidFill>
                <a:effectLst/>
              </a:rPr>
              <a:t>Immunofluorescent </a:t>
            </a:r>
            <a:r>
              <a:rPr lang="en-US" b="0" i="1" noProof="1">
                <a:solidFill>
                  <a:srgbClr val="000000"/>
                </a:solidFill>
                <a:effectLst/>
              </a:rPr>
              <a:t>in situ</a:t>
            </a:r>
            <a:r>
              <a:rPr lang="en-US" b="0" i="0" noProof="1">
                <a:solidFill>
                  <a:srgbClr val="000000"/>
                </a:solidFill>
                <a:effectLst/>
              </a:rPr>
              <a:t> hybridization 	</a:t>
            </a:r>
            <a:br>
              <a:rPr lang="en-US" b="0" i="0" noProof="1">
                <a:solidFill>
                  <a:srgbClr val="000000"/>
                </a:solidFill>
                <a:effectLst/>
              </a:rPr>
            </a:br>
            <a:r>
              <a:rPr lang="en-US" b="0" i="0" noProof="1">
                <a:solidFill>
                  <a:srgbClr val="000000"/>
                </a:solidFill>
                <a:effectLst/>
              </a:rPr>
              <a:t>	(</a:t>
            </a:r>
            <a:r>
              <a:rPr lang="en-US" b="1" i="0" noProof="1">
                <a:solidFill>
                  <a:srgbClr val="5560B6"/>
                </a:solidFill>
                <a:effectLst/>
              </a:rPr>
              <a:t>IF-FISH</a:t>
            </a:r>
            <a:r>
              <a:rPr lang="en-US" b="0" i="0" noProof="1">
                <a:solidFill>
                  <a:srgbClr val="000000"/>
                </a:solidFill>
                <a:effectLst/>
              </a:rPr>
              <a:t>) for the visualization of</a:t>
            </a:r>
            <a:r>
              <a:rPr lang="en-US" noProof="1">
                <a:solidFill>
                  <a:srgbClr val="000000"/>
                </a:solidFill>
              </a:rPr>
              <a:t> </a:t>
            </a:r>
            <a:r>
              <a:rPr lang="en-US" b="1" i="0" noProof="1">
                <a:solidFill>
                  <a:srgbClr val="000000"/>
                </a:solidFill>
                <a:effectLst/>
              </a:rPr>
              <a:t>actively 	transcribed HIV </a:t>
            </a:r>
            <a:r>
              <a:rPr lang="en-US" sz="1600" i="0" noProof="1">
                <a:solidFill>
                  <a:srgbClr val="000000"/>
                </a:solidFill>
                <a:effectLst/>
              </a:rPr>
              <a:t>(</a:t>
            </a:r>
            <a:r>
              <a:rPr lang="en-US" sz="1600" i="0" noProof="1">
                <a:solidFill>
                  <a:srgbClr val="FF0000"/>
                </a:solidFill>
                <a:effectLst/>
              </a:rPr>
              <a:t>vRNA+</a:t>
            </a:r>
            <a:r>
              <a:rPr lang="en-US" sz="1600" i="0" noProof="1">
                <a:solidFill>
                  <a:srgbClr val="000000"/>
                </a:solidFill>
                <a:effectLst/>
              </a:rPr>
              <a:t>) </a:t>
            </a:r>
            <a:r>
              <a:rPr lang="en-US" b="0" i="0" noProof="1">
                <a:solidFill>
                  <a:srgbClr val="000000"/>
                </a:solidFill>
                <a:effectLst/>
              </a:rPr>
              <a:t>in lymph </a:t>
            </a:r>
            <a:r>
              <a:rPr lang="en-US" noProof="1">
                <a:solidFill>
                  <a:srgbClr val="000000"/>
                </a:solidFill>
              </a:rPr>
              <a:t>n</a:t>
            </a:r>
            <a:r>
              <a:rPr lang="en-US" b="0" i="0" noProof="1">
                <a:solidFill>
                  <a:srgbClr val="000000"/>
                </a:solidFill>
                <a:effectLst/>
              </a:rPr>
              <a:t>odes.</a:t>
            </a:r>
            <a:endParaRPr lang="en-US" noProof="1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24D8BD9-E5D2-E4BA-B6F9-3DDFCDAAEA36}"/>
              </a:ext>
            </a:extLst>
          </p:cNvPr>
          <p:cNvSpPr txBox="1"/>
          <p:nvPr/>
        </p:nvSpPr>
        <p:spPr>
          <a:xfrm>
            <a:off x="50701" y="6546916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Armani-Tourret et al. Nat. Rev. 2024.</a:t>
            </a:r>
          </a:p>
        </p:txBody>
      </p:sp>
      <p:pic>
        <p:nvPicPr>
          <p:cNvPr id="98308" name="Picture 4" descr="Immunofluorescent in situ hybridization (IF-FISH) for the visualization of actively transcribed HIV (vRNA+) in lymph nodes. (A) Representative images showing staining for CD3 (cyan), CD4 (magenta), FDC (green) and HIV RNA (red) and the nuclear stain JOPRO-1 (blue) in a lymph node section from a viremic HIV+ individual. Images shown (50um,5um) are sequential close ups of the red dotted enclosures and white enclosures respectively and depict the staining seen in a B-cell follicle and distinct patterns of associated vRNA+ staining (cell-associated vs FDC-bound virions). (B) Gating strategy used for the quantification of vRNA+ signal in CD3+ CD4hi/dim T cells in two well defined B-cell follicles using HistoCytometry (left) and graphic panel summarizing the approach used to quantitate FDC-bound virions in lymphoid tissues (right). (C) Bar graph showing the FDC-associated virion burden in the two follicles examined as measured by histocytometry and surface spot analysis on Imaris. (D) Bar graphs showing the distribution of the vRNA+ signal in EF and F spaces as well as the relative distribution of the signal in CD4hivs CD4dim cells and pie charts depicting the proportions of CD3+CD4+ T cells that are vRNA+/vRNA- in F and EF spaces as measured by HistoCytometry. The percentages given represent the frequency of each respective CD4 T cell population (EF vRNA+ or vRNA-/F vRNA+ or vRNA-) as a percentage of total cells d) and FDC-associated virion burden as Images were acquired at 40x (NA 1.3) with 1% magnification.">
            <a:extLst>
              <a:ext uri="{FF2B5EF4-FFF2-40B4-BE49-F238E27FC236}">
                <a16:creationId xmlns:a16="http://schemas.microsoft.com/office/drawing/2014/main" id="{FCCD92EF-285E-F46B-0EAF-59FB3B405A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8" b="77627"/>
          <a:stretch>
            <a:fillRect/>
          </a:stretch>
        </p:blipFill>
        <p:spPr bwMode="auto">
          <a:xfrm>
            <a:off x="5331799" y="3843891"/>
            <a:ext cx="6306019" cy="156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D89A549-5F81-53E6-5D53-357A327097CE}"/>
              </a:ext>
            </a:extLst>
          </p:cNvPr>
          <p:cNvSpPr txBox="1"/>
          <p:nvPr/>
        </p:nvSpPr>
        <p:spPr>
          <a:xfrm>
            <a:off x="4539854" y="5898092"/>
            <a:ext cx="546479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b="1" noProof="1">
                <a:sym typeface="Wingdings" pitchFamily="2" charset="2"/>
              </a:rPr>
              <a:t>	</a:t>
            </a:r>
            <a:r>
              <a:rPr lang="en-US" noProof="1">
                <a:sym typeface="Wingdings" pitchFamily="2" charset="2"/>
              </a:rPr>
              <a:t>Low throughput, not scalable.</a:t>
            </a:r>
          </a:p>
          <a:p>
            <a:r>
              <a:rPr lang="en-US" noProof="1">
                <a:sym typeface="Wingdings" pitchFamily="2" charset="2"/>
              </a:rPr>
              <a:t>	Requirement of </a:t>
            </a:r>
            <a:r>
              <a:rPr lang="en-US" b="1" noProof="1">
                <a:sym typeface="Wingdings" pitchFamily="2" charset="2"/>
              </a:rPr>
              <a:t>tissue samples</a:t>
            </a:r>
            <a:r>
              <a:rPr lang="en-US" noProof="1">
                <a:sym typeface="Wingdings" pitchFamily="2" charset="2"/>
              </a:rPr>
              <a:t>.</a:t>
            </a:r>
            <a:r>
              <a:rPr lang="en-US" b="1" noProof="1">
                <a:sym typeface="Wingdings" pitchFamily="2" charset="2"/>
              </a:rPr>
              <a:t> </a:t>
            </a:r>
            <a:endParaRPr lang="en-US" noProof="1">
              <a:sym typeface="Wingdings" pitchFamily="2" charset="2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6D1A391-3554-DB2E-3CE0-9DEF168E8EB9}"/>
              </a:ext>
            </a:extLst>
          </p:cNvPr>
          <p:cNvSpPr txBox="1"/>
          <p:nvPr/>
        </p:nvSpPr>
        <p:spPr>
          <a:xfrm>
            <a:off x="6841005" y="1741606"/>
            <a:ext cx="47968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noProof="1">
                <a:solidFill>
                  <a:srgbClr val="000000"/>
                </a:solidFill>
                <a:effectLst/>
                <a:sym typeface="Wingdings" pitchFamily="2" charset="2"/>
              </a:rPr>
              <a:t> 	</a:t>
            </a:r>
            <a:r>
              <a:rPr lang="en-US" noProof="1">
                <a:solidFill>
                  <a:srgbClr val="000000"/>
                </a:solidFill>
                <a:sym typeface="Wingdings" pitchFamily="2" charset="2"/>
              </a:rPr>
              <a:t>Immunephenotyping </a:t>
            </a:r>
            <a:r>
              <a:rPr lang="en-US" b="0" i="0" noProof="1">
                <a:solidFill>
                  <a:srgbClr val="000000"/>
                </a:solidFill>
                <a:effectLst/>
                <a:sym typeface="Wingdings" pitchFamily="2" charset="2"/>
              </a:rPr>
              <a:t>and </a:t>
            </a:r>
            <a:r>
              <a:rPr lang="en-US" b="1" i="0" noProof="1">
                <a:solidFill>
                  <a:srgbClr val="5560B6"/>
                </a:solidFill>
                <a:effectLst/>
                <a:sym typeface="Wingdings" pitchFamily="2" charset="2"/>
              </a:rPr>
              <a:t>spatia</a:t>
            </a:r>
            <a:r>
              <a:rPr lang="en-US" b="1" noProof="1">
                <a:solidFill>
                  <a:srgbClr val="5560B6"/>
                </a:solidFill>
                <a:sym typeface="Wingdings" pitchFamily="2" charset="2"/>
              </a:rPr>
              <a:t>l 	omic techniques</a:t>
            </a:r>
            <a:r>
              <a:rPr lang="en-US" noProof="1">
                <a:sym typeface="Wingdings" pitchFamily="2" charset="2"/>
              </a:rPr>
              <a:t>.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120149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4C171-CE31-9587-04FF-090A87269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id="{8BF402CA-9FD3-9E98-DD74-F2F80110BC7A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E55DC2CA-1246-3175-A7AB-3703C1082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732704DD-CBB7-5971-024B-5EDB2FD1B4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0733E15C-32DE-5E87-50B0-604055C5A4FB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2E34F5B4-0AE6-E413-1B62-93495B810008}"/>
              </a:ext>
            </a:extLst>
          </p:cNvPr>
          <p:cNvSpPr txBox="1">
            <a:spLocks/>
          </p:cNvSpPr>
          <p:nvPr/>
        </p:nvSpPr>
        <p:spPr>
          <a:xfrm>
            <a:off x="3817688" y="441325"/>
            <a:ext cx="7931403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rgbClr val="0070C0"/>
                </a:solidFill>
              </a:rPr>
              <a:t>Sequencing methods for HIV reservoir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4BB0C8C-7E07-4534-C01C-B08773211981}"/>
              </a:ext>
            </a:extLst>
          </p:cNvPr>
          <p:cNvSpPr txBox="1"/>
          <p:nvPr/>
        </p:nvSpPr>
        <p:spPr>
          <a:xfrm>
            <a:off x="-2619510" y="6535878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Moar et al. mBio. 2023.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B78C2AF-320F-CF39-E0E1-9FFABBCC99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r="1679" b="75796"/>
          <a:stretch>
            <a:fillRect/>
          </a:stretch>
        </p:blipFill>
        <p:spPr>
          <a:xfrm>
            <a:off x="2538280" y="1516577"/>
            <a:ext cx="9318171" cy="205478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461F5A7-FE24-0758-3D34-6B4138DD73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839" r="1679" b="37836"/>
          <a:stretch>
            <a:fillRect/>
          </a:stretch>
        </p:blipFill>
        <p:spPr>
          <a:xfrm>
            <a:off x="2538279" y="3531266"/>
            <a:ext cx="9318171" cy="325350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4F59F5C-57FC-9A32-324C-6C8481BF3285}"/>
              </a:ext>
            </a:extLst>
          </p:cNvPr>
          <p:cNvSpPr txBox="1"/>
          <p:nvPr/>
        </p:nvSpPr>
        <p:spPr>
          <a:xfrm>
            <a:off x="220997" y="2200756"/>
            <a:ext cx="2317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noProof="1">
                <a:solidFill>
                  <a:srgbClr val="000000"/>
                </a:solidFill>
                <a:effectLst/>
                <a:sym typeface="Wingdings" pitchFamily="2" charset="2"/>
              </a:rPr>
              <a:t> 	</a:t>
            </a:r>
            <a:r>
              <a:rPr lang="en-US" noProof="1">
                <a:solidFill>
                  <a:srgbClr val="000000"/>
                </a:solidFill>
                <a:sym typeface="Wingdings" pitchFamily="2" charset="2"/>
              </a:rPr>
              <a:t>Sample 	preparation</a:t>
            </a:r>
            <a:endParaRPr lang="en-US" noProof="1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CA6BB49-5B24-5C0C-145F-20902FF3E523}"/>
              </a:ext>
            </a:extLst>
          </p:cNvPr>
          <p:cNvSpPr txBox="1"/>
          <p:nvPr/>
        </p:nvSpPr>
        <p:spPr>
          <a:xfrm>
            <a:off x="220997" y="4019185"/>
            <a:ext cx="2317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noProof="1">
                <a:solidFill>
                  <a:srgbClr val="000000"/>
                </a:solidFill>
                <a:effectLst/>
                <a:sym typeface="Wingdings" pitchFamily="2" charset="2"/>
              </a:rPr>
              <a:t> 	</a:t>
            </a:r>
            <a:r>
              <a:rPr lang="en-US" noProof="1">
                <a:solidFill>
                  <a:srgbClr val="000000"/>
                </a:solidFill>
                <a:sym typeface="Wingdings" pitchFamily="2" charset="2"/>
              </a:rPr>
              <a:t>Analysis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9681717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34B47-8177-48B1-199A-0465848BF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id="{B1B5111C-B49A-4003-DE61-53244FFC016F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A92D420D-D57A-8219-16BD-BB58CD4185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0006E0FA-1AC8-102F-A952-69D4E1CABF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49E339B-48BB-15D9-904C-9E18EF1956D9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8FE7A831-E409-DED1-8543-6295E32C1B9A}"/>
              </a:ext>
            </a:extLst>
          </p:cNvPr>
          <p:cNvSpPr txBox="1">
            <a:spLocks/>
          </p:cNvSpPr>
          <p:nvPr/>
        </p:nvSpPr>
        <p:spPr>
          <a:xfrm>
            <a:off x="3817688" y="441325"/>
            <a:ext cx="7931403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rgbClr val="0070C0"/>
                </a:solidFill>
              </a:rPr>
              <a:t>Sequencing methods for HIV reservoir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93ED096-978E-D009-092B-EBA57493C7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r="1679" b="37836"/>
          <a:stretch>
            <a:fillRect/>
          </a:stretch>
        </p:blipFill>
        <p:spPr>
          <a:xfrm>
            <a:off x="4001986" y="1569701"/>
            <a:ext cx="8188214" cy="463736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D132471-AFE5-29B9-754E-6668E7F1B128}"/>
              </a:ext>
            </a:extLst>
          </p:cNvPr>
          <p:cNvSpPr txBox="1"/>
          <p:nvPr/>
        </p:nvSpPr>
        <p:spPr>
          <a:xfrm>
            <a:off x="7496040" y="6514688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Moar et al. mBio. 2023.</a:t>
            </a:r>
          </a:p>
        </p:txBody>
      </p:sp>
    </p:spTree>
    <p:extLst>
      <p:ext uri="{BB962C8B-B14F-4D97-AF65-F5344CB8AC3E}">
        <p14:creationId xmlns:p14="http://schemas.microsoft.com/office/powerpoint/2010/main" val="16290550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17A81-EFA2-D0C1-DEE7-C2D4AA850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id="{8FCA3F78-2366-FDB7-40EF-1CBE28D0374A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BDF0E6F1-2574-E359-6789-3862C0BDB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E96A8690-B5FF-1E0A-A964-CEFB76C7BF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B285F3B-35E1-97A3-F05D-CB246233CD4B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F0D2B224-18EB-BAA4-07E3-E14C24B3AB9E}"/>
              </a:ext>
            </a:extLst>
          </p:cNvPr>
          <p:cNvSpPr txBox="1">
            <a:spLocks/>
          </p:cNvSpPr>
          <p:nvPr/>
        </p:nvSpPr>
        <p:spPr>
          <a:xfrm>
            <a:off x="3817688" y="441325"/>
            <a:ext cx="7931403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rgbClr val="0070C0"/>
                </a:solidFill>
              </a:rPr>
              <a:t>Sequencing methods for HIV reservoir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8AEE93-71E2-2692-9DAB-20DA47E30D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r="1679" b="37836"/>
          <a:stretch>
            <a:fillRect/>
          </a:stretch>
        </p:blipFill>
        <p:spPr>
          <a:xfrm>
            <a:off x="4001986" y="1569701"/>
            <a:ext cx="8188214" cy="4637365"/>
          </a:xfrm>
          <a:prstGeom prst="rect">
            <a:avLst/>
          </a:prstGeom>
        </p:spPr>
      </p:pic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45F5ED37-DB1C-EFF9-8B88-7C5675A28FFA}"/>
              </a:ext>
            </a:extLst>
          </p:cNvPr>
          <p:cNvSpPr/>
          <p:nvPr/>
        </p:nvSpPr>
        <p:spPr>
          <a:xfrm>
            <a:off x="4251203" y="2075776"/>
            <a:ext cx="1413327" cy="1146615"/>
          </a:xfrm>
          <a:prstGeom prst="roundRect">
            <a:avLst/>
          </a:prstGeom>
          <a:solidFill>
            <a:srgbClr val="0070C0">
              <a:alpha val="20195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7699DC20-A92B-90DF-1D08-06670CF2384B}"/>
              </a:ext>
            </a:extLst>
          </p:cNvPr>
          <p:cNvSpPr/>
          <p:nvPr/>
        </p:nvSpPr>
        <p:spPr>
          <a:xfrm>
            <a:off x="4335584" y="3632878"/>
            <a:ext cx="3173581" cy="820369"/>
          </a:xfrm>
          <a:prstGeom prst="roundRect">
            <a:avLst/>
          </a:prstGeom>
          <a:solidFill>
            <a:srgbClr val="0070C0">
              <a:alpha val="20195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3989FF-1DE9-9612-AC72-A08914D23458}"/>
              </a:ext>
            </a:extLst>
          </p:cNvPr>
          <p:cNvSpPr txBox="1"/>
          <p:nvPr/>
        </p:nvSpPr>
        <p:spPr>
          <a:xfrm>
            <a:off x="314293" y="1815087"/>
            <a:ext cx="3503396" cy="974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noProof="1">
                <a:solidFill>
                  <a:srgbClr val="0070C0"/>
                </a:solidFill>
                <a:sym typeface="Wingdings" pitchFamily="2" charset="2"/>
              </a:rPr>
              <a:t>FLIPS</a:t>
            </a:r>
          </a:p>
          <a:p>
            <a:pPr>
              <a:lnSpc>
                <a:spcPts val="2000"/>
              </a:lnSpc>
            </a:pPr>
            <a:r>
              <a:rPr lang="en-US" i="1" noProof="1">
                <a:solidFill>
                  <a:srgbClr val="0070C0"/>
                </a:solidFill>
                <a:sym typeface="Wingdings" pitchFamily="2" charset="2"/>
              </a:rPr>
              <a:t>Full-length individual proviral sequencing </a:t>
            </a:r>
            <a:endParaRPr lang="en-US" sz="2000" i="1" noProof="1">
              <a:solidFill>
                <a:srgbClr val="0070C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AF8CF6A-C89D-56E5-718B-8819193901F3}"/>
              </a:ext>
            </a:extLst>
          </p:cNvPr>
          <p:cNvSpPr txBox="1"/>
          <p:nvPr/>
        </p:nvSpPr>
        <p:spPr>
          <a:xfrm>
            <a:off x="168146" y="3429000"/>
            <a:ext cx="39012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à"/>
            </a:pPr>
            <a:r>
              <a:rPr lang="en-US" sz="1600" noProof="1">
                <a:sym typeface="Wingdings" pitchFamily="2" charset="2"/>
              </a:rPr>
              <a:t>High </a:t>
            </a:r>
            <a:r>
              <a:rPr lang="en-US" sz="1600" b="1" noProof="1">
                <a:sym typeface="Wingdings" pitchFamily="2" charset="2"/>
              </a:rPr>
              <a:t>specificity</a:t>
            </a:r>
            <a:r>
              <a:rPr lang="en-US" sz="1600" noProof="1">
                <a:sym typeface="Wingdings" pitchFamily="2" charset="2"/>
              </a:rPr>
              <a:t> for distinguishing </a:t>
            </a:r>
            <a:r>
              <a:rPr lang="en-US" sz="1600" b="1" noProof="1">
                <a:sym typeface="Wingdings" pitchFamily="2" charset="2"/>
              </a:rPr>
              <a:t>intact and defective proviruses</a:t>
            </a:r>
            <a:r>
              <a:rPr lang="en-US" sz="1600" noProof="1">
                <a:sym typeface="Wingdings" pitchFamily="2" charset="2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7F1830E-72E1-B0DA-0E91-9409180CE617}"/>
              </a:ext>
            </a:extLst>
          </p:cNvPr>
          <p:cNvSpPr txBox="1"/>
          <p:nvPr/>
        </p:nvSpPr>
        <p:spPr>
          <a:xfrm>
            <a:off x="-2538" y="5129693"/>
            <a:ext cx="424265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Limited amplification efficiency </a:t>
            </a:r>
            <a:br>
              <a:rPr lang="en-US" sz="1600" noProof="1">
                <a:sym typeface="Wingdings" pitchFamily="2" charset="2"/>
              </a:rPr>
            </a:br>
            <a:r>
              <a:rPr lang="en-US" sz="1600" noProof="1">
                <a:sym typeface="Wingdings" pitchFamily="2" charset="2"/>
              </a:rPr>
              <a:t>	 possible underestimation.</a:t>
            </a:r>
          </a:p>
          <a:p>
            <a:pPr>
              <a:spcAft>
                <a:spcPts val="600"/>
              </a:spcAft>
            </a:pPr>
            <a:r>
              <a:rPr lang="en-US" sz="1600" noProof="1">
                <a:sym typeface="Wingdings" pitchFamily="2" charset="2"/>
              </a:rPr>
              <a:t>	Labor-intensive.</a:t>
            </a:r>
          </a:p>
          <a:p>
            <a:pPr>
              <a:spcAft>
                <a:spcPts val="600"/>
              </a:spcAft>
            </a:pPr>
            <a:r>
              <a:rPr lang="en-US" sz="1600" noProof="1">
                <a:sym typeface="Wingdings" pitchFamily="2" charset="2"/>
              </a:rPr>
              <a:t>	Does not estimate replication 	competence.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C1C8A8F-7BD1-308F-D326-1D0B4C527874}"/>
              </a:ext>
            </a:extLst>
          </p:cNvPr>
          <p:cNvSpPr txBox="1"/>
          <p:nvPr/>
        </p:nvSpPr>
        <p:spPr>
          <a:xfrm>
            <a:off x="7496040" y="6514688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Hiener et al. Jove. 2018; Moar et al. mBio. 2023.</a:t>
            </a:r>
          </a:p>
        </p:txBody>
      </p:sp>
    </p:spTree>
    <p:extLst>
      <p:ext uri="{BB962C8B-B14F-4D97-AF65-F5344CB8AC3E}">
        <p14:creationId xmlns:p14="http://schemas.microsoft.com/office/powerpoint/2010/main" val="15472529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DBD16-4F96-BB21-A6E5-867742372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id="{F9FE09B8-5A7F-6BAF-D9F4-92FD16D9CEF8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3C20A4DE-0168-393B-1141-72452FA50D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682F3159-A798-6E75-75BD-DC2F567591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2D4118C2-43DE-C483-2679-A3E96E22E1E3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D693C092-18A1-50ED-85BE-C4BEC216A012}"/>
              </a:ext>
            </a:extLst>
          </p:cNvPr>
          <p:cNvSpPr txBox="1">
            <a:spLocks/>
          </p:cNvSpPr>
          <p:nvPr/>
        </p:nvSpPr>
        <p:spPr>
          <a:xfrm>
            <a:off x="3817688" y="441325"/>
            <a:ext cx="7931403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accent3">
                    <a:lumMod val="75000"/>
                  </a:schemeClr>
                </a:solidFill>
              </a:rPr>
              <a:t>Single-cell analyses of the HIV reservoir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F3F3CB3-AC57-537E-5F5B-FE1039B8C0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r="1679" b="37836"/>
          <a:stretch>
            <a:fillRect/>
          </a:stretch>
        </p:blipFill>
        <p:spPr>
          <a:xfrm>
            <a:off x="4001986" y="1569701"/>
            <a:ext cx="8188214" cy="4637365"/>
          </a:xfrm>
          <a:prstGeom prst="rect">
            <a:avLst/>
          </a:prstGeom>
        </p:spPr>
      </p:pic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B56D14B-5747-51CA-5CAD-A1625D696706}"/>
              </a:ext>
            </a:extLst>
          </p:cNvPr>
          <p:cNvSpPr/>
          <p:nvPr/>
        </p:nvSpPr>
        <p:spPr>
          <a:xfrm>
            <a:off x="4251203" y="2075776"/>
            <a:ext cx="1413327" cy="1146615"/>
          </a:xfrm>
          <a:prstGeom prst="roundRect">
            <a:avLst/>
          </a:prstGeom>
          <a:solidFill>
            <a:schemeClr val="accent3">
              <a:lumMod val="75000"/>
              <a:alpha val="20195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BB9F0EB8-68CE-9C3B-BF93-42B85E5AA857}"/>
              </a:ext>
            </a:extLst>
          </p:cNvPr>
          <p:cNvSpPr/>
          <p:nvPr/>
        </p:nvSpPr>
        <p:spPr>
          <a:xfrm>
            <a:off x="4335584" y="3621003"/>
            <a:ext cx="3173581" cy="2497576"/>
          </a:xfrm>
          <a:prstGeom prst="roundRect">
            <a:avLst>
              <a:gd name="adj" fmla="val 7441"/>
            </a:avLst>
          </a:prstGeom>
          <a:solidFill>
            <a:schemeClr val="accent3">
              <a:lumMod val="75000"/>
              <a:alpha val="20195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C5CE87B-9063-AD4A-1CD3-A014CA37A175}"/>
              </a:ext>
            </a:extLst>
          </p:cNvPr>
          <p:cNvSpPr txBox="1"/>
          <p:nvPr/>
        </p:nvSpPr>
        <p:spPr>
          <a:xfrm>
            <a:off x="314292" y="1815087"/>
            <a:ext cx="378269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PRIP-seq</a:t>
            </a:r>
          </a:p>
          <a:p>
            <a:pPr>
              <a:lnSpc>
                <a:spcPts val="2000"/>
              </a:lnSpc>
            </a:pPr>
            <a:r>
              <a:rPr lang="en-US" i="1" noProof="1">
                <a:solidFill>
                  <a:schemeClr val="accent3">
                    <a:lumMod val="75000"/>
                  </a:schemeClr>
                </a:solidFill>
              </a:rPr>
              <a:t>Parallel analysis of transcription, integration and seq. of single HIV-1 proviruses</a:t>
            </a:r>
            <a:endParaRPr lang="en-US" sz="2000" i="1" noProof="1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09DE075-C8C1-D9C1-4FCA-EA2A14E95CBE}"/>
              </a:ext>
            </a:extLst>
          </p:cNvPr>
          <p:cNvSpPr txBox="1"/>
          <p:nvPr/>
        </p:nvSpPr>
        <p:spPr>
          <a:xfrm>
            <a:off x="100701" y="5693400"/>
            <a:ext cx="4234883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Does not measure inducibility.</a:t>
            </a:r>
          </a:p>
          <a:p>
            <a:pPr>
              <a:spcAft>
                <a:spcPts val="600"/>
              </a:spcAft>
            </a:pPr>
            <a:r>
              <a:rPr lang="en-US" sz="1600" noProof="1">
                <a:sym typeface="Wingdings" pitchFamily="2" charset="2"/>
              </a:rPr>
              <a:t>	Labor-intensive, high costs.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3606CAA-1BFA-45F8-9D98-32D54F25345F}"/>
              </a:ext>
            </a:extLst>
          </p:cNvPr>
          <p:cNvSpPr txBox="1"/>
          <p:nvPr/>
        </p:nvSpPr>
        <p:spPr>
          <a:xfrm>
            <a:off x="7496040" y="6514688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Einkauf et al. Cell. 2022; Moar et al. mBio. 2023.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43B7B33-01D5-DA44-5BE7-7E19FB90040F}"/>
              </a:ext>
            </a:extLst>
          </p:cNvPr>
          <p:cNvSpPr txBox="1"/>
          <p:nvPr/>
        </p:nvSpPr>
        <p:spPr>
          <a:xfrm>
            <a:off x="314292" y="3518428"/>
            <a:ext cx="308828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ym typeface="Wingdings" pitchFamily="2" charset="2"/>
              </a:rPr>
              <a:t>HIV-provirus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b="1" noProof="1">
                <a:sym typeface="Wingdings" pitchFamily="2" charset="2"/>
              </a:rPr>
              <a:t>Integration</a:t>
            </a:r>
            <a:r>
              <a:rPr lang="en-US" sz="1600" noProof="1"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sites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b="1" noProof="1">
                <a:sym typeface="Wingdings" pitchFamily="2" charset="2"/>
              </a:rPr>
              <a:t>Transcription</a:t>
            </a:r>
          </a:p>
        </p:txBody>
      </p:sp>
    </p:spTree>
    <p:extLst>
      <p:ext uri="{BB962C8B-B14F-4D97-AF65-F5344CB8AC3E}">
        <p14:creationId xmlns:p14="http://schemas.microsoft.com/office/powerpoint/2010/main" val="10837019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85E73-435B-6C86-ACE8-9E6D8D4C0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id="{216676A2-E512-39CD-754C-214BE6F727B4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57E82159-48C7-1039-C749-CA8E5BF3B1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A0964455-5BD5-26E3-B79E-5C0193458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A7C59DD8-FAC7-9280-9BF1-C4CF9E21DF09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D4A0BD21-B13D-9171-67F3-7E4B83F38D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r="1679" b="37836"/>
          <a:stretch>
            <a:fillRect/>
          </a:stretch>
        </p:blipFill>
        <p:spPr>
          <a:xfrm>
            <a:off x="4001986" y="1569701"/>
            <a:ext cx="8188214" cy="4637365"/>
          </a:xfrm>
          <a:prstGeom prst="rect">
            <a:avLst/>
          </a:prstGeom>
        </p:spPr>
      </p:pic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E5F92041-E9E6-44AA-CDB0-10600019E5C1}"/>
              </a:ext>
            </a:extLst>
          </p:cNvPr>
          <p:cNvSpPr/>
          <p:nvPr/>
        </p:nvSpPr>
        <p:spPr>
          <a:xfrm>
            <a:off x="7244109" y="2069838"/>
            <a:ext cx="2173024" cy="1223964"/>
          </a:xfrm>
          <a:prstGeom prst="roundRect">
            <a:avLst>
              <a:gd name="adj" fmla="val 7346"/>
            </a:avLst>
          </a:prstGeom>
          <a:solidFill>
            <a:schemeClr val="accent3">
              <a:lumMod val="75000"/>
              <a:alpha val="20195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40D1C5DD-DD4A-5D20-126F-5964FA4A1DCC}"/>
              </a:ext>
            </a:extLst>
          </p:cNvPr>
          <p:cNvSpPr/>
          <p:nvPr/>
        </p:nvSpPr>
        <p:spPr>
          <a:xfrm>
            <a:off x="4335584" y="3621003"/>
            <a:ext cx="3173581" cy="801176"/>
          </a:xfrm>
          <a:prstGeom prst="roundRect">
            <a:avLst>
              <a:gd name="adj" fmla="val 7441"/>
            </a:avLst>
          </a:prstGeom>
          <a:solidFill>
            <a:schemeClr val="accent3">
              <a:lumMod val="75000"/>
              <a:alpha val="20195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A146C7E-D2E7-CF2B-D5C5-4701374280CD}"/>
              </a:ext>
            </a:extLst>
          </p:cNvPr>
          <p:cNvSpPr txBox="1"/>
          <p:nvPr/>
        </p:nvSpPr>
        <p:spPr>
          <a:xfrm>
            <a:off x="314292" y="1815087"/>
            <a:ext cx="39012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PheP-seq</a:t>
            </a:r>
          </a:p>
          <a:p>
            <a:r>
              <a:rPr lang="en-US" i="1" noProof="1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Phenotypic and proviral seq</a:t>
            </a:r>
            <a:endParaRPr lang="en-US" sz="2000" i="1" noProof="1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9066A65-F53C-8ED2-518B-59BAD3AEC134}"/>
              </a:ext>
            </a:extLst>
          </p:cNvPr>
          <p:cNvSpPr txBox="1"/>
          <p:nvPr/>
        </p:nvSpPr>
        <p:spPr>
          <a:xfrm>
            <a:off x="7496040" y="6514688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 et al. Nature. 2023; Moar et al. mBio. 2023.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FA4DEAE-0D30-D3E0-6D5A-29308BF013A6}"/>
              </a:ext>
            </a:extLst>
          </p:cNvPr>
          <p:cNvSpPr txBox="1"/>
          <p:nvPr/>
        </p:nvSpPr>
        <p:spPr>
          <a:xfrm>
            <a:off x="314292" y="3293802"/>
            <a:ext cx="3687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b="1" noProof="1">
                <a:sym typeface="Wingdings" pitchFamily="2" charset="2"/>
              </a:rPr>
              <a:t>Phenotypic</a:t>
            </a:r>
            <a:r>
              <a:rPr lang="en-US" sz="1600" noProof="1">
                <a:sym typeface="Wingdings" pitchFamily="2" charset="2"/>
              </a:rPr>
              <a:t> characterization of cells harbouring </a:t>
            </a:r>
            <a:br>
              <a:rPr lang="en-US" sz="1600" noProof="1">
                <a:sym typeface="Wingdings" pitchFamily="2" charset="2"/>
              </a:rPr>
            </a:br>
            <a:r>
              <a:rPr lang="en-US" sz="1600" noProof="1">
                <a:sym typeface="Wingdings" pitchFamily="2" charset="2"/>
              </a:rPr>
              <a:t>HIV-proviruses.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01CB1E4D-CF9E-627A-6BD3-EA5C898D0A55}"/>
              </a:ext>
            </a:extLst>
          </p:cNvPr>
          <p:cNvSpPr/>
          <p:nvPr/>
        </p:nvSpPr>
        <p:spPr>
          <a:xfrm>
            <a:off x="9667550" y="3600715"/>
            <a:ext cx="2302778" cy="1315669"/>
          </a:xfrm>
          <a:prstGeom prst="roundRect">
            <a:avLst>
              <a:gd name="adj" fmla="val 7441"/>
            </a:avLst>
          </a:prstGeom>
          <a:solidFill>
            <a:schemeClr val="accent3">
              <a:lumMod val="75000"/>
              <a:alpha val="20195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1A40539-533A-3251-021D-C6F059DFD689}"/>
              </a:ext>
            </a:extLst>
          </p:cNvPr>
          <p:cNvSpPr txBox="1">
            <a:spLocks/>
          </p:cNvSpPr>
          <p:nvPr/>
        </p:nvSpPr>
        <p:spPr>
          <a:xfrm>
            <a:off x="3817688" y="441325"/>
            <a:ext cx="7931403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accent3">
                    <a:lumMod val="75000"/>
                  </a:schemeClr>
                </a:solidFill>
              </a:rPr>
              <a:t>Single-cell analyses of the HIV reservoir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D541C88-EF78-2FB0-06E5-1E30D3F65664}"/>
              </a:ext>
            </a:extLst>
          </p:cNvPr>
          <p:cNvSpPr txBox="1"/>
          <p:nvPr/>
        </p:nvSpPr>
        <p:spPr>
          <a:xfrm>
            <a:off x="100701" y="5693400"/>
            <a:ext cx="4234883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Does not measure inducibility.</a:t>
            </a:r>
          </a:p>
          <a:p>
            <a:pPr>
              <a:spcAft>
                <a:spcPts val="600"/>
              </a:spcAft>
            </a:pPr>
            <a:r>
              <a:rPr lang="en-US" sz="1600" noProof="1">
                <a:sym typeface="Wingdings" pitchFamily="2" charset="2"/>
              </a:rPr>
              <a:t>	Labor-intensive, high costs.</a:t>
            </a:r>
          </a:p>
        </p:txBody>
      </p:sp>
    </p:spTree>
    <p:extLst>
      <p:ext uri="{BB962C8B-B14F-4D97-AF65-F5344CB8AC3E}">
        <p14:creationId xmlns:p14="http://schemas.microsoft.com/office/powerpoint/2010/main" val="24986016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88A33-D0B0-01E3-8334-0BE169F19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id="{5793972E-EFF1-19A1-9507-BFCE7101D9F1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98FE4334-E82F-557B-00E2-AEC134A8A1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F0AEBE85-DC62-3074-CD7A-E87F61F46C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D15A29F7-6468-98C5-A238-0F2828196B0E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371BB4D2-ABDD-66CE-3F78-2B74B029D3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r="1679" b="37836"/>
          <a:stretch>
            <a:fillRect/>
          </a:stretch>
        </p:blipFill>
        <p:spPr>
          <a:xfrm>
            <a:off x="4001986" y="1569701"/>
            <a:ext cx="8188214" cy="4637365"/>
          </a:xfrm>
          <a:prstGeom prst="rect">
            <a:avLst/>
          </a:prstGeom>
        </p:spPr>
      </p:pic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66116254-7F83-B66E-F6E1-859F920DF200}"/>
              </a:ext>
            </a:extLst>
          </p:cNvPr>
          <p:cNvSpPr/>
          <p:nvPr/>
        </p:nvSpPr>
        <p:spPr>
          <a:xfrm>
            <a:off x="7244108" y="2069838"/>
            <a:ext cx="3479309" cy="1223964"/>
          </a:xfrm>
          <a:prstGeom prst="roundRect">
            <a:avLst>
              <a:gd name="adj" fmla="val 7346"/>
            </a:avLst>
          </a:prstGeom>
          <a:solidFill>
            <a:schemeClr val="accent3">
              <a:lumMod val="75000"/>
              <a:alpha val="20195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7A1CA236-B4F8-75FF-56F4-AEE82DDEDDDB}"/>
              </a:ext>
            </a:extLst>
          </p:cNvPr>
          <p:cNvSpPr/>
          <p:nvPr/>
        </p:nvSpPr>
        <p:spPr>
          <a:xfrm>
            <a:off x="4335584" y="3621002"/>
            <a:ext cx="3173581" cy="2494789"/>
          </a:xfrm>
          <a:prstGeom prst="roundRect">
            <a:avLst>
              <a:gd name="adj" fmla="val 7441"/>
            </a:avLst>
          </a:prstGeom>
          <a:solidFill>
            <a:schemeClr val="accent3">
              <a:lumMod val="75000"/>
              <a:alpha val="20195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A215598-EC8E-A69E-45C9-A7D546E57EA4}"/>
              </a:ext>
            </a:extLst>
          </p:cNvPr>
          <p:cNvSpPr txBox="1"/>
          <p:nvPr/>
        </p:nvSpPr>
        <p:spPr>
          <a:xfrm>
            <a:off x="314293" y="1815087"/>
            <a:ext cx="3687694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FIND-seq</a:t>
            </a:r>
          </a:p>
          <a:p>
            <a:pPr>
              <a:lnSpc>
                <a:spcPts val="2000"/>
              </a:lnSpc>
            </a:pPr>
            <a:r>
              <a:rPr lang="en-US" i="1" noProof="1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Focused interrogation of cells by nucleic acid 	detection and sequencing</a:t>
            </a:r>
            <a:endParaRPr lang="en-US" sz="2000" i="1" noProof="1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BF1897F-8BCA-AFD0-77AF-09E32EF3A9FE}"/>
              </a:ext>
            </a:extLst>
          </p:cNvPr>
          <p:cNvSpPr txBox="1"/>
          <p:nvPr/>
        </p:nvSpPr>
        <p:spPr>
          <a:xfrm>
            <a:off x="7496040" y="6514688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Shin et al. Nat Protoc. 2024; Moar et al. mBio. 2023.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1BC6DB8-0195-E558-4DB5-41B416878853}"/>
              </a:ext>
            </a:extLst>
          </p:cNvPr>
          <p:cNvSpPr txBox="1"/>
          <p:nvPr/>
        </p:nvSpPr>
        <p:spPr>
          <a:xfrm>
            <a:off x="314292" y="3595995"/>
            <a:ext cx="32463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b="1" noProof="1">
                <a:sym typeface="Wingdings" pitchFamily="2" charset="2"/>
              </a:rPr>
              <a:t>Transcriptomic</a:t>
            </a:r>
            <a:r>
              <a:rPr lang="en-US" sz="1600" noProof="1">
                <a:sym typeface="Wingdings" pitchFamily="2" charset="2"/>
              </a:rPr>
              <a:t> analysis of </a:t>
            </a:r>
            <a:r>
              <a:rPr lang="en-US" sz="1600" b="1" noProof="1">
                <a:sym typeface="Wingdings" pitchFamily="2" charset="2"/>
              </a:rPr>
              <a:t>HIV-DNA+ cells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CD10A3C-D50E-0263-0B76-1EB366A6B9BC}"/>
              </a:ext>
            </a:extLst>
          </p:cNvPr>
          <p:cNvSpPr txBox="1">
            <a:spLocks/>
          </p:cNvSpPr>
          <p:nvPr/>
        </p:nvSpPr>
        <p:spPr>
          <a:xfrm>
            <a:off x="3817688" y="441325"/>
            <a:ext cx="7931403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accent3">
                    <a:lumMod val="75000"/>
                  </a:schemeClr>
                </a:solidFill>
              </a:rPr>
              <a:t>Single-cell analyses of the HIV reservoir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D145C2-69A0-4A40-DA4A-3563161C4D8F}"/>
              </a:ext>
            </a:extLst>
          </p:cNvPr>
          <p:cNvSpPr txBox="1"/>
          <p:nvPr/>
        </p:nvSpPr>
        <p:spPr>
          <a:xfrm>
            <a:off x="100701" y="5693400"/>
            <a:ext cx="4234883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Does not measure inducibility.</a:t>
            </a:r>
          </a:p>
          <a:p>
            <a:pPr>
              <a:spcAft>
                <a:spcPts val="600"/>
              </a:spcAft>
            </a:pPr>
            <a:r>
              <a:rPr lang="en-US" sz="1600" noProof="1">
                <a:sym typeface="Wingdings" pitchFamily="2" charset="2"/>
              </a:rPr>
              <a:t>	Labor-intensive, high costs.</a:t>
            </a:r>
          </a:p>
        </p:txBody>
      </p:sp>
    </p:spTree>
    <p:extLst>
      <p:ext uri="{BB962C8B-B14F-4D97-AF65-F5344CB8AC3E}">
        <p14:creationId xmlns:p14="http://schemas.microsoft.com/office/powerpoint/2010/main" val="36981027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6FFCD-9C85-CD1A-1372-B0C57564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D7EFC6-4D54-E8D7-4341-B3DC35D97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07" y="1804506"/>
            <a:ext cx="6161646" cy="4821774"/>
          </a:xfrm>
          <a:prstGeom prst="rect">
            <a:avLst/>
          </a:prstGeom>
        </p:spPr>
      </p:pic>
      <p:pic>
        <p:nvPicPr>
          <p:cNvPr id="2054" name="Picture 6" descr="Diseño PNG Y SVG De Bosquejo De La Cadena De Adn Para Camisetas">
            <a:extLst>
              <a:ext uri="{FF2B5EF4-FFF2-40B4-BE49-F238E27FC236}">
                <a16:creationId xmlns:a16="http://schemas.microsoft.com/office/drawing/2014/main" id="{0DD377A7-C3C9-058F-98FF-DC277EB7C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6272">
            <a:off x="1640807" y="7199903"/>
            <a:ext cx="403131" cy="4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E8938AEE-7846-792F-2B60-6A4F18174828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0B6012DD-DDFD-31A2-B967-EC862222D323}"/>
              </a:ext>
            </a:extLst>
          </p:cNvPr>
          <p:cNvSpPr txBox="1"/>
          <p:nvPr/>
        </p:nvSpPr>
        <p:spPr>
          <a:xfrm>
            <a:off x="6895057" y="1716947"/>
            <a:ext cx="470877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ECCITE-seq</a:t>
            </a:r>
          </a:p>
          <a:p>
            <a:pPr>
              <a:lnSpc>
                <a:spcPts val="2000"/>
              </a:lnSpc>
            </a:pPr>
            <a:r>
              <a:rPr lang="en-US" sz="2000" noProof="1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	</a:t>
            </a:r>
            <a:r>
              <a:rPr lang="en-US" sz="2000" i="1" noProof="1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sc-</a:t>
            </a:r>
            <a:r>
              <a:rPr lang="en-US" i="1" noProof="1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expanded CRISPR-compatible 	cellular indexing of transcriptomes 	and epitopes by seq.</a:t>
            </a:r>
            <a:endParaRPr lang="en-US" sz="2400" b="1" i="1" noProof="1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5406E4-1CEE-FF43-6945-F6D68FCA2777}"/>
              </a:ext>
            </a:extLst>
          </p:cNvPr>
          <p:cNvSpPr txBox="1"/>
          <p:nvPr/>
        </p:nvSpPr>
        <p:spPr>
          <a:xfrm>
            <a:off x="7225740" y="3256328"/>
            <a:ext cx="4895220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b="1" noProof="1">
                <a:sym typeface="Wingdings" pitchFamily="2" charset="2"/>
              </a:rPr>
              <a:t>﻿Surface protein expression,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b="1" noProof="1">
                <a:sym typeface="Wingdings" pitchFamily="2" charset="2"/>
              </a:rPr>
              <a:t>Cellular transcriptome, 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ym typeface="Wingdings" pitchFamily="2" charset="2"/>
              </a:rPr>
              <a:t>HIV-1 RNA,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b="1" noProof="1">
                <a:sym typeface="Wingdings" pitchFamily="2" charset="2"/>
              </a:rPr>
              <a:t>TCR</a:t>
            </a:r>
            <a:r>
              <a:rPr lang="en-US" sz="1600" noProof="1">
                <a:sym typeface="Wingdings" pitchFamily="2" charset="2"/>
              </a:rPr>
              <a:t> sequence,</a:t>
            </a:r>
          </a:p>
          <a:p>
            <a:pPr>
              <a:spcAft>
                <a:spcPts val="1200"/>
              </a:spcAft>
            </a:pPr>
            <a:r>
              <a:rPr lang="en-US" sz="1600" b="1" noProof="1">
                <a:sym typeface="Wingdings" pitchFamily="2" charset="2"/>
              </a:rPr>
              <a:t>	On the same single-cell analysis.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639C7B1-5C4D-935F-4889-6C51853612CB}"/>
              </a:ext>
            </a:extLst>
          </p:cNvPr>
          <p:cNvSpPr txBox="1"/>
          <p:nvPr/>
        </p:nvSpPr>
        <p:spPr>
          <a:xfrm>
            <a:off x="7548655" y="6516883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Collora et al. Immunity. 2022.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42505A-8CB1-A9C4-7DB1-23A00B4BF6EA}"/>
              </a:ext>
            </a:extLst>
          </p:cNvPr>
          <p:cNvSpPr txBox="1"/>
          <p:nvPr/>
        </p:nvSpPr>
        <p:spPr>
          <a:xfrm>
            <a:off x="7020462" y="5505916"/>
            <a:ext cx="5305777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b="1" noProof="1"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Relies on the presence of viral RNA;</a:t>
            </a:r>
          </a:p>
          <a:p>
            <a:pPr>
              <a:spcAft>
                <a:spcPts val="600"/>
              </a:spcAft>
            </a:pPr>
            <a:r>
              <a:rPr lang="en-US" sz="1600" noProof="1">
                <a:sym typeface="Wingdings" pitchFamily="2" charset="2"/>
              </a:rPr>
              <a:t>	Does not distinguish intact/defective 	harbouring cells.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489702A-B166-6BB5-B01E-DBC3AE7DF0E3}"/>
              </a:ext>
            </a:extLst>
          </p:cNvPr>
          <p:cNvSpPr txBox="1">
            <a:spLocks/>
          </p:cNvSpPr>
          <p:nvPr/>
        </p:nvSpPr>
        <p:spPr>
          <a:xfrm>
            <a:off x="3817688" y="441325"/>
            <a:ext cx="7931403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accent3">
                    <a:lumMod val="75000"/>
                  </a:schemeClr>
                </a:solidFill>
              </a:rPr>
              <a:t>Single-cell analyses of the HIV reservoir </a:t>
            </a:r>
          </a:p>
        </p:txBody>
      </p:sp>
    </p:spTree>
    <p:extLst>
      <p:ext uri="{BB962C8B-B14F-4D97-AF65-F5344CB8AC3E}">
        <p14:creationId xmlns:p14="http://schemas.microsoft.com/office/powerpoint/2010/main" val="1984063477"/>
      </p:ext>
    </p:extLst>
  </p:cSld>
  <p:clrMapOvr>
    <a:masterClrMapping/>
  </p:clrMapOvr>
  <p:transition spd="med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4280D-598F-BFD9-60F7-2332474C6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id="{F470625C-C9CB-02BF-D1D4-D20093236DEC}"/>
              </a:ext>
            </a:extLst>
          </p:cNvPr>
          <p:cNvGrpSpPr/>
          <p:nvPr/>
        </p:nvGrpSpPr>
        <p:grpSpPr>
          <a:xfrm rot="16200000">
            <a:off x="6248916" y="6661287"/>
            <a:ext cx="45719" cy="74757"/>
            <a:chOff x="5062754" y="4513843"/>
            <a:chExt cx="1567613" cy="957418"/>
          </a:xfrm>
        </p:grpSpPr>
        <p:pic>
          <p:nvPicPr>
            <p:cNvPr id="36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AC07155D-1544-8398-408E-F59076F908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062754" y="4513844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Icono De Arn PNG Imágenes Y Dibujos Con Fondo Transparente Gratis - Pngtree">
              <a:extLst>
                <a:ext uri="{FF2B5EF4-FFF2-40B4-BE49-F238E27FC236}">
                  <a16:creationId xmlns:a16="http://schemas.microsoft.com/office/drawing/2014/main" id="{6477DF59-651B-4D3B-2A56-8557AE8861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672950" y="4513843"/>
              <a:ext cx="957417" cy="957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32C41F8C-7800-988E-D042-1D36B828D4E6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2011088F-6523-3FC3-CA31-C3A20F936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267" y="1588422"/>
            <a:ext cx="6612990" cy="526957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E8BE668-F308-B6D5-FAD8-3554B518EB14}"/>
              </a:ext>
            </a:extLst>
          </p:cNvPr>
          <p:cNvSpPr txBox="1"/>
          <p:nvPr/>
        </p:nvSpPr>
        <p:spPr>
          <a:xfrm>
            <a:off x="7509165" y="6504357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Roux &amp; Chomont. J Infect Dis. 2024.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D6ABBCC-8B7F-EA12-D1F6-FE683476CAD7}"/>
              </a:ext>
            </a:extLst>
          </p:cNvPr>
          <p:cNvSpPr txBox="1"/>
          <p:nvPr/>
        </p:nvSpPr>
        <p:spPr>
          <a:xfrm>
            <a:off x="314292" y="5451027"/>
            <a:ext cx="2667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950302"/>
                </a:solidFill>
              </a:rPr>
              <a:t>Inducibility?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368AAB3-1A7E-1FB1-2FFC-A1B32E0BA3C7}"/>
              </a:ext>
            </a:extLst>
          </p:cNvPr>
          <p:cNvSpPr txBox="1"/>
          <p:nvPr/>
        </p:nvSpPr>
        <p:spPr>
          <a:xfrm>
            <a:off x="881480" y="5831658"/>
            <a:ext cx="2667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950302"/>
                </a:solidFill>
              </a:rPr>
              <a:t>Intactness?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08E485-F64B-BC77-DF49-F23F94264EB9}"/>
              </a:ext>
            </a:extLst>
          </p:cNvPr>
          <p:cNvSpPr txBox="1"/>
          <p:nvPr/>
        </p:nvSpPr>
        <p:spPr>
          <a:xfrm>
            <a:off x="1739460" y="6183151"/>
            <a:ext cx="2667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rgbClr val="950302"/>
                </a:solidFill>
              </a:rPr>
              <a:t>Quantity?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6A076FE-9F10-41F9-5061-57AAE3C28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939" y="1798023"/>
            <a:ext cx="5194228" cy="14872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9E4444C-5D72-AE09-3EC8-5286BEDBFA30}"/>
              </a:ext>
            </a:extLst>
          </p:cNvPr>
          <p:cNvSpPr txBox="1">
            <a:spLocks/>
          </p:cNvSpPr>
          <p:nvPr/>
        </p:nvSpPr>
        <p:spPr>
          <a:xfrm>
            <a:off x="3131128" y="441325"/>
            <a:ext cx="8617964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/>
              <a:t>Innovations in single-cell and multiomic approaches</a:t>
            </a:r>
          </a:p>
        </p:txBody>
      </p:sp>
    </p:spTree>
    <p:extLst>
      <p:ext uri="{BB962C8B-B14F-4D97-AF65-F5344CB8AC3E}">
        <p14:creationId xmlns:p14="http://schemas.microsoft.com/office/powerpoint/2010/main" val="13863742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F4E8DBA-3C02-BAD2-F396-30D9D77F6991}"/>
              </a:ext>
            </a:extLst>
          </p:cNvPr>
          <p:cNvSpPr txBox="1"/>
          <p:nvPr/>
        </p:nvSpPr>
        <p:spPr>
          <a:xfrm>
            <a:off x="7509165" y="6504357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Armani-Tourret et al. Nat. Rev. 2024.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B9FE98D-B66C-C595-AE7E-70DB2C1BF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086" y="1702910"/>
            <a:ext cx="8981006" cy="350793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8D96AF3-793B-5AE9-EBC4-5F85B20667FE}"/>
              </a:ext>
            </a:extLst>
          </p:cNvPr>
          <p:cNvSpPr txBox="1"/>
          <p:nvPr/>
        </p:nvSpPr>
        <p:spPr>
          <a:xfrm>
            <a:off x="417800" y="5305928"/>
            <a:ext cx="107551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2000" b="1" noProof="1">
                <a:sym typeface="Wingdings" pitchFamily="2" charset="2"/>
              </a:rPr>
              <a:t>﻿</a:t>
            </a:r>
            <a:r>
              <a:rPr lang="en-US" sz="2000" noProof="1">
                <a:sym typeface="Wingdings" pitchFamily="2" charset="2"/>
              </a:rPr>
              <a:t>These techniques provided</a:t>
            </a:r>
            <a:r>
              <a:rPr lang="en-US" sz="2000" b="1" noProof="1">
                <a:sym typeface="Wingdings" pitchFamily="2" charset="2"/>
              </a:rPr>
              <a:t> genomic, phenotypic and transcriptional immune selection features of viral reservoir </a:t>
            </a:r>
            <a:r>
              <a:rPr lang="en-US" sz="2000" noProof="1">
                <a:sym typeface="Wingdings" pitchFamily="2" charset="2"/>
              </a:rPr>
              <a:t>during long-term ART.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2605AAF-D1D9-68BE-AA98-702B29E741B2}"/>
              </a:ext>
            </a:extLst>
          </p:cNvPr>
          <p:cNvSpPr txBox="1"/>
          <p:nvPr/>
        </p:nvSpPr>
        <p:spPr>
          <a:xfrm>
            <a:off x="308329" y="6108898"/>
            <a:ext cx="112853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b="1" noProof="1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b="1" noProof="1">
                <a:sym typeface="Wingdings" pitchFamily="2" charset="2"/>
              </a:rPr>
              <a:t>	</a:t>
            </a:r>
            <a:r>
              <a:rPr lang="en-US" noProof="1">
                <a:sym typeface="Wingdings" pitchFamily="2" charset="2"/>
              </a:rPr>
              <a:t>High-cost techniques. Not scalable to clinical trials.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07E6A59-222C-C942-561F-F58C1577D80A}"/>
              </a:ext>
            </a:extLst>
          </p:cNvPr>
          <p:cNvSpPr txBox="1">
            <a:spLocks/>
          </p:cNvSpPr>
          <p:nvPr/>
        </p:nvSpPr>
        <p:spPr>
          <a:xfrm>
            <a:off x="3131128" y="441325"/>
            <a:ext cx="8617964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/>
              <a:t>Innovations in single-cell and multiomic approaches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4D56123-8F57-AAD6-6719-26AD84BB3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6" y="1798024"/>
            <a:ext cx="2672070" cy="212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997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AF27F31-B679-653B-A362-8EC7C226598E}"/>
              </a:ext>
            </a:extLst>
          </p:cNvPr>
          <p:cNvSpPr/>
          <p:nvPr/>
        </p:nvSpPr>
        <p:spPr>
          <a:xfrm>
            <a:off x="-79022" y="-79022"/>
            <a:ext cx="12361333" cy="7021689"/>
          </a:xfrm>
          <a:prstGeom prst="rect">
            <a:avLst/>
          </a:prstGeom>
          <a:solidFill>
            <a:schemeClr val="accent1">
              <a:alpha val="3421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A8B094-51C1-4E7A-027F-3C573785112F}"/>
              </a:ext>
            </a:extLst>
          </p:cNvPr>
          <p:cNvSpPr txBox="1">
            <a:spLocks/>
          </p:cNvSpPr>
          <p:nvPr/>
        </p:nvSpPr>
        <p:spPr>
          <a:xfrm>
            <a:off x="1185051" y="1617662"/>
            <a:ext cx="9821898" cy="36226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noProof="1"/>
              <a:t>How can we accurately quantify intact proviruses to track reservoir decay?</a:t>
            </a:r>
          </a:p>
        </p:txBody>
      </p:sp>
    </p:spTree>
    <p:extLst>
      <p:ext uri="{BB962C8B-B14F-4D97-AF65-F5344CB8AC3E}">
        <p14:creationId xmlns:p14="http://schemas.microsoft.com/office/powerpoint/2010/main" val="31260120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Char"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7B189-59F4-407D-CC68-9629E5EE2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C906AF97-8C2B-4C75-F0E7-436DC4805F52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8201C286-430E-2ED8-3A60-BB7B01F8B9CA}"/>
              </a:ext>
            </a:extLst>
          </p:cNvPr>
          <p:cNvSpPr txBox="1">
            <a:spLocks/>
          </p:cNvSpPr>
          <p:nvPr/>
        </p:nvSpPr>
        <p:spPr>
          <a:xfrm>
            <a:off x="3310520" y="441325"/>
            <a:ext cx="8733185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From IPDA to multiple-target detection</a:t>
            </a:r>
          </a:p>
        </p:txBody>
      </p:sp>
      <p:sp>
        <p:nvSpPr>
          <p:cNvPr id="2167" name="CuadroTexto 2166">
            <a:extLst>
              <a:ext uri="{FF2B5EF4-FFF2-40B4-BE49-F238E27FC236}">
                <a16:creationId xmlns:a16="http://schemas.microsoft.com/office/drawing/2014/main" id="{D55587EE-E190-BDC5-C4B1-B4B12F6EE7A8}"/>
              </a:ext>
            </a:extLst>
          </p:cNvPr>
          <p:cNvSpPr txBox="1"/>
          <p:nvPr/>
        </p:nvSpPr>
        <p:spPr>
          <a:xfrm>
            <a:off x="7619694" y="6504357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Bruner et al. Nature. 2019.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84579E7-4E7F-634B-7812-3E84835D5B58}"/>
              </a:ext>
            </a:extLst>
          </p:cNvPr>
          <p:cNvSpPr txBox="1"/>
          <p:nvPr/>
        </p:nvSpPr>
        <p:spPr>
          <a:xfrm>
            <a:off x="290572" y="4002137"/>
            <a:ext cx="47580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noProof="1">
                <a:sym typeface="Wingdings" pitchFamily="2" charset="2"/>
              </a:rPr>
              <a:t>Distinguishes </a:t>
            </a:r>
            <a:r>
              <a:rPr lang="en-US" sz="1600" b="1" noProof="1">
                <a:sym typeface="Wingdings" pitchFamily="2" charset="2"/>
              </a:rPr>
              <a:t>intact/defective </a:t>
            </a:r>
            <a:r>
              <a:rPr lang="en-US" sz="1600" noProof="1">
                <a:sym typeface="Wingdings" pitchFamily="2" charset="2"/>
              </a:rPr>
              <a:t>proviruses.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noProof="1">
                <a:sym typeface="Wingdings" pitchFamily="2" charset="2"/>
              </a:rPr>
              <a:t>High throughput, low cell input.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noProof="1">
                <a:sym typeface="Wingdings" pitchFamily="2" charset="2"/>
              </a:rPr>
              <a:t>Cost-effective.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615FEF7-D938-87EB-B513-63E161DF0E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253"/>
          <a:stretch>
            <a:fillRect/>
          </a:stretch>
        </p:blipFill>
        <p:spPr>
          <a:xfrm>
            <a:off x="8906935" y="2308027"/>
            <a:ext cx="2696416" cy="307910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D7ED5A5-40C2-B32A-7F51-A8A363B3E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0947" y="2559095"/>
            <a:ext cx="3305988" cy="276891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DE184B2-8F22-88C0-6D3D-AB7B77A16C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422"/>
          <a:stretch>
            <a:fillRect/>
          </a:stretch>
        </p:blipFill>
        <p:spPr>
          <a:xfrm>
            <a:off x="290572" y="2751897"/>
            <a:ext cx="4758083" cy="111397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1F171E8-6BD8-C718-6404-01AD5FF7D7E4}"/>
              </a:ext>
            </a:extLst>
          </p:cNvPr>
          <p:cNvSpPr txBox="1"/>
          <p:nvPr/>
        </p:nvSpPr>
        <p:spPr>
          <a:xfrm>
            <a:off x="290572" y="1846967"/>
            <a:ext cx="43967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noProof="1">
                <a:solidFill>
                  <a:schemeClr val="tx2"/>
                </a:solidFill>
                <a:sym typeface="Wingdings" pitchFamily="2" charset="2"/>
              </a:rPr>
              <a:t>IPDA</a:t>
            </a:r>
            <a:endParaRPr lang="en-US" u="sng" noProof="1">
              <a:solidFill>
                <a:schemeClr val="accent1"/>
              </a:solidFill>
              <a:sym typeface="Wingdings" pitchFamily="2" charset="2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4703CA5-552E-8C98-895A-1861B80B7C68}"/>
              </a:ext>
            </a:extLst>
          </p:cNvPr>
          <p:cNvSpPr txBox="1"/>
          <p:nvPr/>
        </p:nvSpPr>
        <p:spPr>
          <a:xfrm>
            <a:off x="1904910" y="1950167"/>
            <a:ext cx="3612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chemeClr val="tx2"/>
                </a:solidFill>
              </a:rPr>
              <a:t>﻿</a:t>
            </a:r>
            <a:r>
              <a:rPr lang="en-US" i="1" noProof="1">
                <a:solidFill>
                  <a:schemeClr val="tx2"/>
                </a:solidFill>
              </a:rPr>
              <a:t>Intact proviral DNA assay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E303FB2-3A8A-D138-0D33-D081FCA095E8}"/>
              </a:ext>
            </a:extLst>
          </p:cNvPr>
          <p:cNvSpPr txBox="1"/>
          <p:nvPr/>
        </p:nvSpPr>
        <p:spPr>
          <a:xfrm>
            <a:off x="1677620" y="2701209"/>
            <a:ext cx="162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chemeClr val="accent1"/>
                </a:solidFill>
                <a:sym typeface="Wingdings" pitchFamily="2" charset="2"/>
              </a:rPr>
              <a:t> 2 targets</a:t>
            </a:r>
            <a:endParaRPr lang="es-AR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8370D3F-775A-C1B1-9074-855497322B36}"/>
              </a:ext>
            </a:extLst>
          </p:cNvPr>
          <p:cNvSpPr/>
          <p:nvPr/>
        </p:nvSpPr>
        <p:spPr>
          <a:xfrm>
            <a:off x="647201" y="2921717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B2FE5F3-BC4D-0875-0907-27AFB6599E8C}"/>
              </a:ext>
            </a:extLst>
          </p:cNvPr>
          <p:cNvSpPr/>
          <p:nvPr/>
        </p:nvSpPr>
        <p:spPr>
          <a:xfrm>
            <a:off x="3953189" y="2921717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515290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5E744-97DB-B635-5E3B-997B4CB7D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450DA998-A07F-22FF-0FE6-78D561702803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7" name="CuadroTexto 2166">
            <a:extLst>
              <a:ext uri="{FF2B5EF4-FFF2-40B4-BE49-F238E27FC236}">
                <a16:creationId xmlns:a16="http://schemas.microsoft.com/office/drawing/2014/main" id="{C6E4E245-6534-9ECE-BA12-C9FC8C545C66}"/>
              </a:ext>
            </a:extLst>
          </p:cNvPr>
          <p:cNvSpPr txBox="1"/>
          <p:nvPr/>
        </p:nvSpPr>
        <p:spPr>
          <a:xfrm>
            <a:off x="7619694" y="6516883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Bruner et al. Nature. 2019; Reeves. Nat Commun. 2023.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9DFD4DA-F828-8110-70D7-B074504D2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274" y="2583853"/>
            <a:ext cx="6821077" cy="348014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86CEA0C-191D-74EB-67EC-478E7475D7C2}"/>
              </a:ext>
            </a:extLst>
          </p:cNvPr>
          <p:cNvSpPr txBox="1"/>
          <p:nvPr/>
        </p:nvSpPr>
        <p:spPr>
          <a:xfrm>
            <a:off x="5214670" y="1950167"/>
            <a:ext cx="74068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800" noProof="1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 Impact of misclassification on </a:t>
            </a:r>
            <a:r>
              <a:rPr lang="en-US" sz="1800" b="1" noProof="1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decay-rate estimations</a:t>
            </a:r>
            <a:r>
              <a:rPr lang="en-US" sz="1800" noProof="1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2FED0D0-2266-5FA8-3745-1F001F9216B8}"/>
              </a:ext>
            </a:extLst>
          </p:cNvPr>
          <p:cNvSpPr txBox="1"/>
          <p:nvPr/>
        </p:nvSpPr>
        <p:spPr>
          <a:xfrm>
            <a:off x="290572" y="4002137"/>
            <a:ext cx="47580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noProof="1">
                <a:sym typeface="Wingdings" pitchFamily="2" charset="2"/>
              </a:rPr>
              <a:t>Distinguishes </a:t>
            </a:r>
            <a:r>
              <a:rPr lang="en-US" sz="1600" b="1" noProof="1">
                <a:sym typeface="Wingdings" pitchFamily="2" charset="2"/>
              </a:rPr>
              <a:t>intact/defective </a:t>
            </a:r>
            <a:r>
              <a:rPr lang="en-US" sz="1600" noProof="1">
                <a:sym typeface="Wingdings" pitchFamily="2" charset="2"/>
              </a:rPr>
              <a:t>proviruses.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noProof="1">
                <a:sym typeface="Wingdings" pitchFamily="2" charset="2"/>
              </a:rPr>
              <a:t>High throughput, low cell input.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noProof="1">
                <a:sym typeface="Wingdings" pitchFamily="2" charset="2"/>
              </a:rPr>
              <a:t>Cost-effective.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80FFD09-BE62-D637-A494-0738814D97A2}"/>
              </a:ext>
            </a:extLst>
          </p:cNvPr>
          <p:cNvSpPr txBox="1">
            <a:spLocks/>
          </p:cNvSpPr>
          <p:nvPr/>
        </p:nvSpPr>
        <p:spPr>
          <a:xfrm>
            <a:off x="3310520" y="441325"/>
            <a:ext cx="8733185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From IPDA to multiple-target detection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45DCD4-371F-A7D4-0E11-3A0CD01E62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422"/>
          <a:stretch>
            <a:fillRect/>
          </a:stretch>
        </p:blipFill>
        <p:spPr>
          <a:xfrm>
            <a:off x="290572" y="2751897"/>
            <a:ext cx="4758083" cy="111397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5D52B7B-93F3-853B-89F3-DDE58A211F02}"/>
              </a:ext>
            </a:extLst>
          </p:cNvPr>
          <p:cNvSpPr txBox="1"/>
          <p:nvPr/>
        </p:nvSpPr>
        <p:spPr>
          <a:xfrm>
            <a:off x="1904910" y="1950167"/>
            <a:ext cx="3612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chemeClr val="tx2"/>
                </a:solidFill>
              </a:rPr>
              <a:t>﻿</a:t>
            </a:r>
            <a:r>
              <a:rPr lang="en-US" i="1" noProof="1">
                <a:solidFill>
                  <a:schemeClr val="tx2"/>
                </a:solidFill>
              </a:rPr>
              <a:t>Intact proviral DNA assay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746CB8-0234-2595-558E-6EDFDF6066FA}"/>
              </a:ext>
            </a:extLst>
          </p:cNvPr>
          <p:cNvSpPr txBox="1"/>
          <p:nvPr/>
        </p:nvSpPr>
        <p:spPr>
          <a:xfrm>
            <a:off x="1677620" y="2701209"/>
            <a:ext cx="162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chemeClr val="accent1"/>
                </a:solidFill>
                <a:sym typeface="Wingdings" pitchFamily="2" charset="2"/>
              </a:rPr>
              <a:t> 2 targets</a:t>
            </a:r>
            <a:endParaRPr lang="es-AR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0464002-67AB-90A5-3AC8-4F969D3C637D}"/>
              </a:ext>
            </a:extLst>
          </p:cNvPr>
          <p:cNvSpPr txBox="1"/>
          <p:nvPr/>
        </p:nvSpPr>
        <p:spPr>
          <a:xfrm>
            <a:off x="290572" y="1846967"/>
            <a:ext cx="43967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noProof="1">
                <a:solidFill>
                  <a:schemeClr val="tx2"/>
                </a:solidFill>
                <a:sym typeface="Wingdings" pitchFamily="2" charset="2"/>
              </a:rPr>
              <a:t>IPDA</a:t>
            </a:r>
            <a:endParaRPr lang="en-US" u="sng" noProof="1">
              <a:solidFill>
                <a:schemeClr val="accent1"/>
              </a:solidFill>
              <a:sym typeface="Wingdings" pitchFamily="2" charset="2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253DA4-C6BE-8EFB-51AD-FFE57D0A0931}"/>
              </a:ext>
            </a:extLst>
          </p:cNvPr>
          <p:cNvSpPr txBox="1"/>
          <p:nvPr/>
        </p:nvSpPr>
        <p:spPr>
          <a:xfrm>
            <a:off x="110702" y="5624982"/>
            <a:ext cx="693868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	</a:t>
            </a:r>
            <a:r>
              <a:rPr lang="en-US" sz="1600" b="1" noProof="1">
                <a:sym typeface="Wingdings" pitchFamily="2" charset="2"/>
              </a:rPr>
              <a:t>Misclassification of intact</a:t>
            </a:r>
            <a:r>
              <a:rPr lang="en-US" sz="1600" noProof="1">
                <a:sym typeface="Wingdings" pitchFamily="2" charset="2"/>
              </a:rPr>
              <a:t> provirus.</a:t>
            </a:r>
          </a:p>
          <a:p>
            <a:pPr>
              <a:spcAft>
                <a:spcPts val="1200"/>
              </a:spcAft>
            </a:pPr>
            <a:r>
              <a:rPr lang="en-US" sz="1600" noProof="1">
                <a:sym typeface="Wingdings" pitchFamily="2" charset="2"/>
              </a:rPr>
              <a:t>	Overestimation / Failure due to </a:t>
            </a:r>
            <a:br>
              <a:rPr lang="en-US" sz="1600" noProof="1">
                <a:sym typeface="Wingdings" pitchFamily="2" charset="2"/>
              </a:rPr>
            </a:br>
            <a:r>
              <a:rPr lang="en-US" sz="1600" noProof="1">
                <a:sym typeface="Wingdings" pitchFamily="2" charset="2"/>
              </a:rPr>
              <a:t>	primer/probes mismatches.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A1F03F3-4AA1-DDB2-D258-4EC68820EB0C}"/>
              </a:ext>
            </a:extLst>
          </p:cNvPr>
          <p:cNvSpPr/>
          <p:nvPr/>
        </p:nvSpPr>
        <p:spPr>
          <a:xfrm>
            <a:off x="647201" y="2921717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87EB0E2-023A-68D8-04A8-B74211834EBE}"/>
              </a:ext>
            </a:extLst>
          </p:cNvPr>
          <p:cNvSpPr/>
          <p:nvPr/>
        </p:nvSpPr>
        <p:spPr>
          <a:xfrm>
            <a:off x="3953189" y="2921717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75234792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BAEBF-4A71-BB0F-CFD2-5B1A1080B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81615199-0A7A-12E5-9FB9-CAB7839CCA8A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7" name="CuadroTexto 2166">
            <a:extLst>
              <a:ext uri="{FF2B5EF4-FFF2-40B4-BE49-F238E27FC236}">
                <a16:creationId xmlns:a16="http://schemas.microsoft.com/office/drawing/2014/main" id="{D5895590-9830-9D9E-A85B-C0EE38A96B87}"/>
              </a:ext>
            </a:extLst>
          </p:cNvPr>
          <p:cNvSpPr txBox="1"/>
          <p:nvPr/>
        </p:nvSpPr>
        <p:spPr>
          <a:xfrm>
            <a:off x="7471399" y="7228750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Reeves. Nat Commun. 2023.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BB4DF38-9E58-7482-D4A6-CF5877EC72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839"/>
          <a:stretch>
            <a:fillRect/>
          </a:stretch>
        </p:blipFill>
        <p:spPr>
          <a:xfrm>
            <a:off x="5808704" y="2222073"/>
            <a:ext cx="5409147" cy="463592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1CCD07E-87E3-ECD5-72A7-F99CFD200D42}"/>
              </a:ext>
            </a:extLst>
          </p:cNvPr>
          <p:cNvSpPr txBox="1"/>
          <p:nvPr/>
        </p:nvSpPr>
        <p:spPr>
          <a:xfrm>
            <a:off x="6085873" y="1763987"/>
            <a:ext cx="44020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noProof="1">
                <a:solidFill>
                  <a:srgbClr val="0070C0"/>
                </a:solidFill>
                <a:sym typeface="Wingdings" pitchFamily="2" charset="2"/>
              </a:rPr>
              <a:t>Q4PCR</a:t>
            </a:r>
            <a:endParaRPr lang="en-US" sz="2400" noProof="1">
              <a:solidFill>
                <a:srgbClr val="0070C0"/>
              </a:solidFill>
              <a:sym typeface="Wingdings" pitchFamily="2" charset="2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53160F1-9815-C784-57FC-A12F9D5466F9}"/>
              </a:ext>
            </a:extLst>
          </p:cNvPr>
          <p:cNvSpPr txBox="1"/>
          <p:nvPr/>
        </p:nvSpPr>
        <p:spPr>
          <a:xfrm>
            <a:off x="290572" y="4002137"/>
            <a:ext cx="47580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noProof="1">
                <a:sym typeface="Wingdings" pitchFamily="2" charset="2"/>
              </a:rPr>
              <a:t>Distinguishes </a:t>
            </a:r>
            <a:r>
              <a:rPr lang="en-US" sz="1600" b="1" noProof="1">
                <a:sym typeface="Wingdings" pitchFamily="2" charset="2"/>
              </a:rPr>
              <a:t>intact/defective </a:t>
            </a:r>
            <a:r>
              <a:rPr lang="en-US" sz="1600" noProof="1">
                <a:sym typeface="Wingdings" pitchFamily="2" charset="2"/>
              </a:rPr>
              <a:t>proviruses.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noProof="1">
                <a:sym typeface="Wingdings" pitchFamily="2" charset="2"/>
              </a:rPr>
              <a:t>High throughput, low cell input.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noProof="1">
                <a:sym typeface="Wingdings" pitchFamily="2" charset="2"/>
              </a:rPr>
              <a:t>Cost-effective.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7493364-6F04-2E2E-7D79-A8E1F6C5E0A1}"/>
              </a:ext>
            </a:extLst>
          </p:cNvPr>
          <p:cNvSpPr txBox="1">
            <a:spLocks/>
          </p:cNvSpPr>
          <p:nvPr/>
        </p:nvSpPr>
        <p:spPr>
          <a:xfrm>
            <a:off x="3310520" y="441325"/>
            <a:ext cx="8733185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From IPDA to multiple-target detection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943D806-3C9A-47EC-819F-A3183F5BC8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422"/>
          <a:stretch>
            <a:fillRect/>
          </a:stretch>
        </p:blipFill>
        <p:spPr>
          <a:xfrm>
            <a:off x="290572" y="2751897"/>
            <a:ext cx="4758083" cy="111397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278CCD9-1F9E-1782-69DB-1BD445EA85CC}"/>
              </a:ext>
            </a:extLst>
          </p:cNvPr>
          <p:cNvSpPr txBox="1"/>
          <p:nvPr/>
        </p:nvSpPr>
        <p:spPr>
          <a:xfrm>
            <a:off x="290572" y="1846967"/>
            <a:ext cx="43967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noProof="1">
                <a:solidFill>
                  <a:schemeClr val="tx2"/>
                </a:solidFill>
                <a:sym typeface="Wingdings" pitchFamily="2" charset="2"/>
              </a:rPr>
              <a:t>IPDA</a:t>
            </a:r>
            <a:endParaRPr lang="en-US" u="sng" noProof="1">
              <a:solidFill>
                <a:schemeClr val="accent1"/>
              </a:solidFill>
              <a:sym typeface="Wingdings" pitchFamily="2" charset="2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E8AF92F-85D9-327F-6B2B-461208E24B2C}"/>
              </a:ext>
            </a:extLst>
          </p:cNvPr>
          <p:cNvSpPr txBox="1"/>
          <p:nvPr/>
        </p:nvSpPr>
        <p:spPr>
          <a:xfrm>
            <a:off x="1904910" y="1950167"/>
            <a:ext cx="3612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chemeClr val="tx2"/>
                </a:solidFill>
              </a:rPr>
              <a:t>﻿</a:t>
            </a:r>
            <a:r>
              <a:rPr lang="en-US" i="1" noProof="1">
                <a:solidFill>
                  <a:schemeClr val="tx2"/>
                </a:solidFill>
              </a:rPr>
              <a:t>Intact proviral DNA assay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97DEE7B-A338-34AE-9067-34C1E1BF3D71}"/>
              </a:ext>
            </a:extLst>
          </p:cNvPr>
          <p:cNvSpPr txBox="1"/>
          <p:nvPr/>
        </p:nvSpPr>
        <p:spPr>
          <a:xfrm>
            <a:off x="8050784" y="1846967"/>
            <a:ext cx="3612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noProof="1">
                <a:solidFill>
                  <a:srgbClr val="0070C0"/>
                </a:solidFill>
              </a:rPr>
              <a:t>Quadruplex qPCR + NGS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2C177A-19F6-69FC-CB16-30A95129A9AA}"/>
              </a:ext>
            </a:extLst>
          </p:cNvPr>
          <p:cNvSpPr txBox="1"/>
          <p:nvPr/>
        </p:nvSpPr>
        <p:spPr>
          <a:xfrm>
            <a:off x="9657231" y="4694634"/>
            <a:ext cx="16047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rgbClr val="0070C0"/>
                </a:solidFill>
                <a:sym typeface="Wingdings" pitchFamily="2" charset="2"/>
              </a:rPr>
              <a:t> 4 targets</a:t>
            </a:r>
            <a:endParaRPr lang="es-AR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C246D4C-203E-079C-6963-EEBB4BEC0763}"/>
              </a:ext>
            </a:extLst>
          </p:cNvPr>
          <p:cNvSpPr txBox="1"/>
          <p:nvPr/>
        </p:nvSpPr>
        <p:spPr>
          <a:xfrm>
            <a:off x="1677620" y="2701209"/>
            <a:ext cx="162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chemeClr val="accent1"/>
                </a:solidFill>
                <a:sym typeface="Wingdings" pitchFamily="2" charset="2"/>
              </a:rPr>
              <a:t> 2 targets</a:t>
            </a:r>
            <a:endParaRPr lang="es-AR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B6D9073-B1E2-AA58-3F3F-1D80AB06175A}"/>
              </a:ext>
            </a:extLst>
          </p:cNvPr>
          <p:cNvSpPr txBox="1"/>
          <p:nvPr/>
        </p:nvSpPr>
        <p:spPr>
          <a:xfrm>
            <a:off x="8358188" y="5455909"/>
            <a:ext cx="3723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noProof="1">
                <a:sym typeface="Wingdings" pitchFamily="2" charset="2"/>
              </a:rPr>
              <a:t>Sensitive</a:t>
            </a:r>
            <a:r>
              <a:rPr lang="en-US" sz="1600" noProof="1">
                <a:sym typeface="Wingdings" pitchFamily="2" charset="2"/>
              </a:rPr>
              <a:t>, </a:t>
            </a:r>
            <a:r>
              <a:rPr lang="en-US" sz="1600" b="1" noProof="1">
                <a:sym typeface="Wingdings" pitchFamily="2" charset="2"/>
              </a:rPr>
              <a:t>specific</a:t>
            </a:r>
            <a:r>
              <a:rPr lang="en-US" sz="1600" noProof="1">
                <a:sym typeface="Wingdings" pitchFamily="2" charset="2"/>
              </a:rPr>
              <a:t> and “relatively </a:t>
            </a:r>
            <a:r>
              <a:rPr lang="en-US" sz="1600" b="1" noProof="1">
                <a:sym typeface="Wingdings" pitchFamily="2" charset="2"/>
              </a:rPr>
              <a:t>high-throughput</a:t>
            </a:r>
            <a:r>
              <a:rPr lang="en-US" sz="1600" noProof="1">
                <a:sym typeface="Wingdings" pitchFamily="2" charset="2"/>
              </a:rPr>
              <a:t>”.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CCEF1C8F-00D1-CECC-5F06-5A24A800E527}"/>
              </a:ext>
            </a:extLst>
          </p:cNvPr>
          <p:cNvSpPr/>
          <p:nvPr/>
        </p:nvSpPr>
        <p:spPr>
          <a:xfrm>
            <a:off x="6597193" y="3978135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C39C2CD2-A642-7E77-AFD6-3895541DD415}"/>
              </a:ext>
            </a:extLst>
          </p:cNvPr>
          <p:cNvSpPr/>
          <p:nvPr/>
        </p:nvSpPr>
        <p:spPr>
          <a:xfrm>
            <a:off x="7035698" y="3865875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11091E3E-F417-6FEA-7E6E-5B6343DD0F99}"/>
              </a:ext>
            </a:extLst>
          </p:cNvPr>
          <p:cNvSpPr/>
          <p:nvPr/>
        </p:nvSpPr>
        <p:spPr>
          <a:xfrm>
            <a:off x="7677112" y="4002137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3B5DF31-7AE0-0F26-8630-7F968A6A0382}"/>
              </a:ext>
            </a:extLst>
          </p:cNvPr>
          <p:cNvSpPr/>
          <p:nvPr/>
        </p:nvSpPr>
        <p:spPr>
          <a:xfrm>
            <a:off x="9905847" y="3840012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552C4FA-E03B-ED49-AA67-DF0FA3D561DB}"/>
              </a:ext>
            </a:extLst>
          </p:cNvPr>
          <p:cNvSpPr txBox="1"/>
          <p:nvPr/>
        </p:nvSpPr>
        <p:spPr>
          <a:xfrm>
            <a:off x="7619694" y="6580163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Gaebler et al. Jour of Vir. 2021; Bruner et al. Nature. 2019.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A8C6FD7-580C-15D0-648C-56BEEF00BBEA}"/>
              </a:ext>
            </a:extLst>
          </p:cNvPr>
          <p:cNvSpPr txBox="1"/>
          <p:nvPr/>
        </p:nvSpPr>
        <p:spPr>
          <a:xfrm>
            <a:off x="110702" y="5624982"/>
            <a:ext cx="693868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 	</a:t>
            </a:r>
            <a:r>
              <a:rPr lang="en-US" sz="1600" b="1" noProof="1">
                <a:sym typeface="Wingdings" pitchFamily="2" charset="2"/>
              </a:rPr>
              <a:t>Misclassification of intact</a:t>
            </a:r>
            <a:r>
              <a:rPr lang="en-US" sz="1600" noProof="1">
                <a:sym typeface="Wingdings" pitchFamily="2" charset="2"/>
              </a:rPr>
              <a:t> provirus.</a:t>
            </a:r>
          </a:p>
          <a:p>
            <a:pPr>
              <a:spcAft>
                <a:spcPts val="1200"/>
              </a:spcAft>
            </a:pPr>
            <a:r>
              <a:rPr lang="en-US" sz="1600" noProof="1">
                <a:sym typeface="Wingdings" pitchFamily="2" charset="2"/>
              </a:rPr>
              <a:t>	Overestimation / Failure due to </a:t>
            </a:r>
            <a:br>
              <a:rPr lang="en-US" sz="1600" noProof="1">
                <a:sym typeface="Wingdings" pitchFamily="2" charset="2"/>
              </a:rPr>
            </a:br>
            <a:r>
              <a:rPr lang="en-US" sz="1600" noProof="1">
                <a:sym typeface="Wingdings" pitchFamily="2" charset="2"/>
              </a:rPr>
              <a:t>	primer/probes mismatches.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C1DFC70-1BBF-8913-EB59-17963F2F7E39}"/>
              </a:ext>
            </a:extLst>
          </p:cNvPr>
          <p:cNvSpPr/>
          <p:nvPr/>
        </p:nvSpPr>
        <p:spPr>
          <a:xfrm>
            <a:off x="647201" y="2921717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A5F9BEB-7716-B0AC-8554-BD90A3856EC3}"/>
              </a:ext>
            </a:extLst>
          </p:cNvPr>
          <p:cNvSpPr/>
          <p:nvPr/>
        </p:nvSpPr>
        <p:spPr>
          <a:xfrm>
            <a:off x="3953189" y="2921717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A2CA21B-700A-E277-0567-4792CC8C0509}"/>
              </a:ext>
            </a:extLst>
          </p:cNvPr>
          <p:cNvSpPr/>
          <p:nvPr/>
        </p:nvSpPr>
        <p:spPr>
          <a:xfrm>
            <a:off x="-1920" y="1846967"/>
            <a:ext cx="5517482" cy="5011033"/>
          </a:xfrm>
          <a:prstGeom prst="rect">
            <a:avLst/>
          </a:prstGeom>
          <a:solidFill>
            <a:schemeClr val="bg1">
              <a:alpha val="8805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240555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48F63-6517-123A-13A1-E2783700B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7F95CDF-766B-1AB8-8178-49B42A62A2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839"/>
          <a:stretch>
            <a:fillRect/>
          </a:stretch>
        </p:blipFill>
        <p:spPr>
          <a:xfrm>
            <a:off x="224660" y="2222073"/>
            <a:ext cx="5409147" cy="4635927"/>
          </a:xfrm>
          <a:prstGeom prst="rect">
            <a:avLst/>
          </a:prstGeom>
        </p:spPr>
      </p:pic>
      <p:pic>
        <p:nvPicPr>
          <p:cNvPr id="2054" name="Picture 6" descr="Diseño PNG Y SVG De Bosquejo De La Cadena De Adn Para Camisetas">
            <a:extLst>
              <a:ext uri="{FF2B5EF4-FFF2-40B4-BE49-F238E27FC236}">
                <a16:creationId xmlns:a16="http://schemas.microsoft.com/office/drawing/2014/main" id="{E05D2B05-27F2-D2E4-952A-CFD453E09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6272">
            <a:off x="1640807" y="7199903"/>
            <a:ext cx="403131" cy="4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BC460B39-B000-BF5C-0F55-425A425105A5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7" name="CuadroTexto 2166">
            <a:extLst>
              <a:ext uri="{FF2B5EF4-FFF2-40B4-BE49-F238E27FC236}">
                <a16:creationId xmlns:a16="http://schemas.microsoft.com/office/drawing/2014/main" id="{C261C282-C58E-E613-15F4-8FD7E34C4762}"/>
              </a:ext>
            </a:extLst>
          </p:cNvPr>
          <p:cNvSpPr txBox="1"/>
          <p:nvPr/>
        </p:nvSpPr>
        <p:spPr>
          <a:xfrm>
            <a:off x="7619694" y="6516883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Gaebler et al. Jour of Vir. 2021.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6624EC6-A9CA-0DCA-A5BE-E10F325A5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3344" y="2372299"/>
            <a:ext cx="5944644" cy="404437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8D1993E-D4B2-4266-C855-170822D947D0}"/>
              </a:ext>
            </a:extLst>
          </p:cNvPr>
          <p:cNvSpPr txBox="1"/>
          <p:nvPr/>
        </p:nvSpPr>
        <p:spPr>
          <a:xfrm>
            <a:off x="518527" y="1763987"/>
            <a:ext cx="44020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noProof="1">
                <a:solidFill>
                  <a:srgbClr val="0070C0"/>
                </a:solidFill>
                <a:sym typeface="Wingdings" pitchFamily="2" charset="2"/>
              </a:rPr>
              <a:t>Q4PCR</a:t>
            </a:r>
            <a:endParaRPr lang="en-US" sz="2400" noProof="1">
              <a:solidFill>
                <a:srgbClr val="0070C0"/>
              </a:solidFill>
              <a:sym typeface="Wingdings" pitchFamily="2" charset="2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89235DB-4A37-D27D-E965-E9B9C73CC7FA}"/>
              </a:ext>
            </a:extLst>
          </p:cNvPr>
          <p:cNvSpPr txBox="1">
            <a:spLocks/>
          </p:cNvSpPr>
          <p:nvPr/>
        </p:nvSpPr>
        <p:spPr>
          <a:xfrm>
            <a:off x="3310520" y="441325"/>
            <a:ext cx="8733185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From IPDA to multiple-target detection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A82A2A3-6AD9-6519-B021-8EAF2D9AA596}"/>
              </a:ext>
            </a:extLst>
          </p:cNvPr>
          <p:cNvSpPr txBox="1"/>
          <p:nvPr/>
        </p:nvSpPr>
        <p:spPr>
          <a:xfrm>
            <a:off x="2483428" y="1840931"/>
            <a:ext cx="3612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noProof="1">
                <a:solidFill>
                  <a:srgbClr val="0070C0"/>
                </a:solidFill>
              </a:rPr>
              <a:t>Quadruplex qPCR + NGS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DD9C767-30E6-90DD-8E51-B5B3875138DA}"/>
              </a:ext>
            </a:extLst>
          </p:cNvPr>
          <p:cNvSpPr txBox="1"/>
          <p:nvPr/>
        </p:nvSpPr>
        <p:spPr>
          <a:xfrm>
            <a:off x="4029054" y="4708921"/>
            <a:ext cx="16047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rgbClr val="0070C0"/>
                </a:solidFill>
                <a:sym typeface="Wingdings" pitchFamily="2" charset="2"/>
              </a:rPr>
              <a:t> 4 targets</a:t>
            </a:r>
            <a:endParaRPr lang="es-AR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C289861-B620-7065-0729-5CEAFC31843E}"/>
              </a:ext>
            </a:extLst>
          </p:cNvPr>
          <p:cNvSpPr/>
          <p:nvPr/>
        </p:nvSpPr>
        <p:spPr>
          <a:xfrm>
            <a:off x="1028983" y="4063001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45094F5-9E39-FD39-0DB8-2CAD1F17BA49}"/>
              </a:ext>
            </a:extLst>
          </p:cNvPr>
          <p:cNvSpPr/>
          <p:nvPr/>
        </p:nvSpPr>
        <p:spPr>
          <a:xfrm>
            <a:off x="1467488" y="3950741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F557CF4-AD9B-74C3-28AB-4699AAC560AC}"/>
              </a:ext>
            </a:extLst>
          </p:cNvPr>
          <p:cNvSpPr/>
          <p:nvPr/>
        </p:nvSpPr>
        <p:spPr>
          <a:xfrm>
            <a:off x="2108902" y="4087003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D7D9CFC-D312-F2CF-1380-99DD4A9B7991}"/>
              </a:ext>
            </a:extLst>
          </p:cNvPr>
          <p:cNvSpPr/>
          <p:nvPr/>
        </p:nvSpPr>
        <p:spPr>
          <a:xfrm>
            <a:off x="4337637" y="3924878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26176136"/>
      </p:ext>
    </p:extLst>
  </p:cSld>
  <p:clrMapOvr>
    <a:masterClrMapping/>
  </p:clrMapOvr>
  <p:transition spd="med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CCBB3-42DC-3DC8-2FC6-51913713F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C65167-8EAF-430B-F954-0E3D719980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839"/>
          <a:stretch>
            <a:fillRect/>
          </a:stretch>
        </p:blipFill>
        <p:spPr>
          <a:xfrm>
            <a:off x="224660" y="2222073"/>
            <a:ext cx="5409147" cy="4635927"/>
          </a:xfrm>
          <a:prstGeom prst="rect">
            <a:avLst/>
          </a:prstGeom>
        </p:spPr>
      </p:pic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A58EF9BB-444F-6A71-29F5-1AB8B293AED9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7" name="CuadroTexto 2166">
            <a:extLst>
              <a:ext uri="{FF2B5EF4-FFF2-40B4-BE49-F238E27FC236}">
                <a16:creationId xmlns:a16="http://schemas.microsoft.com/office/drawing/2014/main" id="{C793A4C6-BC43-4E47-6EDF-6E412DBC59F0}"/>
              </a:ext>
            </a:extLst>
          </p:cNvPr>
          <p:cNvSpPr txBox="1"/>
          <p:nvPr/>
        </p:nvSpPr>
        <p:spPr>
          <a:xfrm>
            <a:off x="7619694" y="6516883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Gaebler et al. Jour of Vir. 2021.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6866FE-A64F-534D-3A89-2C5BEB67F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344" y="2372299"/>
            <a:ext cx="5944644" cy="4044376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9350BE8F-8DED-8D36-2EA3-B791ADC135A4}"/>
              </a:ext>
            </a:extLst>
          </p:cNvPr>
          <p:cNvSpPr/>
          <p:nvPr/>
        </p:nvSpPr>
        <p:spPr>
          <a:xfrm>
            <a:off x="366700" y="3156559"/>
            <a:ext cx="1637464" cy="272441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A727006-BEFB-D922-5609-FB6CFE386DF7}"/>
              </a:ext>
            </a:extLst>
          </p:cNvPr>
          <p:cNvSpPr/>
          <p:nvPr/>
        </p:nvSpPr>
        <p:spPr>
          <a:xfrm>
            <a:off x="6256020" y="5290315"/>
            <a:ext cx="1898423" cy="307776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3A446820-BD9B-308D-F909-671A83EFF121}"/>
              </a:ext>
            </a:extLst>
          </p:cNvPr>
          <p:cNvSpPr/>
          <p:nvPr/>
        </p:nvSpPr>
        <p:spPr>
          <a:xfrm>
            <a:off x="6121051" y="6121425"/>
            <a:ext cx="2509382" cy="307776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232100-6050-1FCC-F076-163B1228359C}"/>
              </a:ext>
            </a:extLst>
          </p:cNvPr>
          <p:cNvSpPr txBox="1"/>
          <p:nvPr/>
        </p:nvSpPr>
        <p:spPr>
          <a:xfrm>
            <a:off x="518527" y="1763987"/>
            <a:ext cx="44020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noProof="1">
                <a:solidFill>
                  <a:srgbClr val="0070C0"/>
                </a:solidFill>
                <a:sym typeface="Wingdings" pitchFamily="2" charset="2"/>
              </a:rPr>
              <a:t>Q4PCR</a:t>
            </a:r>
            <a:endParaRPr lang="en-US" sz="2400" noProof="1">
              <a:solidFill>
                <a:srgbClr val="0070C0"/>
              </a:solidFill>
              <a:sym typeface="Wingdings" pitchFamily="2" charset="2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5979BEA-A896-F0BA-15B8-FBF9C24EA789}"/>
              </a:ext>
            </a:extLst>
          </p:cNvPr>
          <p:cNvSpPr/>
          <p:nvPr/>
        </p:nvSpPr>
        <p:spPr>
          <a:xfrm>
            <a:off x="5957889" y="2285475"/>
            <a:ext cx="6247966" cy="2707857"/>
          </a:xfrm>
          <a:prstGeom prst="rect">
            <a:avLst/>
          </a:prstGeom>
          <a:solidFill>
            <a:srgbClr val="A0DEEF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endParaRPr lang="en-US" sz="1600" noProof="1"/>
          </a:p>
          <a:p>
            <a:r>
              <a:rPr lang="en-US" sz="2000" b="1" noProof="1">
                <a:solidFill>
                  <a:srgbClr val="FF0000"/>
                </a:solidFill>
                <a:sym typeface="Wingdings" pitchFamily="2" charset="2"/>
              </a:rPr>
              <a:t>X</a:t>
            </a: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 	</a:t>
            </a:r>
            <a:r>
              <a:rPr lang="en-US" sz="1600" b="1" noProof="1">
                <a:solidFill>
                  <a:schemeClr val="tx1"/>
                </a:solidFill>
                <a:sym typeface="Wingdings" pitchFamily="2" charset="2"/>
              </a:rPr>
              <a:t>Labor-intensive</a:t>
            </a:r>
            <a:r>
              <a:rPr lang="en-US" sz="1600" noProof="1">
                <a:solidFill>
                  <a:schemeClr val="tx1"/>
                </a:solidFill>
                <a:sym typeface="Wingdings" pitchFamily="2" charset="2"/>
              </a:rPr>
              <a:t>, can underestimate the latent 	reservoir.</a:t>
            </a:r>
          </a:p>
          <a:p>
            <a:endParaRPr lang="en-US" sz="1600" noProof="1">
              <a:solidFill>
                <a:schemeClr val="tx1"/>
              </a:solidFill>
              <a:sym typeface="Wingdings" pitchFamily="2" charset="2"/>
            </a:endParaRPr>
          </a:p>
          <a:p>
            <a:endParaRPr lang="en-US" sz="2000" noProof="1">
              <a:solidFill>
                <a:schemeClr val="tx1"/>
              </a:solidFill>
            </a:endParaRPr>
          </a:p>
          <a:p>
            <a:r>
              <a:rPr lang="en-US" noProof="1">
                <a:solidFill>
                  <a:schemeClr val="tx1"/>
                </a:solidFill>
              </a:rPr>
              <a:t>﻿</a:t>
            </a:r>
            <a:r>
              <a:rPr lang="en-US" noProof="1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600" noProof="1">
                <a:solidFill>
                  <a:schemeClr val="tx1"/>
                </a:solidFill>
                <a:sym typeface="Wingdings" pitchFamily="2" charset="2"/>
              </a:rPr>
              <a:t>	</a:t>
            </a:r>
            <a:r>
              <a:rPr lang="en-US" sz="1600" noProof="1">
                <a:solidFill>
                  <a:schemeClr val="tx1"/>
                </a:solidFill>
              </a:rPr>
              <a:t>Distinguishes </a:t>
            </a:r>
            <a:r>
              <a:rPr lang="en-US" sz="1600" b="1" noProof="1">
                <a:solidFill>
                  <a:schemeClr val="tx1"/>
                </a:solidFill>
              </a:rPr>
              <a:t>intact/defective proviruses </a:t>
            </a:r>
            <a:r>
              <a:rPr lang="en-US" sz="1600" noProof="1">
                <a:solidFill>
                  <a:schemeClr val="tx1"/>
                </a:solidFill>
              </a:rPr>
              <a:t>more 	accurately than IPDA due to polymorphisms</a:t>
            </a:r>
          </a:p>
          <a:p>
            <a:pPr algn="l"/>
            <a:endParaRPr lang="en-US" noProof="1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4FD311B-B432-DE37-0CE0-692BEE79F312}"/>
              </a:ext>
            </a:extLst>
          </p:cNvPr>
          <p:cNvSpPr txBox="1">
            <a:spLocks/>
          </p:cNvSpPr>
          <p:nvPr/>
        </p:nvSpPr>
        <p:spPr>
          <a:xfrm>
            <a:off x="3310520" y="441325"/>
            <a:ext cx="8733185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From IPDA to multiple-target detection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800059-2366-53F5-98B9-62376FD275B6}"/>
              </a:ext>
            </a:extLst>
          </p:cNvPr>
          <p:cNvSpPr txBox="1"/>
          <p:nvPr/>
        </p:nvSpPr>
        <p:spPr>
          <a:xfrm>
            <a:off x="2483428" y="1840931"/>
            <a:ext cx="3612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noProof="1">
                <a:solidFill>
                  <a:srgbClr val="0070C0"/>
                </a:solidFill>
              </a:rPr>
              <a:t>Quadruplex qPCR + NGS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3793BC-40DE-AF5D-5552-DA15ED34FE2B}"/>
              </a:ext>
            </a:extLst>
          </p:cNvPr>
          <p:cNvSpPr txBox="1"/>
          <p:nvPr/>
        </p:nvSpPr>
        <p:spPr>
          <a:xfrm>
            <a:off x="4029054" y="4708921"/>
            <a:ext cx="16047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rgbClr val="0070C0"/>
                </a:solidFill>
                <a:sym typeface="Wingdings" pitchFamily="2" charset="2"/>
              </a:rPr>
              <a:t> 4 targets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644196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5D4EC-DCFD-5BB3-4732-B244DFD3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Diseño PNG Y SVG De Bosquejo De La Cadena De Adn Para Camisetas">
            <a:extLst>
              <a:ext uri="{FF2B5EF4-FFF2-40B4-BE49-F238E27FC236}">
                <a16:creationId xmlns:a16="http://schemas.microsoft.com/office/drawing/2014/main" id="{D5577FCC-C984-67A0-8CED-EE50DCDAA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6272">
            <a:off x="1640807" y="7199903"/>
            <a:ext cx="403131" cy="4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267C184C-5466-D536-F8B7-4F383C1ADEAD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2511F847-9AF4-E0A7-973B-36E4E99643B1}"/>
              </a:ext>
            </a:extLst>
          </p:cNvPr>
          <p:cNvSpPr txBox="1">
            <a:spLocks/>
          </p:cNvSpPr>
          <p:nvPr/>
        </p:nvSpPr>
        <p:spPr>
          <a:xfrm>
            <a:off x="6267753" y="1799774"/>
            <a:ext cx="4752746" cy="89938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noProof="1">
                <a:solidFill>
                  <a:srgbClr val="C00000"/>
                </a:solidFill>
              </a:rPr>
              <a:t>Q4ddPCR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F4C08B1-1B89-150B-CB26-F32592FC0B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1429"/>
          <a:stretch>
            <a:fillRect/>
          </a:stretch>
        </p:blipFill>
        <p:spPr>
          <a:xfrm>
            <a:off x="428955" y="1799774"/>
            <a:ext cx="5514847" cy="126728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34362E8-8EC5-08AE-0052-0A47BF2FC5C8}"/>
              </a:ext>
            </a:extLst>
          </p:cNvPr>
          <p:cNvSpPr txBox="1"/>
          <p:nvPr/>
        </p:nvSpPr>
        <p:spPr>
          <a:xfrm>
            <a:off x="7619694" y="6516883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Scheck et al. Nat Commun. 2026.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A2F38DC-3C47-D5EC-6884-A816569F8566}"/>
              </a:ext>
            </a:extLst>
          </p:cNvPr>
          <p:cNvSpPr txBox="1"/>
          <p:nvPr/>
        </p:nvSpPr>
        <p:spPr>
          <a:xfrm>
            <a:off x="6493818" y="2505694"/>
            <a:ext cx="59744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ym typeface="Wingdings" pitchFamily="2" charset="2"/>
              </a:rPr>
              <a:t>High sensitivity, low cell input, high throughput.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B43540A7-AD52-C6B5-DD1D-2FA65C310DD7}"/>
              </a:ext>
            </a:extLst>
          </p:cNvPr>
          <p:cNvSpPr txBox="1">
            <a:spLocks/>
          </p:cNvSpPr>
          <p:nvPr/>
        </p:nvSpPr>
        <p:spPr>
          <a:xfrm>
            <a:off x="3310520" y="441325"/>
            <a:ext cx="8733185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From IPDA to multiple-target detection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980586F-7620-DE60-6F6A-8B61A67D1365}"/>
              </a:ext>
            </a:extLst>
          </p:cNvPr>
          <p:cNvSpPr txBox="1"/>
          <p:nvPr/>
        </p:nvSpPr>
        <p:spPr>
          <a:xfrm>
            <a:off x="8855653" y="1799774"/>
            <a:ext cx="3612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noProof="1">
                <a:solidFill>
                  <a:srgbClr val="C00000"/>
                </a:solidFill>
              </a:rPr>
              <a:t>4-target ddPCR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CEB6029-D772-9CAB-7193-313F38F80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86" y="3039342"/>
            <a:ext cx="2293776" cy="184441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D8A19B6-3E27-3F76-D83B-DF1D57237C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509" y="4883753"/>
            <a:ext cx="2254002" cy="181256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0784B69-4989-F21D-2EF9-097F1631651D}"/>
              </a:ext>
            </a:extLst>
          </p:cNvPr>
          <p:cNvSpPr txBox="1"/>
          <p:nvPr/>
        </p:nvSpPr>
        <p:spPr>
          <a:xfrm>
            <a:off x="2673511" y="2904857"/>
            <a:ext cx="1571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noProof="1">
                <a:solidFill>
                  <a:srgbClr val="C00000"/>
                </a:solidFill>
                <a:sym typeface="Wingdings" pitchFamily="2" charset="2"/>
              </a:rPr>
              <a:t>4 targets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18A6A4A-BFD2-E859-9C67-D39366265025}"/>
              </a:ext>
            </a:extLst>
          </p:cNvPr>
          <p:cNvSpPr/>
          <p:nvPr/>
        </p:nvSpPr>
        <p:spPr>
          <a:xfrm>
            <a:off x="1064344" y="1693891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938699F-76C0-922C-9EF0-F2746EEC84B2}"/>
              </a:ext>
            </a:extLst>
          </p:cNvPr>
          <p:cNvSpPr/>
          <p:nvPr/>
        </p:nvSpPr>
        <p:spPr>
          <a:xfrm>
            <a:off x="1540974" y="1706652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97A541C-0C0A-A3D4-DC18-81E5A7EA93A0}"/>
              </a:ext>
            </a:extLst>
          </p:cNvPr>
          <p:cNvSpPr/>
          <p:nvPr/>
        </p:nvSpPr>
        <p:spPr>
          <a:xfrm>
            <a:off x="2197195" y="1706652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AC3A9A7-AE4B-7504-A0CE-125AADC8D0AB}"/>
              </a:ext>
            </a:extLst>
          </p:cNvPr>
          <p:cNvSpPr/>
          <p:nvPr/>
        </p:nvSpPr>
        <p:spPr>
          <a:xfrm>
            <a:off x="4593188" y="1861223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91541648"/>
      </p:ext>
    </p:extLst>
  </p:cSld>
  <p:clrMapOvr>
    <a:masterClrMapping/>
  </p:clrMapOvr>
  <p:transition spd="med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1BB0C-0FA6-2B62-0A7A-692F87C34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Diseño PNG Y SVG De Bosquejo De La Cadena De Adn Para Camisetas">
            <a:extLst>
              <a:ext uri="{FF2B5EF4-FFF2-40B4-BE49-F238E27FC236}">
                <a16:creationId xmlns:a16="http://schemas.microsoft.com/office/drawing/2014/main" id="{CC66A8F6-DC22-ACC9-CA3D-C894E79E5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6272">
            <a:off x="1640807" y="7199903"/>
            <a:ext cx="403131" cy="4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ADF90A35-967D-1D32-3AC3-D92514BFFA62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BD45FE0D-7FCD-813D-B790-E3EB917DBF63}"/>
              </a:ext>
            </a:extLst>
          </p:cNvPr>
          <p:cNvSpPr txBox="1">
            <a:spLocks/>
          </p:cNvSpPr>
          <p:nvPr/>
        </p:nvSpPr>
        <p:spPr>
          <a:xfrm>
            <a:off x="6267753" y="1799774"/>
            <a:ext cx="4752746" cy="89938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noProof="1">
                <a:solidFill>
                  <a:srgbClr val="C00000"/>
                </a:solidFill>
              </a:rPr>
              <a:t>Q4ddPCR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864CD9-B010-C914-4005-EBF4ED9522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1429"/>
          <a:stretch>
            <a:fillRect/>
          </a:stretch>
        </p:blipFill>
        <p:spPr>
          <a:xfrm>
            <a:off x="428955" y="1799774"/>
            <a:ext cx="5514847" cy="126728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8C4073C-F207-3CDC-BD9C-4C2E04DB94DC}"/>
              </a:ext>
            </a:extLst>
          </p:cNvPr>
          <p:cNvSpPr txBox="1"/>
          <p:nvPr/>
        </p:nvSpPr>
        <p:spPr>
          <a:xfrm>
            <a:off x="7619694" y="6516883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Scheck et al. Nat Commun. 2026.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E942FE4-09E3-B365-4EAD-1D9E00E87174}"/>
              </a:ext>
            </a:extLst>
          </p:cNvPr>
          <p:cNvSpPr txBox="1"/>
          <p:nvPr/>
        </p:nvSpPr>
        <p:spPr>
          <a:xfrm>
            <a:off x="6493818" y="2493337"/>
            <a:ext cx="571203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endParaRPr lang="en-US" sz="1600" noProof="1">
              <a:sym typeface="Wingdings" pitchFamily="2" charset="2"/>
            </a:endParaRP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ym typeface="Wingdings" pitchFamily="2" charset="2"/>
              </a:rPr>
              <a:t>Closely </a:t>
            </a:r>
            <a:r>
              <a:rPr lang="en-US" sz="1600" b="1" noProof="1">
                <a:sym typeface="Wingdings" pitchFamily="2" charset="2"/>
              </a:rPr>
              <a:t>matches sequence-confirmed reservoir </a:t>
            </a:r>
            <a:r>
              <a:rPr lang="en-US" sz="1600" noProof="1">
                <a:sym typeface="Wingdings" pitchFamily="2" charset="2"/>
              </a:rPr>
              <a:t>measurement (still less specific).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b="1" noProof="1">
                <a:sym typeface="Wingdings" pitchFamily="2" charset="2"/>
              </a:rPr>
              <a:t>Correlates with viral outgrowth</a:t>
            </a:r>
            <a:r>
              <a:rPr lang="en-US" sz="1600" noProof="1">
                <a:sym typeface="Wingdings" pitchFamily="2" charset="2"/>
              </a:rPr>
              <a:t>. 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ym typeface="Wingdings" pitchFamily="2" charset="2"/>
              </a:rPr>
              <a:t>Backup primers/probes.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7010182-C020-F366-4BDC-061CACB147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86" y="3039342"/>
            <a:ext cx="2293776" cy="184441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7A3CB57-CEEF-BD0A-5B41-BFBBD16BF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509" y="4883753"/>
            <a:ext cx="2254002" cy="181256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765F45C-28CD-445E-29F3-72D6F684F6A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3301"/>
          <a:stretch>
            <a:fillRect/>
          </a:stretch>
        </p:blipFill>
        <p:spPr>
          <a:xfrm>
            <a:off x="2798575" y="3429000"/>
            <a:ext cx="3297425" cy="323785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52FC6BB-3AF5-46B5-04B9-059E394F5FDC}"/>
              </a:ext>
            </a:extLst>
          </p:cNvPr>
          <p:cNvSpPr txBox="1"/>
          <p:nvPr/>
        </p:nvSpPr>
        <p:spPr>
          <a:xfrm>
            <a:off x="5283872" y="5100366"/>
            <a:ext cx="6921983" cy="1231106"/>
          </a:xfrm>
          <a:prstGeom prst="rect">
            <a:avLst/>
          </a:prstGeom>
          <a:solidFill>
            <a:srgbClr val="C00000">
              <a:alpha val="61914"/>
            </a:srgbClr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olidFill>
                  <a:schemeClr val="bg1"/>
                </a:solidFill>
              </a:rPr>
              <a:t>“offers a </a:t>
            </a:r>
            <a:r>
              <a:rPr lang="en-US" sz="1600" b="1" noProof="1">
                <a:solidFill>
                  <a:schemeClr val="bg1"/>
                </a:solidFill>
              </a:rPr>
              <a:t>rapid, scalable, and cost-effective </a:t>
            </a:r>
            <a:br>
              <a:rPr lang="en-US" sz="1600" b="1" noProof="1">
                <a:solidFill>
                  <a:schemeClr val="bg1"/>
                </a:solidFill>
              </a:rPr>
            </a:br>
            <a:r>
              <a:rPr lang="en-US" sz="1600" b="1" noProof="1">
                <a:solidFill>
                  <a:schemeClr val="bg1"/>
                </a:solidFill>
              </a:rPr>
              <a:t>alternative</a:t>
            </a:r>
            <a:r>
              <a:rPr lang="en-US" sz="1600" noProof="1">
                <a:solidFill>
                  <a:schemeClr val="bg1"/>
                </a:solidFill>
              </a:rPr>
              <a:t> for quantifying intact proviruses.”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olidFill>
                  <a:schemeClr val="bg1"/>
                </a:solidFill>
              </a:rPr>
              <a:t>Guide </a:t>
            </a:r>
            <a:r>
              <a:rPr lang="en-US" sz="1600" b="1" noProof="1">
                <a:solidFill>
                  <a:schemeClr val="bg1"/>
                </a:solidFill>
              </a:rPr>
              <a:t>prioritization</a:t>
            </a:r>
            <a:r>
              <a:rPr lang="en-US" sz="1600" noProof="1">
                <a:solidFill>
                  <a:schemeClr val="bg1"/>
                </a:solidFill>
              </a:rPr>
              <a:t> of specific participants for single-cell </a:t>
            </a:r>
            <a:br>
              <a:rPr lang="en-US" sz="1600" noProof="1">
                <a:solidFill>
                  <a:schemeClr val="bg1"/>
                </a:solidFill>
              </a:rPr>
            </a:br>
            <a:r>
              <a:rPr lang="en-US" sz="1600" noProof="1">
                <a:solidFill>
                  <a:schemeClr val="bg1"/>
                </a:solidFill>
              </a:rPr>
              <a:t>and phenotypic </a:t>
            </a:r>
            <a:r>
              <a:rPr lang="en-US" sz="1600" b="1" noProof="1">
                <a:solidFill>
                  <a:schemeClr val="bg1"/>
                </a:solidFill>
              </a:rPr>
              <a:t>indepth analyses</a:t>
            </a:r>
            <a:r>
              <a:rPr lang="en-US" sz="1600" noProof="1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55D55EC-85BE-BE7C-74DB-93AEEC8AD694}"/>
              </a:ext>
            </a:extLst>
          </p:cNvPr>
          <p:cNvSpPr txBox="1"/>
          <p:nvPr/>
        </p:nvSpPr>
        <p:spPr>
          <a:xfrm>
            <a:off x="6523241" y="4368832"/>
            <a:ext cx="5653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X </a:t>
            </a:r>
            <a:r>
              <a:rPr lang="en-US" sz="1600" noProof="1">
                <a:sym typeface="Wingdings" pitchFamily="2" charset="2"/>
              </a:rPr>
              <a:t>Might need sequencing information to compare.</a:t>
            </a:r>
            <a:br>
              <a:rPr lang="en-US" sz="1600" noProof="1">
                <a:sym typeface="Wingdings" pitchFamily="2" charset="2"/>
              </a:rPr>
            </a:br>
            <a:r>
              <a:rPr lang="en-US" sz="1600" noProof="1">
                <a:sym typeface="Wingdings" pitchFamily="2" charset="2"/>
              </a:rPr>
              <a:t>    </a:t>
            </a:r>
            <a:r>
              <a:rPr lang="en-US" sz="1600" b="1" noProof="1">
                <a:sym typeface="Wingdings" pitchFamily="2" charset="2"/>
              </a:rPr>
              <a:t>Validated in subtype B </a:t>
            </a:r>
            <a:r>
              <a:rPr lang="en-US" sz="1600" noProof="1">
                <a:sym typeface="Wingdings" pitchFamily="2" charset="2"/>
              </a:rPr>
              <a:t>so far.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140698-6CDD-921D-B964-C2E837623D96}"/>
              </a:ext>
            </a:extLst>
          </p:cNvPr>
          <p:cNvSpPr txBox="1">
            <a:spLocks/>
          </p:cNvSpPr>
          <p:nvPr/>
        </p:nvSpPr>
        <p:spPr>
          <a:xfrm>
            <a:off x="3310520" y="441325"/>
            <a:ext cx="8733185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From IPDA to multiple-target detection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2B4526-D3C0-F654-E7EA-87B975391D69}"/>
              </a:ext>
            </a:extLst>
          </p:cNvPr>
          <p:cNvSpPr txBox="1"/>
          <p:nvPr/>
        </p:nvSpPr>
        <p:spPr>
          <a:xfrm>
            <a:off x="8855653" y="1799774"/>
            <a:ext cx="3612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noProof="1">
                <a:solidFill>
                  <a:srgbClr val="C00000"/>
                </a:solidFill>
              </a:rPr>
              <a:t>4-target ddPCR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27E0152-CABC-7124-D7B4-60E8E2B9F2BE}"/>
              </a:ext>
            </a:extLst>
          </p:cNvPr>
          <p:cNvSpPr txBox="1"/>
          <p:nvPr/>
        </p:nvSpPr>
        <p:spPr>
          <a:xfrm>
            <a:off x="2673511" y="2904857"/>
            <a:ext cx="1571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noProof="1">
                <a:solidFill>
                  <a:srgbClr val="C00000"/>
                </a:solidFill>
                <a:sym typeface="Wingdings" pitchFamily="2" charset="2"/>
              </a:rPr>
              <a:t>4 targets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2CB7149-8B99-E4BD-E10A-1FE112A9D35F}"/>
              </a:ext>
            </a:extLst>
          </p:cNvPr>
          <p:cNvSpPr txBox="1"/>
          <p:nvPr/>
        </p:nvSpPr>
        <p:spPr>
          <a:xfrm>
            <a:off x="6493818" y="2505694"/>
            <a:ext cx="59744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ym typeface="Wingdings" pitchFamily="2" charset="2"/>
              </a:rPr>
              <a:t>High sensitivity, low cell input, high throughput.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E87BAD5-D368-BF96-8BA8-FE5692D5844E}"/>
              </a:ext>
            </a:extLst>
          </p:cNvPr>
          <p:cNvSpPr/>
          <p:nvPr/>
        </p:nvSpPr>
        <p:spPr>
          <a:xfrm>
            <a:off x="1064344" y="1693891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25E1767-F306-2D41-DE92-D3AFCBB2F516}"/>
              </a:ext>
            </a:extLst>
          </p:cNvPr>
          <p:cNvSpPr/>
          <p:nvPr/>
        </p:nvSpPr>
        <p:spPr>
          <a:xfrm>
            <a:off x="1540974" y="1706652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E067BEC-0E88-0E84-718E-B8F8FD8766C4}"/>
              </a:ext>
            </a:extLst>
          </p:cNvPr>
          <p:cNvSpPr/>
          <p:nvPr/>
        </p:nvSpPr>
        <p:spPr>
          <a:xfrm>
            <a:off x="2197195" y="1706652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B1EBD6A-E1A9-A2AA-D111-FA2A794822EF}"/>
              </a:ext>
            </a:extLst>
          </p:cNvPr>
          <p:cNvSpPr/>
          <p:nvPr/>
        </p:nvSpPr>
        <p:spPr>
          <a:xfrm>
            <a:off x="4593188" y="1861223"/>
            <a:ext cx="214313" cy="555576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253335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1A939-C1AA-7B07-4D6C-D11ADC69D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29943FC-F275-9466-C199-D5C4CFF59C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732"/>
          <a:stretch>
            <a:fillRect/>
          </a:stretch>
        </p:blipFill>
        <p:spPr>
          <a:xfrm>
            <a:off x="0" y="1729281"/>
            <a:ext cx="6302570" cy="3213938"/>
          </a:xfrm>
          <a:prstGeom prst="rect">
            <a:avLst/>
          </a:prstGeom>
        </p:spPr>
      </p:pic>
      <p:pic>
        <p:nvPicPr>
          <p:cNvPr id="2054" name="Picture 6" descr="Diseño PNG Y SVG De Bosquejo De La Cadena De Adn Para Camisetas">
            <a:extLst>
              <a:ext uri="{FF2B5EF4-FFF2-40B4-BE49-F238E27FC236}">
                <a16:creationId xmlns:a16="http://schemas.microsoft.com/office/drawing/2014/main" id="{60C3251A-3D74-F87D-8F18-86E856862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6272">
            <a:off x="1640807" y="7199903"/>
            <a:ext cx="403131" cy="4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713BBF61-93B1-F411-47A6-F57DD73F7553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" name="Title 1">
            <a:extLst>
              <a:ext uri="{FF2B5EF4-FFF2-40B4-BE49-F238E27FC236}">
                <a16:creationId xmlns:a16="http://schemas.microsoft.com/office/drawing/2014/main" id="{6C33938E-AF40-B4AA-E275-9BC2C097F018}"/>
              </a:ext>
            </a:extLst>
          </p:cNvPr>
          <p:cNvSpPr txBox="1">
            <a:spLocks/>
          </p:cNvSpPr>
          <p:nvPr/>
        </p:nvSpPr>
        <p:spPr>
          <a:xfrm>
            <a:off x="6302570" y="1665289"/>
            <a:ext cx="4752746" cy="89938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noProof="1">
                <a:solidFill>
                  <a:srgbClr val="E88302"/>
                </a:solidFill>
              </a:rPr>
              <a:t>Rainbow</a:t>
            </a:r>
          </a:p>
        </p:txBody>
      </p:sp>
      <p:sp>
        <p:nvSpPr>
          <p:cNvPr id="2167" name="CuadroTexto 2166">
            <a:extLst>
              <a:ext uri="{FF2B5EF4-FFF2-40B4-BE49-F238E27FC236}">
                <a16:creationId xmlns:a16="http://schemas.microsoft.com/office/drawing/2014/main" id="{BB1921DD-1887-2C34-EBBC-8434F5155DCA}"/>
              </a:ext>
            </a:extLst>
          </p:cNvPr>
          <p:cNvSpPr txBox="1"/>
          <p:nvPr/>
        </p:nvSpPr>
        <p:spPr>
          <a:xfrm>
            <a:off x="7619694" y="6516883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Delporte et al. Clin. Med. 2025.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45E2AF3-18D2-F400-530C-59BF4840AE50}"/>
              </a:ext>
            </a:extLst>
          </p:cNvPr>
          <p:cNvSpPr txBox="1"/>
          <p:nvPr/>
        </p:nvSpPr>
        <p:spPr>
          <a:xfrm>
            <a:off x="7240044" y="2579144"/>
            <a:ext cx="475274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ym typeface="Wingdings" pitchFamily="2" charset="2"/>
              </a:rPr>
              <a:t>Equally sensitive but </a:t>
            </a:r>
            <a:r>
              <a:rPr lang="en-US" sz="1600" b="1" noProof="1">
                <a:sym typeface="Wingdings" pitchFamily="2" charset="2"/>
              </a:rPr>
              <a:t>more specific than IPDA</a:t>
            </a:r>
            <a:r>
              <a:rPr lang="en-US" sz="1600" noProof="1">
                <a:sym typeface="Wingdings" pitchFamily="2" charset="2"/>
              </a:rPr>
              <a:t>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sz="1600" noProof="1">
                <a:sym typeface="Wingdings" pitchFamily="2" charset="2"/>
              </a:rPr>
              <a:t>Similar estimation compared to D4PCR.</a:t>
            </a:r>
          </a:p>
          <a:p>
            <a:pPr>
              <a:spcAft>
                <a:spcPts val="1200"/>
              </a:spcAft>
            </a:pPr>
            <a:endParaRPr lang="en-US" sz="1600" noProof="1">
              <a:sym typeface="Wingdings" pitchFamily="2" charset="2"/>
            </a:endParaRPr>
          </a:p>
          <a:p>
            <a:pPr>
              <a:spcAft>
                <a:spcPts val="1200"/>
              </a:spcAft>
            </a:pPr>
            <a:endParaRPr lang="en-US" sz="1600" noProof="1">
              <a:sym typeface="Wingdings" pitchFamily="2" charset="2"/>
            </a:endParaRPr>
          </a:p>
          <a:p>
            <a:pPr>
              <a:spcAft>
                <a:spcPts val="1200"/>
              </a:spcAft>
            </a:pPr>
            <a:endParaRPr lang="en-US" sz="1600" noProof="1">
              <a:sym typeface="Wingdings" pitchFamily="2" charset="2"/>
            </a:endParaRPr>
          </a:p>
          <a:p>
            <a:pPr>
              <a:spcAft>
                <a:spcPts val="1200"/>
              </a:spcAft>
            </a:pPr>
            <a:r>
              <a:rPr lang="en-US" sz="2000" b="1" noProof="1">
                <a:solidFill>
                  <a:srgbClr val="C00000"/>
                </a:solidFill>
                <a:sym typeface="Wingdings" pitchFamily="2" charset="2"/>
              </a:rPr>
              <a:t> X 	</a:t>
            </a:r>
            <a:r>
              <a:rPr lang="en-US" sz="1600" b="1" noProof="1">
                <a:sym typeface="Wingdings" pitchFamily="2" charset="2"/>
              </a:rPr>
              <a:t>Validated for subtype B </a:t>
            </a:r>
            <a:r>
              <a:rPr lang="en-US" sz="1600" noProof="1">
                <a:sym typeface="Wingdings" pitchFamily="2" charset="2"/>
              </a:rPr>
              <a:t>so far.</a:t>
            </a:r>
            <a:endParaRPr lang="en-US" sz="1600" b="1" noProof="1">
              <a:solidFill>
                <a:srgbClr val="C00000"/>
              </a:solidFill>
              <a:sym typeface="Wingdings" pitchFamily="2" charset="2"/>
            </a:endParaRPr>
          </a:p>
          <a:p>
            <a:pPr>
              <a:spcAft>
                <a:spcPts val="1200"/>
              </a:spcAft>
            </a:pPr>
            <a:r>
              <a:rPr lang="en-US" sz="1600" b="1" noProof="1">
                <a:solidFill>
                  <a:srgbClr val="C00000"/>
                </a:solidFill>
                <a:sym typeface="Wingdings" pitchFamily="2" charset="2"/>
              </a:rPr>
              <a:t>	</a:t>
            </a:r>
            <a:r>
              <a:rPr lang="en-US" sz="1600" noProof="1">
                <a:sym typeface="Wingdings" pitchFamily="2" charset="2"/>
              </a:rPr>
              <a:t>Possible failures due to polymorphisms. 	Might need sequencing information to 	adjust primers/probes.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E996DAB-BADB-9877-361E-E3E355F62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29" y="5014157"/>
            <a:ext cx="6661178" cy="1593984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21866C7F-CD26-C589-BC53-ACFF62A68407}"/>
              </a:ext>
            </a:extLst>
          </p:cNvPr>
          <p:cNvSpPr txBox="1"/>
          <p:nvPr/>
        </p:nvSpPr>
        <p:spPr>
          <a:xfrm>
            <a:off x="8678943" y="1710140"/>
            <a:ext cx="4505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rgbClr val="E88302"/>
                </a:solidFill>
              </a:rPr>
              <a:t>﻿</a:t>
            </a:r>
            <a:r>
              <a:rPr lang="en-US" i="1" noProof="1">
                <a:solidFill>
                  <a:srgbClr val="E88302"/>
                </a:solidFill>
              </a:rPr>
              <a:t>Rainbow proviral </a:t>
            </a:r>
            <a:br>
              <a:rPr lang="en-US" i="1" noProof="1">
                <a:solidFill>
                  <a:srgbClr val="E88302"/>
                </a:solidFill>
              </a:rPr>
            </a:br>
            <a:r>
              <a:rPr lang="en-US" i="1" noProof="1">
                <a:solidFill>
                  <a:srgbClr val="E88302"/>
                </a:solidFill>
              </a:rPr>
              <a:t>HIV-1 DNA dPCR assay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ACF7DD2-040D-7C3E-0433-258ED42D6F21}"/>
              </a:ext>
            </a:extLst>
          </p:cNvPr>
          <p:cNvSpPr txBox="1"/>
          <p:nvPr/>
        </p:nvSpPr>
        <p:spPr>
          <a:xfrm>
            <a:off x="5470962" y="4373728"/>
            <a:ext cx="22953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à"/>
            </a:pPr>
            <a:r>
              <a:rPr lang="en-US" noProof="1">
                <a:solidFill>
                  <a:srgbClr val="E88302"/>
                </a:solidFill>
                <a:sym typeface="Wingdings" pitchFamily="2" charset="2"/>
              </a:rPr>
              <a:t>5 targets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656D6B6-0DF5-97C8-7FDE-7DC4F3B06023}"/>
              </a:ext>
            </a:extLst>
          </p:cNvPr>
          <p:cNvSpPr txBox="1">
            <a:spLocks/>
          </p:cNvSpPr>
          <p:nvPr/>
        </p:nvSpPr>
        <p:spPr>
          <a:xfrm>
            <a:off x="3310520" y="441325"/>
            <a:ext cx="8733185" cy="1223964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noProof="1">
                <a:solidFill>
                  <a:schemeClr val="tx1"/>
                </a:solidFill>
              </a:rPr>
              <a:t>From IPDA to multiple-target detection</a:t>
            </a:r>
          </a:p>
        </p:txBody>
      </p:sp>
    </p:spTree>
    <p:extLst>
      <p:ext uri="{BB962C8B-B14F-4D97-AF65-F5344CB8AC3E}">
        <p14:creationId xmlns:p14="http://schemas.microsoft.com/office/powerpoint/2010/main" val="11346240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9DD73-3361-5D61-D461-1CB3C74A5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2CC15C2-5483-0786-0219-53E96AE67D89}"/>
              </a:ext>
            </a:extLst>
          </p:cNvPr>
          <p:cNvSpPr/>
          <p:nvPr/>
        </p:nvSpPr>
        <p:spPr>
          <a:xfrm>
            <a:off x="-79022" y="-79022"/>
            <a:ext cx="12361333" cy="7021689"/>
          </a:xfrm>
          <a:prstGeom prst="rect">
            <a:avLst/>
          </a:prstGeom>
          <a:solidFill>
            <a:schemeClr val="accent1">
              <a:alpha val="3421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1D15A3-A607-8C3B-9BB4-B8582093E1A1}"/>
              </a:ext>
            </a:extLst>
          </p:cNvPr>
          <p:cNvSpPr txBox="1">
            <a:spLocks/>
          </p:cNvSpPr>
          <p:nvPr/>
        </p:nvSpPr>
        <p:spPr>
          <a:xfrm>
            <a:off x="998502" y="1617662"/>
            <a:ext cx="10194996" cy="36226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noProof="1"/>
              <a:t>Measuring HIV reservoirs:</a:t>
            </a:r>
          </a:p>
          <a:p>
            <a:pPr algn="ctr"/>
            <a:r>
              <a:rPr lang="en-US" b="0" noProof="1"/>
              <a:t>the optimal or the feasible?</a:t>
            </a:r>
          </a:p>
          <a:p>
            <a:pPr algn="ctr"/>
            <a:r>
              <a:rPr lang="en-US" noProof="1"/>
              <a:t>Current challenges</a:t>
            </a:r>
          </a:p>
        </p:txBody>
      </p:sp>
    </p:spTree>
    <p:extLst>
      <p:ext uri="{BB962C8B-B14F-4D97-AF65-F5344CB8AC3E}">
        <p14:creationId xmlns:p14="http://schemas.microsoft.com/office/powerpoint/2010/main" val="42691807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Char"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85BEF-5342-4009-2532-0AD471706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31A19D7-6235-89FE-0F66-F6B38A81A266}"/>
              </a:ext>
            </a:extLst>
          </p:cNvPr>
          <p:cNvSpPr/>
          <p:nvPr/>
        </p:nvSpPr>
        <p:spPr>
          <a:xfrm>
            <a:off x="4975443" y="2204581"/>
            <a:ext cx="7216558" cy="1524457"/>
          </a:xfrm>
          <a:prstGeom prst="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noProof="1"/>
          </a:p>
        </p:txBody>
      </p: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0EA6D2C1-6B13-95AC-45E4-7800D82DEC53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7" name="CuadroTexto 2166">
            <a:extLst>
              <a:ext uri="{FF2B5EF4-FFF2-40B4-BE49-F238E27FC236}">
                <a16:creationId xmlns:a16="http://schemas.microsoft.com/office/drawing/2014/main" id="{2964D077-3EA1-6C27-9069-92AC2D94E090}"/>
              </a:ext>
            </a:extLst>
          </p:cNvPr>
          <p:cNvSpPr txBox="1"/>
          <p:nvPr/>
        </p:nvSpPr>
        <p:spPr>
          <a:xfrm>
            <a:off x="7619694" y="6981050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Kulpa &amp; Chomont. J Virus Erad. 2015.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E981AF-BA40-BD65-8A9A-62A5EA9142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r="3872" b="42824"/>
          <a:stretch>
            <a:fillRect/>
          </a:stretch>
        </p:blipFill>
        <p:spPr>
          <a:xfrm>
            <a:off x="-21358" y="2015333"/>
            <a:ext cx="4502123" cy="239389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788A0C8-2026-7B03-D26B-73FB1790F980}"/>
              </a:ext>
            </a:extLst>
          </p:cNvPr>
          <p:cNvSpPr txBox="1"/>
          <p:nvPr/>
        </p:nvSpPr>
        <p:spPr>
          <a:xfrm>
            <a:off x="134589" y="6553477"/>
            <a:ext cx="457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rgbClr val="496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Roux &amp; Chomont. J Infect Dis. 2024.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4704356-C3AE-4481-09AE-69B955DE11A5}"/>
              </a:ext>
            </a:extLst>
          </p:cNvPr>
          <p:cNvSpPr txBox="1"/>
          <p:nvPr/>
        </p:nvSpPr>
        <p:spPr>
          <a:xfrm>
            <a:off x="4975442" y="2315972"/>
            <a:ext cx="701061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2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noProof="1">
                <a:sym typeface="Wingdings" pitchFamily="2" charset="2"/>
              </a:rPr>
              <a:t>Sensitivity/Specificity</a:t>
            </a:r>
            <a:r>
              <a:rPr lang="en-US" sz="2000" noProof="1">
                <a:sym typeface="Wingdings" pitchFamily="2" charset="2"/>
              </a:rPr>
              <a:t>,</a:t>
            </a:r>
            <a:r>
              <a:rPr lang="en-US" sz="2000" b="1" noProof="1">
                <a:sym typeface="Wingdings" pitchFamily="2" charset="2"/>
              </a:rPr>
              <a:t> Cost-effectiveness</a:t>
            </a:r>
            <a:r>
              <a:rPr lang="en-US" sz="2000" noProof="1">
                <a:sym typeface="Wingdings" pitchFamily="2" charset="2"/>
              </a:rPr>
              <a:t> and </a:t>
            </a:r>
            <a:r>
              <a:rPr lang="en-US" sz="2000" b="1" noProof="1">
                <a:sym typeface="Wingdings" pitchFamily="2" charset="2"/>
              </a:rPr>
              <a:t>Reproducibility</a:t>
            </a:r>
            <a:r>
              <a:rPr lang="en-US" sz="2000" noProof="1">
                <a:sym typeface="Wingdings" pitchFamily="2" charset="2"/>
              </a:rPr>
              <a:t>.</a:t>
            </a:r>
          </a:p>
          <a:p>
            <a:pPr marL="342900" indent="-342900">
              <a:lnSpc>
                <a:spcPts val="22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noProof="1">
                <a:sym typeface="Wingdings" pitchFamily="2" charset="2"/>
              </a:rPr>
              <a:t>Broadly applicable across </a:t>
            </a:r>
            <a:r>
              <a:rPr lang="en-US" sz="2000" b="1" noProof="1">
                <a:sym typeface="Wingdings" pitchFamily="2" charset="2"/>
              </a:rPr>
              <a:t>HIV subtypes</a:t>
            </a:r>
            <a:r>
              <a:rPr lang="en-US" sz="2000" noProof="1">
                <a:sym typeface="Wingdings" pitchFamily="2" charset="2"/>
              </a:rPr>
              <a:t>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818F9FC-97B7-5E86-DC7F-AE061CBA3C7B}"/>
              </a:ext>
            </a:extLst>
          </p:cNvPr>
          <p:cNvSpPr txBox="1">
            <a:spLocks/>
          </p:cNvSpPr>
          <p:nvPr/>
        </p:nvSpPr>
        <p:spPr>
          <a:xfrm>
            <a:off x="3972560" y="441325"/>
            <a:ext cx="7776531" cy="122396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/>
              <a:t>Measuring HIV reservoirs: </a:t>
            </a:r>
            <a:br>
              <a:rPr lang="en-US" sz="4000" noProof="1"/>
            </a:br>
            <a:r>
              <a:rPr lang="en-US" b="0" noProof="1"/>
              <a:t>the optimal or the feasible?</a:t>
            </a:r>
            <a:endParaRPr lang="en-US" noProof="1"/>
          </a:p>
        </p:txBody>
      </p:sp>
      <p:pic>
        <p:nvPicPr>
          <p:cNvPr id="82946" name="Picture 2" descr="balanza | Oscar en Fotos">
            <a:extLst>
              <a:ext uri="{FF2B5EF4-FFF2-40B4-BE49-F238E27FC236}">
                <a16:creationId xmlns:a16="http://schemas.microsoft.com/office/drawing/2014/main" id="{658D523C-D03F-3B68-1195-F6210522C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alphaModFix amt="54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564"/>
                    </a14:imgEffect>
                    <a14:imgEffect>
                      <a14:saturation sat="2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97" y="4635318"/>
            <a:ext cx="1856658" cy="159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0DE30941-EAC2-3CC7-DB7C-797D2241E3FC}"/>
              </a:ext>
            </a:extLst>
          </p:cNvPr>
          <p:cNvGrpSpPr/>
          <p:nvPr/>
        </p:nvGrpSpPr>
        <p:grpSpPr>
          <a:xfrm>
            <a:off x="205946" y="4510522"/>
            <a:ext cx="2357716" cy="1661147"/>
            <a:chOff x="8900834" y="2948041"/>
            <a:chExt cx="2927088" cy="2062302"/>
          </a:xfrm>
        </p:grpSpPr>
        <p:sp>
          <p:nvSpPr>
            <p:cNvPr id="6" name="Forma libre 5">
              <a:extLst>
                <a:ext uri="{FF2B5EF4-FFF2-40B4-BE49-F238E27FC236}">
                  <a16:creationId xmlns:a16="http://schemas.microsoft.com/office/drawing/2014/main" id="{0C069922-07A1-60E5-27FB-4986F9C39367}"/>
                </a:ext>
              </a:extLst>
            </p:cNvPr>
            <p:cNvSpPr/>
            <p:nvPr/>
          </p:nvSpPr>
          <p:spPr>
            <a:xfrm>
              <a:off x="9209254" y="3205286"/>
              <a:ext cx="433137" cy="57751"/>
            </a:xfrm>
            <a:custGeom>
              <a:avLst/>
              <a:gdLst>
                <a:gd name="csX0" fmla="*/ 0 w 433137"/>
                <a:gd name="csY0" fmla="*/ 0 h 57751"/>
                <a:gd name="csX1" fmla="*/ 77002 w 433137"/>
                <a:gd name="csY1" fmla="*/ 38501 h 57751"/>
                <a:gd name="csX2" fmla="*/ 154004 w 433137"/>
                <a:gd name="csY2" fmla="*/ 28876 h 57751"/>
                <a:gd name="csX3" fmla="*/ 375385 w 433137"/>
                <a:gd name="csY3" fmla="*/ 38501 h 57751"/>
                <a:gd name="csX4" fmla="*/ 433137 w 433137"/>
                <a:gd name="csY4" fmla="*/ 57751 h 5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37" h="57751">
                  <a:moveTo>
                    <a:pt x="0" y="0"/>
                  </a:moveTo>
                  <a:cubicBezTo>
                    <a:pt x="9064" y="5438"/>
                    <a:pt x="56281" y="38501"/>
                    <a:pt x="77002" y="38501"/>
                  </a:cubicBezTo>
                  <a:cubicBezTo>
                    <a:pt x="102869" y="38501"/>
                    <a:pt x="128337" y="32084"/>
                    <a:pt x="154004" y="28876"/>
                  </a:cubicBezTo>
                  <a:cubicBezTo>
                    <a:pt x="227798" y="32084"/>
                    <a:pt x="301914" y="30901"/>
                    <a:pt x="375385" y="38501"/>
                  </a:cubicBezTo>
                  <a:cubicBezTo>
                    <a:pt x="395569" y="40589"/>
                    <a:pt x="433137" y="57751"/>
                    <a:pt x="433137" y="57751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8E02A295-996B-656F-17A0-651EB9668746}"/>
                </a:ext>
              </a:extLst>
            </p:cNvPr>
            <p:cNvSpPr/>
            <p:nvPr/>
          </p:nvSpPr>
          <p:spPr>
            <a:xfrm>
              <a:off x="8900834" y="2948041"/>
              <a:ext cx="1914793" cy="2062302"/>
            </a:xfrm>
            <a:prstGeom prst="ellipse">
              <a:avLst/>
            </a:prstGeom>
            <a:solidFill>
              <a:srgbClr val="6E917C">
                <a:alpha val="32595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0D11D479-D634-7375-3B01-CE57F4076436}"/>
                </a:ext>
              </a:extLst>
            </p:cNvPr>
            <p:cNvSpPr/>
            <p:nvPr/>
          </p:nvSpPr>
          <p:spPr>
            <a:xfrm>
              <a:off x="9045853" y="3214571"/>
              <a:ext cx="1298815" cy="1285432"/>
            </a:xfrm>
            <a:prstGeom prst="ellipse">
              <a:avLst/>
            </a:prstGeom>
            <a:solidFill>
              <a:srgbClr val="496053">
                <a:alpha val="37000"/>
              </a:srgbClr>
            </a:solidFill>
            <a:ln w="25400">
              <a:solidFill>
                <a:srgbClr val="496053">
                  <a:alpha val="39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B31CAE91-EED6-495E-2A02-983403790EC7}"/>
                </a:ext>
              </a:extLst>
            </p:cNvPr>
            <p:cNvGrpSpPr/>
            <p:nvPr/>
          </p:nvGrpSpPr>
          <p:grpSpPr>
            <a:xfrm>
              <a:off x="9145525" y="3491286"/>
              <a:ext cx="1063206" cy="350304"/>
              <a:chOff x="4271138" y="2696317"/>
              <a:chExt cx="1063206" cy="350304"/>
            </a:xfrm>
          </p:grpSpPr>
          <p:pic>
            <p:nvPicPr>
              <p:cNvPr id="35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0F0F1119-CD58-25F8-CB54-4030080DBA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271138" y="2701891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2E828F1A-1B5F-824F-0573-8D2C9470BA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629835" y="26987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12" descr="Dna PNG, Dna Transparent Background - FreeIconsPNG">
                <a:extLst>
                  <a:ext uri="{FF2B5EF4-FFF2-40B4-BE49-F238E27FC236}">
                    <a16:creationId xmlns:a16="http://schemas.microsoft.com/office/drawing/2014/main" id="{2006B6ED-C6E6-4B3F-6429-F39CFF55AE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72131">
                <a:off x="4988532" y="2696317"/>
                <a:ext cx="345812" cy="3447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DBC54F52-649C-A159-71B0-0E48ACE995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290267" y="3629950"/>
              <a:ext cx="258190" cy="56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FF86396F-09DC-3B44-5419-B82063843B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558576" y="3812312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A27CE942-9040-2713-6C02-1071FC9846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18496" y="3665197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C2CEF4BD-5C49-CD9E-CDDE-3A148DC82D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921423" y="4070830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2" descr="Single strand of red RNA single helix structure on transparent background  75667164 PNG">
              <a:extLst>
                <a:ext uri="{FF2B5EF4-FFF2-40B4-BE49-F238E27FC236}">
                  <a16:creationId xmlns:a16="http://schemas.microsoft.com/office/drawing/2014/main" id="{07FB17ED-50D4-0A78-4BD5-E0CFC5ADB9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9" t="7544" r="32583" b="21707"/>
            <a:stretch>
              <a:fillRect/>
            </a:stretch>
          </p:blipFill>
          <p:spPr bwMode="auto">
            <a:xfrm rot="16401026">
              <a:off x="9604855" y="4531755"/>
              <a:ext cx="260129" cy="56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4" descr="illustration of protein structure 53336758 PNG">
              <a:extLst>
                <a:ext uri="{FF2B5EF4-FFF2-40B4-BE49-F238E27FC236}">
                  <a16:creationId xmlns:a16="http://schemas.microsoft.com/office/drawing/2014/main" id="{47CCF90B-52ED-00DF-C28D-919B09C874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69884">
              <a:off x="9718379" y="4579604"/>
              <a:ext cx="351042" cy="282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Forma libre 17">
              <a:extLst>
                <a:ext uri="{FF2B5EF4-FFF2-40B4-BE49-F238E27FC236}">
                  <a16:creationId xmlns:a16="http://schemas.microsoft.com/office/drawing/2014/main" id="{405414A0-D241-C677-D45E-C1C6F909F89C}"/>
                </a:ext>
              </a:extLst>
            </p:cNvPr>
            <p:cNvSpPr/>
            <p:nvPr/>
          </p:nvSpPr>
          <p:spPr>
            <a:xfrm>
              <a:off x="9476284" y="4525999"/>
              <a:ext cx="340972" cy="267326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19" name="Forma libre 18">
              <a:extLst>
                <a:ext uri="{FF2B5EF4-FFF2-40B4-BE49-F238E27FC236}">
                  <a16:creationId xmlns:a16="http://schemas.microsoft.com/office/drawing/2014/main" id="{F7834AF4-19D5-2352-2CC8-0929F3E74DFD}"/>
                </a:ext>
              </a:extLst>
            </p:cNvPr>
            <p:cNvSpPr/>
            <p:nvPr/>
          </p:nvSpPr>
          <p:spPr>
            <a:xfrm rot="10421680" flipH="1">
              <a:off x="9556565" y="4826762"/>
              <a:ext cx="204956" cy="108040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rgbClr val="F7D357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E23DDDB1-0509-CC09-1BA5-F8899D87CF9B}"/>
                </a:ext>
              </a:extLst>
            </p:cNvPr>
            <p:cNvSpPr/>
            <p:nvPr/>
          </p:nvSpPr>
          <p:spPr>
            <a:xfrm>
              <a:off x="10600319" y="4260194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1" name="Forma libre 20">
              <a:extLst>
                <a:ext uri="{FF2B5EF4-FFF2-40B4-BE49-F238E27FC236}">
                  <a16:creationId xmlns:a16="http://schemas.microsoft.com/office/drawing/2014/main" id="{82D73C0C-CD03-3167-8190-6B7B4DE019B4}"/>
                </a:ext>
              </a:extLst>
            </p:cNvPr>
            <p:cNvSpPr/>
            <p:nvPr/>
          </p:nvSpPr>
          <p:spPr>
            <a:xfrm rot="7525459">
              <a:off x="10301432" y="4383574"/>
              <a:ext cx="146320" cy="169292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2" name="Forma libre 21">
              <a:extLst>
                <a:ext uri="{FF2B5EF4-FFF2-40B4-BE49-F238E27FC236}">
                  <a16:creationId xmlns:a16="http://schemas.microsoft.com/office/drawing/2014/main" id="{D59B3B1C-9600-5D74-1E43-A591F7E2AB6F}"/>
                </a:ext>
              </a:extLst>
            </p:cNvPr>
            <p:cNvSpPr/>
            <p:nvPr/>
          </p:nvSpPr>
          <p:spPr>
            <a:xfrm>
              <a:off x="10201413" y="4621841"/>
              <a:ext cx="152234" cy="162716"/>
            </a:xfrm>
            <a:custGeom>
              <a:avLst/>
              <a:gdLst>
                <a:gd name="csX0" fmla="*/ 51371 w 277402"/>
                <a:gd name="csY0" fmla="*/ 308225 h 308486"/>
                <a:gd name="csX1" fmla="*/ 82193 w 277402"/>
                <a:gd name="csY1" fmla="*/ 226032 h 308486"/>
                <a:gd name="csX2" fmla="*/ 215758 w 277402"/>
                <a:gd name="csY2" fmla="*/ 195209 h 308486"/>
                <a:gd name="csX3" fmla="*/ 246580 w 277402"/>
                <a:gd name="csY3" fmla="*/ 184935 h 308486"/>
                <a:gd name="csX4" fmla="*/ 256854 w 277402"/>
                <a:gd name="csY4" fmla="*/ 154113 h 308486"/>
                <a:gd name="csX5" fmla="*/ 277402 w 277402"/>
                <a:gd name="csY5" fmla="*/ 123290 h 308486"/>
                <a:gd name="csX6" fmla="*/ 256854 w 277402"/>
                <a:gd name="csY6" fmla="*/ 30823 h 308486"/>
                <a:gd name="csX7" fmla="*/ 195209 w 277402"/>
                <a:gd name="csY7" fmla="*/ 0 h 308486"/>
                <a:gd name="csX8" fmla="*/ 133564 w 277402"/>
                <a:gd name="csY8" fmla="*/ 20549 h 308486"/>
                <a:gd name="csX9" fmla="*/ 102742 w 277402"/>
                <a:gd name="csY9" fmla="*/ 30823 h 308486"/>
                <a:gd name="csX10" fmla="*/ 20549 w 277402"/>
                <a:gd name="csY10" fmla="*/ 133564 h 308486"/>
                <a:gd name="csX11" fmla="*/ 0 w 277402"/>
                <a:gd name="csY11" fmla="*/ 195209 h 308486"/>
                <a:gd name="csX12" fmla="*/ 51371 w 277402"/>
                <a:gd name="csY12" fmla="*/ 308225 h 30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7402" h="308486">
                  <a:moveTo>
                    <a:pt x="51371" y="308225"/>
                  </a:moveTo>
                  <a:cubicBezTo>
                    <a:pt x="65070" y="313362"/>
                    <a:pt x="58005" y="241149"/>
                    <a:pt x="82193" y="226032"/>
                  </a:cubicBezTo>
                  <a:cubicBezTo>
                    <a:pt x="115621" y="205140"/>
                    <a:pt x="179630" y="200371"/>
                    <a:pt x="215758" y="195209"/>
                  </a:cubicBezTo>
                  <a:cubicBezTo>
                    <a:pt x="226032" y="191784"/>
                    <a:pt x="238922" y="192593"/>
                    <a:pt x="246580" y="184935"/>
                  </a:cubicBezTo>
                  <a:cubicBezTo>
                    <a:pt x="254238" y="177277"/>
                    <a:pt x="252011" y="163799"/>
                    <a:pt x="256854" y="154113"/>
                  </a:cubicBezTo>
                  <a:cubicBezTo>
                    <a:pt x="262376" y="143068"/>
                    <a:pt x="270553" y="133564"/>
                    <a:pt x="277402" y="123290"/>
                  </a:cubicBezTo>
                  <a:cubicBezTo>
                    <a:pt x="277297" y="122659"/>
                    <a:pt x="267504" y="44135"/>
                    <a:pt x="256854" y="30823"/>
                  </a:cubicBezTo>
                  <a:cubicBezTo>
                    <a:pt x="242370" y="12718"/>
                    <a:pt x="215513" y="6768"/>
                    <a:pt x="195209" y="0"/>
                  </a:cubicBezTo>
                  <a:lnTo>
                    <a:pt x="133564" y="20549"/>
                  </a:lnTo>
                  <a:lnTo>
                    <a:pt x="102742" y="30823"/>
                  </a:lnTo>
                  <a:cubicBezTo>
                    <a:pt x="74684" y="58881"/>
                    <a:pt x="33510" y="94682"/>
                    <a:pt x="20549" y="133564"/>
                  </a:cubicBezTo>
                  <a:lnTo>
                    <a:pt x="0" y="195209"/>
                  </a:lnTo>
                  <a:cubicBezTo>
                    <a:pt x="10809" y="292491"/>
                    <a:pt x="37672" y="303088"/>
                    <a:pt x="51371" y="308225"/>
                  </a:cubicBezTo>
                  <a:close/>
                </a:path>
              </a:pathLst>
            </a:custGeom>
            <a:solidFill>
              <a:srgbClr val="556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3" name="Forma libre 22">
              <a:extLst>
                <a:ext uri="{FF2B5EF4-FFF2-40B4-BE49-F238E27FC236}">
                  <a16:creationId xmlns:a16="http://schemas.microsoft.com/office/drawing/2014/main" id="{B6BD9E5D-1A51-1693-EBCC-DCF824986F10}"/>
                </a:ext>
              </a:extLst>
            </p:cNvPr>
            <p:cNvSpPr/>
            <p:nvPr/>
          </p:nvSpPr>
          <p:spPr>
            <a:xfrm rot="186843">
              <a:off x="9502758" y="3488844"/>
              <a:ext cx="316333" cy="167821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24" name="Forma libre 23">
              <a:extLst>
                <a:ext uri="{FF2B5EF4-FFF2-40B4-BE49-F238E27FC236}">
                  <a16:creationId xmlns:a16="http://schemas.microsoft.com/office/drawing/2014/main" id="{0B89492C-7E82-AC9E-0BC8-9459103AA27B}"/>
                </a:ext>
              </a:extLst>
            </p:cNvPr>
            <p:cNvSpPr/>
            <p:nvPr/>
          </p:nvSpPr>
          <p:spPr>
            <a:xfrm rot="11005981">
              <a:off x="9500069" y="3655272"/>
              <a:ext cx="297767" cy="127024"/>
            </a:xfrm>
            <a:custGeom>
              <a:avLst/>
              <a:gdLst>
                <a:gd name="csX0" fmla="*/ 115503 w 529389"/>
                <a:gd name="csY0" fmla="*/ 279132 h 293087"/>
                <a:gd name="csX1" fmla="*/ 192505 w 529389"/>
                <a:gd name="csY1" fmla="*/ 250257 h 293087"/>
                <a:gd name="csX2" fmla="*/ 259882 w 529389"/>
                <a:gd name="csY2" fmla="*/ 240631 h 293087"/>
                <a:gd name="csX3" fmla="*/ 365760 w 529389"/>
                <a:gd name="csY3" fmla="*/ 250257 h 293087"/>
                <a:gd name="csX4" fmla="*/ 423511 w 529389"/>
                <a:gd name="csY4" fmla="*/ 269507 h 293087"/>
                <a:gd name="csX5" fmla="*/ 519764 w 529389"/>
                <a:gd name="csY5" fmla="*/ 240631 h 293087"/>
                <a:gd name="csX6" fmla="*/ 529389 w 529389"/>
                <a:gd name="csY6" fmla="*/ 202130 h 293087"/>
                <a:gd name="csX7" fmla="*/ 510139 w 529389"/>
                <a:gd name="csY7" fmla="*/ 86627 h 293087"/>
                <a:gd name="csX8" fmla="*/ 500514 w 529389"/>
                <a:gd name="csY8" fmla="*/ 57751 h 293087"/>
                <a:gd name="csX9" fmla="*/ 481263 w 529389"/>
                <a:gd name="csY9" fmla="*/ 28876 h 293087"/>
                <a:gd name="csX10" fmla="*/ 452387 w 529389"/>
                <a:gd name="csY10" fmla="*/ 19250 h 293087"/>
                <a:gd name="csX11" fmla="*/ 423511 w 529389"/>
                <a:gd name="csY11" fmla="*/ 0 h 293087"/>
                <a:gd name="csX12" fmla="*/ 259882 w 529389"/>
                <a:gd name="csY12" fmla="*/ 9625 h 293087"/>
                <a:gd name="csX13" fmla="*/ 182880 w 529389"/>
                <a:gd name="csY13" fmla="*/ 28876 h 293087"/>
                <a:gd name="csX14" fmla="*/ 125128 w 529389"/>
                <a:gd name="csY14" fmla="*/ 48126 h 293087"/>
                <a:gd name="csX15" fmla="*/ 38501 w 529389"/>
                <a:gd name="csY15" fmla="*/ 115503 h 293087"/>
                <a:gd name="csX16" fmla="*/ 9625 w 529389"/>
                <a:gd name="csY16" fmla="*/ 202130 h 293087"/>
                <a:gd name="csX17" fmla="*/ 0 w 529389"/>
                <a:gd name="csY17" fmla="*/ 231006 h 293087"/>
                <a:gd name="csX18" fmla="*/ 9625 w 529389"/>
                <a:gd name="csY18" fmla="*/ 269507 h 293087"/>
                <a:gd name="csX19" fmla="*/ 38501 w 529389"/>
                <a:gd name="csY19" fmla="*/ 288758 h 293087"/>
                <a:gd name="csX20" fmla="*/ 115503 w 529389"/>
                <a:gd name="csY20" fmla="*/ 279132 h 293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29389" h="293087">
                  <a:moveTo>
                    <a:pt x="115503" y="279132"/>
                  </a:moveTo>
                  <a:cubicBezTo>
                    <a:pt x="141170" y="272715"/>
                    <a:pt x="177414" y="253275"/>
                    <a:pt x="192505" y="250257"/>
                  </a:cubicBezTo>
                  <a:cubicBezTo>
                    <a:pt x="214751" y="245808"/>
                    <a:pt x="237423" y="243840"/>
                    <a:pt x="259882" y="240631"/>
                  </a:cubicBezTo>
                  <a:cubicBezTo>
                    <a:pt x="295175" y="243840"/>
                    <a:pt x="330861" y="244098"/>
                    <a:pt x="365760" y="250257"/>
                  </a:cubicBezTo>
                  <a:cubicBezTo>
                    <a:pt x="385743" y="253783"/>
                    <a:pt x="423511" y="269507"/>
                    <a:pt x="423511" y="269507"/>
                  </a:cubicBezTo>
                  <a:cubicBezTo>
                    <a:pt x="444837" y="266461"/>
                    <a:pt x="501333" y="268278"/>
                    <a:pt x="519764" y="240631"/>
                  </a:cubicBezTo>
                  <a:cubicBezTo>
                    <a:pt x="527102" y="229624"/>
                    <a:pt x="526181" y="214964"/>
                    <a:pt x="529389" y="202130"/>
                  </a:cubicBezTo>
                  <a:cubicBezTo>
                    <a:pt x="521577" y="139635"/>
                    <a:pt x="524271" y="136091"/>
                    <a:pt x="510139" y="86627"/>
                  </a:cubicBezTo>
                  <a:cubicBezTo>
                    <a:pt x="507352" y="76871"/>
                    <a:pt x="505051" y="66826"/>
                    <a:pt x="500514" y="57751"/>
                  </a:cubicBezTo>
                  <a:cubicBezTo>
                    <a:pt x="495341" y="47404"/>
                    <a:pt x="490296" y="36102"/>
                    <a:pt x="481263" y="28876"/>
                  </a:cubicBezTo>
                  <a:cubicBezTo>
                    <a:pt x="473340" y="22538"/>
                    <a:pt x="461462" y="23787"/>
                    <a:pt x="452387" y="19250"/>
                  </a:cubicBezTo>
                  <a:cubicBezTo>
                    <a:pt x="442040" y="14077"/>
                    <a:pt x="433136" y="6417"/>
                    <a:pt x="423511" y="0"/>
                  </a:cubicBezTo>
                  <a:cubicBezTo>
                    <a:pt x="368968" y="3208"/>
                    <a:pt x="314130" y="3115"/>
                    <a:pt x="259882" y="9625"/>
                  </a:cubicBezTo>
                  <a:cubicBezTo>
                    <a:pt x="233613" y="12777"/>
                    <a:pt x="207980" y="20510"/>
                    <a:pt x="182880" y="28876"/>
                  </a:cubicBezTo>
                  <a:lnTo>
                    <a:pt x="125128" y="48126"/>
                  </a:lnTo>
                  <a:cubicBezTo>
                    <a:pt x="56051" y="94178"/>
                    <a:pt x="83737" y="70267"/>
                    <a:pt x="38501" y="115503"/>
                  </a:cubicBezTo>
                  <a:lnTo>
                    <a:pt x="9625" y="202130"/>
                  </a:lnTo>
                  <a:lnTo>
                    <a:pt x="0" y="231006"/>
                  </a:lnTo>
                  <a:cubicBezTo>
                    <a:pt x="3208" y="243840"/>
                    <a:pt x="2287" y="258500"/>
                    <a:pt x="9625" y="269507"/>
                  </a:cubicBezTo>
                  <a:cubicBezTo>
                    <a:pt x="16042" y="279132"/>
                    <a:pt x="28154" y="283585"/>
                    <a:pt x="38501" y="288758"/>
                  </a:cubicBezTo>
                  <a:cubicBezTo>
                    <a:pt x="61809" y="300412"/>
                    <a:pt x="89836" y="285549"/>
                    <a:pt x="115503" y="27913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15EF1FA3-A126-7EF3-9DE9-7DD103C87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600318" y="3906815"/>
              <a:ext cx="233771" cy="238913"/>
            </a:xfrm>
            <a:prstGeom prst="rect">
              <a:avLst/>
            </a:prstGeom>
          </p:spPr>
        </p:pic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54267899-4351-30FC-981A-0386C6BF2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783633" y="3609221"/>
              <a:ext cx="292620" cy="299057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98634A3B-F47A-C64D-B7A7-5EF135C40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87528" y="3865335"/>
              <a:ext cx="292620" cy="299057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F66D3A8C-F781-07E4-4F74-1A4BFCA68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148825" y="3543253"/>
              <a:ext cx="292620" cy="299057"/>
            </a:xfrm>
            <a:prstGeom prst="rect">
              <a:avLst/>
            </a:prstGeom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F6C750B2-CD6B-61D6-FB1B-45B595F3A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904796" y="3220708"/>
              <a:ext cx="292620" cy="299057"/>
            </a:xfrm>
            <a:prstGeom prst="rect">
              <a:avLst/>
            </a:prstGeom>
          </p:spPr>
        </p:pic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872DF64A-D1CB-897F-A48F-A0A0997DE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267006" y="3084631"/>
              <a:ext cx="292620" cy="299057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4586CFA7-1E46-A381-0444-8B03FEF62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748161">
              <a:off x="11532084" y="3486385"/>
              <a:ext cx="292620" cy="299057"/>
            </a:xfrm>
            <a:prstGeom prst="rect">
              <a:avLst/>
            </a:prstGeom>
          </p:spPr>
        </p:pic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48E7EA28-F019-FF43-2A4F-F95E2EAEEB15}"/>
                </a:ext>
              </a:extLst>
            </p:cNvPr>
            <p:cNvSpPr/>
            <p:nvPr/>
          </p:nvSpPr>
          <p:spPr>
            <a:xfrm>
              <a:off x="10241538" y="44760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42F450CA-1660-CA46-4209-D5837BFFBADB}"/>
                </a:ext>
              </a:extLst>
            </p:cNvPr>
            <p:cNvSpPr/>
            <p:nvPr/>
          </p:nvSpPr>
          <p:spPr>
            <a:xfrm>
              <a:off x="10393938" y="4628474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66215D01-4756-607B-4CD1-B62EF5B6B925}"/>
                </a:ext>
              </a:extLst>
            </p:cNvPr>
            <p:cNvSpPr/>
            <p:nvPr/>
          </p:nvSpPr>
          <p:spPr>
            <a:xfrm>
              <a:off x="10477360" y="4421422"/>
              <a:ext cx="68525" cy="63511"/>
            </a:xfrm>
            <a:prstGeom prst="ellipse">
              <a:avLst/>
            </a:prstGeom>
            <a:solidFill>
              <a:srgbClr val="5560B6"/>
            </a:solidFill>
            <a:ln>
              <a:solidFill>
                <a:srgbClr val="5560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288000" rIns="288000" bIns="288000" rtlCol="0" anchor="t"/>
            <a:lstStyle/>
            <a:p>
              <a:pPr algn="l"/>
              <a:endParaRPr lang="en-US" noProof="1"/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E2E256F7-22C3-E8C4-D825-A8080AD967D0}"/>
              </a:ext>
            </a:extLst>
          </p:cNvPr>
          <p:cNvSpPr txBox="1"/>
          <p:nvPr/>
        </p:nvSpPr>
        <p:spPr>
          <a:xfrm>
            <a:off x="4972493" y="3695014"/>
            <a:ext cx="7219507" cy="938719"/>
          </a:xfrm>
          <a:prstGeom prst="rect">
            <a:avLst/>
          </a:prstGeom>
          <a:solidFill>
            <a:srgbClr val="DBE3CB"/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ts val="22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noProof="1">
                <a:sym typeface="Wingdings" pitchFamily="2" charset="2"/>
              </a:rPr>
              <a:t>How can </a:t>
            </a:r>
            <a:r>
              <a:rPr lang="en-US" sz="2000" b="1" noProof="1">
                <a:sym typeface="Wingdings" pitchFamily="2" charset="2"/>
              </a:rPr>
              <a:t>impactful changes in HIV reservoir be measured</a:t>
            </a:r>
            <a:r>
              <a:rPr lang="en-US" sz="2000" noProof="1">
                <a:sym typeface="Wingdings" pitchFamily="2" charset="2"/>
              </a:rPr>
              <a:t>? </a:t>
            </a:r>
            <a:br>
              <a:rPr lang="en-US" sz="2000" noProof="1">
                <a:sym typeface="Wingdings" pitchFamily="2" charset="2"/>
              </a:rPr>
            </a:br>
            <a:r>
              <a:rPr lang="en-US" sz="2000" noProof="1">
                <a:sym typeface="Wingdings" pitchFamily="2" charset="2"/>
              </a:rPr>
              <a:t> measure efficacy of </a:t>
            </a:r>
            <a:r>
              <a:rPr lang="en-US" sz="2000" b="1" noProof="1">
                <a:sym typeface="Wingdings" pitchFamily="2" charset="2"/>
              </a:rPr>
              <a:t>therapeutic strategies</a:t>
            </a:r>
            <a:r>
              <a:rPr lang="en-US" sz="2000" noProof="1">
                <a:sym typeface="Wingdings" pitchFamily="2" charset="2"/>
              </a:rPr>
              <a:t>.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96E428CC-5111-8D5A-C20E-879ECA2338C3}"/>
              </a:ext>
            </a:extLst>
          </p:cNvPr>
          <p:cNvSpPr txBox="1"/>
          <p:nvPr/>
        </p:nvSpPr>
        <p:spPr>
          <a:xfrm>
            <a:off x="5548651" y="5079120"/>
            <a:ext cx="617220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spcAft>
                <a:spcPts val="1800"/>
              </a:spcAft>
            </a:pPr>
            <a:r>
              <a:rPr lang="en-US" sz="2000" i="1" noProof="1">
                <a:sym typeface="Wingdings" pitchFamily="2" charset="2"/>
              </a:rPr>
              <a:t>Is there going to be an “ideal” technique that could be a practical </a:t>
            </a:r>
            <a:r>
              <a:rPr lang="en-US" sz="2000" b="1" i="1" noProof="1">
                <a:sym typeface="Wingdings" pitchFamily="2" charset="2"/>
              </a:rPr>
              <a:t>alternative to an ATI</a:t>
            </a:r>
            <a:r>
              <a:rPr lang="en-US" sz="2000" i="1" noProof="1">
                <a:sym typeface="Wingdings" pitchFamily="2" charset="2"/>
              </a:rPr>
              <a:t>?</a:t>
            </a:r>
            <a:br>
              <a:rPr lang="en-US" sz="2000" b="1" i="1" noProof="1">
                <a:sym typeface="Wingdings" pitchFamily="2" charset="2"/>
              </a:rPr>
            </a:br>
            <a:endParaRPr lang="en-US" sz="2000" b="1" i="1" noProof="1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79511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Word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1"/>
      <p:bldP spid="39" grpId="0" animBg="1"/>
      <p:bldP spid="4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7BA0B-7C59-4B35-40D5-3056C1C6C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1E454A95-44C1-32E2-5BA0-C37B8C2E6CCE}"/>
              </a:ext>
            </a:extLst>
          </p:cNvPr>
          <p:cNvCxnSpPr/>
          <p:nvPr/>
        </p:nvCxnSpPr>
        <p:spPr>
          <a:xfrm>
            <a:off x="5809327" y="-1453229"/>
            <a:ext cx="24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6E37ED7B-9C9E-D4BC-0EE7-3306A98C1926}"/>
              </a:ext>
            </a:extLst>
          </p:cNvPr>
          <p:cNvSpPr txBox="1">
            <a:spLocks/>
          </p:cNvSpPr>
          <p:nvPr/>
        </p:nvSpPr>
        <p:spPr>
          <a:xfrm>
            <a:off x="3972560" y="1466558"/>
            <a:ext cx="7776531" cy="122396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/>
              <a:t>Measuring HIV reservoirs: </a:t>
            </a:r>
            <a:br>
              <a:rPr lang="en-US" sz="4000" noProof="1"/>
            </a:br>
            <a:r>
              <a:rPr lang="en-US" b="0" noProof="1"/>
              <a:t>the optimal or the feasible?</a:t>
            </a:r>
            <a:endParaRPr lang="en-US" noProof="1"/>
          </a:p>
        </p:txBody>
      </p:sp>
      <p:pic>
        <p:nvPicPr>
          <p:cNvPr id="82946" name="Picture 2" descr="balanza | Oscar en Fotos">
            <a:extLst>
              <a:ext uri="{FF2B5EF4-FFF2-40B4-BE49-F238E27FC236}">
                <a16:creationId xmlns:a16="http://schemas.microsoft.com/office/drawing/2014/main" id="{7265FDAE-8E32-94F2-91EE-7C6B55F10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482" y="1521181"/>
            <a:ext cx="1193699" cy="102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154715-D027-34F4-56EF-69707068EDE4}"/>
              </a:ext>
            </a:extLst>
          </p:cNvPr>
          <p:cNvSpPr txBox="1">
            <a:spLocks/>
          </p:cNvSpPr>
          <p:nvPr/>
        </p:nvSpPr>
        <p:spPr>
          <a:xfrm>
            <a:off x="2511179" y="246806"/>
            <a:ext cx="10653058" cy="778891"/>
          </a:xfrm>
          <a:prstGeom prst="rect">
            <a:avLst/>
          </a:prstGeom>
          <a:solidFill>
            <a:srgbClr val="E88302">
              <a:alpha val="29664"/>
            </a:srgbClr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i="1" noProof="1">
                <a:solidFill>
                  <a:schemeClr val="tx1"/>
                </a:solidFill>
              </a:rPr>
              <a:t> Summary for community  </a:t>
            </a:r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C9C40112-375E-4EA0-B943-E567A056A1E1}"/>
              </a:ext>
            </a:extLst>
          </p:cNvPr>
          <p:cNvSpPr txBox="1">
            <a:spLocks/>
          </p:cNvSpPr>
          <p:nvPr/>
        </p:nvSpPr>
        <p:spPr>
          <a:xfrm>
            <a:off x="651352" y="3066798"/>
            <a:ext cx="11448789" cy="25203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ts val="2200"/>
              </a:lnSpc>
              <a:spcAft>
                <a:spcPts val="600"/>
              </a:spcAft>
            </a:pPr>
            <a:r>
              <a:rPr lang="en-US" sz="2000" noProof="1"/>
              <a:t>There are many techniques </a:t>
            </a:r>
            <a:r>
              <a:rPr lang="en-US" sz="2000" b="1" noProof="1"/>
              <a:t>combining</a:t>
            </a:r>
            <a:r>
              <a:rPr lang="en-US" sz="2000" noProof="1"/>
              <a:t> </a:t>
            </a:r>
            <a:r>
              <a:rPr lang="en-US" sz="2000" b="1" noProof="1"/>
              <a:t>different approaches </a:t>
            </a:r>
            <a:r>
              <a:rPr lang="en-US" sz="2000" noProof="1"/>
              <a:t>for HIV reservoir measurement and characterization in </a:t>
            </a:r>
            <a:r>
              <a:rPr lang="en-US" sz="2000" b="1" noProof="1"/>
              <a:t>research</a:t>
            </a:r>
            <a:r>
              <a:rPr lang="en-US" sz="2000" noProof="1"/>
              <a:t>.</a:t>
            </a:r>
          </a:p>
          <a:p>
            <a:pPr marL="342900" indent="-342900">
              <a:lnSpc>
                <a:spcPts val="2200"/>
              </a:lnSpc>
              <a:spcAft>
                <a:spcPts val="600"/>
              </a:spcAft>
            </a:pPr>
            <a:r>
              <a:rPr lang="en-US" sz="2000" noProof="1"/>
              <a:t>Most are </a:t>
            </a:r>
            <a:r>
              <a:rPr lang="en-US" sz="2000" b="1" noProof="1"/>
              <a:t>not yet scalable or validated </a:t>
            </a:r>
            <a:r>
              <a:rPr lang="en-US" sz="2000" noProof="1"/>
              <a:t>for use in </a:t>
            </a:r>
            <a:r>
              <a:rPr lang="en-US" sz="2000" b="1" noProof="1"/>
              <a:t>clinical trials</a:t>
            </a:r>
            <a:r>
              <a:rPr lang="en-US" sz="2000" noProof="1"/>
              <a:t>.</a:t>
            </a:r>
          </a:p>
          <a:p>
            <a:pPr marL="342900" indent="-342900">
              <a:lnSpc>
                <a:spcPts val="2200"/>
              </a:lnSpc>
              <a:spcAft>
                <a:spcPts val="600"/>
              </a:spcAft>
            </a:pPr>
            <a:r>
              <a:rPr lang="en-US" sz="2000" noProof="1"/>
              <a:t>So far, </a:t>
            </a:r>
            <a:r>
              <a:rPr lang="en-US" sz="2000" b="1" noProof="1"/>
              <a:t>there is no single “ideal” validated and feasible technique</a:t>
            </a:r>
            <a:r>
              <a:rPr lang="en-US" sz="2000" noProof="1"/>
              <a:t> for reservoir measurement, but this remains an area of </a:t>
            </a:r>
            <a:r>
              <a:rPr lang="en-US" sz="2000" b="1" noProof="1"/>
              <a:t>intense research aimed at evaluating the impact of cure interventions</a:t>
            </a:r>
            <a:r>
              <a:rPr lang="en-US" sz="2000" noProof="1"/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0AC8129-A96A-6507-E30A-56770D06CB14}"/>
              </a:ext>
            </a:extLst>
          </p:cNvPr>
          <p:cNvSpPr txBox="1"/>
          <p:nvPr/>
        </p:nvSpPr>
        <p:spPr>
          <a:xfrm>
            <a:off x="-110836" y="5644435"/>
            <a:ext cx="12413672" cy="733534"/>
          </a:xfrm>
          <a:prstGeom prst="rect">
            <a:avLst/>
          </a:prstGeom>
          <a:solidFill>
            <a:srgbClr val="E88302">
              <a:alpha val="30121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ts val="2480"/>
              </a:lnSpc>
              <a:spcAft>
                <a:spcPts val="600"/>
              </a:spcAft>
            </a:pPr>
            <a:r>
              <a:rPr lang="en-US" sz="2200" noProof="1"/>
              <a:t>We need </a:t>
            </a:r>
            <a:r>
              <a:rPr lang="en-US" sz="2200" b="1" noProof="1"/>
              <a:t>feasible, scalable and accessible assays</a:t>
            </a:r>
            <a:r>
              <a:rPr lang="en-US" sz="2200" noProof="1"/>
              <a:t> that can</a:t>
            </a:r>
            <a:br>
              <a:rPr lang="en-US" sz="2200" noProof="1"/>
            </a:br>
            <a:r>
              <a:rPr lang="en-US" sz="2200" noProof="1"/>
              <a:t>be implemented across </a:t>
            </a:r>
            <a:r>
              <a:rPr lang="en-US" sz="2200" b="1" noProof="1"/>
              <a:t>low- and middle-income countries</a:t>
            </a:r>
            <a:r>
              <a:rPr lang="en-US" sz="2200" noProof="1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05928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8F98D-7295-E343-8A23-37562C7E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6719" y="-98148"/>
            <a:ext cx="6426918" cy="2987675"/>
          </a:xfrm>
        </p:spPr>
        <p:txBody>
          <a:bodyPr wrap="square">
            <a:normAutofit/>
          </a:bodyPr>
          <a:lstStyle/>
          <a:p>
            <a:pPr algn="ctr"/>
            <a:r>
              <a:rPr lang="en-US" sz="7200" b="1" noProof="1"/>
              <a:t>Thank you so much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719E9-DEE5-AD41-99DD-439B9AF6D1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44514" y="5203307"/>
            <a:ext cx="3306418" cy="835818"/>
          </a:xfrm>
        </p:spPr>
        <p:txBody>
          <a:bodyPr>
            <a:normAutofit/>
          </a:bodyPr>
          <a:lstStyle/>
          <a:p>
            <a:r>
              <a:rPr lang="en-US" sz="2400" b="1" noProof="1"/>
              <a:t>Lucía Baquero</a:t>
            </a:r>
          </a:p>
          <a:p>
            <a:r>
              <a:rPr lang="en-US" noProof="1"/>
              <a:t>lbaquero@fmed.uba.ar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F2E01F7-D474-AF41-51D5-F213C83203C3}"/>
              </a:ext>
            </a:extLst>
          </p:cNvPr>
          <p:cNvSpPr txBox="1">
            <a:spLocks/>
          </p:cNvSpPr>
          <p:nvPr/>
        </p:nvSpPr>
        <p:spPr>
          <a:xfrm>
            <a:off x="4003344" y="4125930"/>
            <a:ext cx="4659219" cy="835818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j-lt"/>
                <a:ea typeface="IAS Ribbon Sans Regular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20"/>
              </a:lnSpc>
            </a:pPr>
            <a:r>
              <a:rPr lang="en-US" sz="1400" i="1" noProof="1"/>
              <a:t>Thanks to N. Laufer, G. Turk, L. Cruces, M. Armani-Tourret, M. Lancien, M. Bellefroid, L. Osorio and Y. Ghiglione, for their input and feedback.</a:t>
            </a:r>
            <a:endParaRPr lang="en-US" sz="1200" i="1" noProof="1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C052D92-7E0C-8187-DEF3-B53134FC2049}"/>
              </a:ext>
            </a:extLst>
          </p:cNvPr>
          <p:cNvCxnSpPr>
            <a:cxnSpLocks/>
          </p:cNvCxnSpPr>
          <p:nvPr/>
        </p:nvCxnSpPr>
        <p:spPr>
          <a:xfrm>
            <a:off x="3810662" y="4961748"/>
            <a:ext cx="47350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6215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4E91A1-4FE8-4286-AF15-A002E02C65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633FE2-6E90-470A-97F5-051E1CE1A1DF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terms/"/>
    <ds:schemaRef ds:uri="e236f8d0-c4c0-4f47-ae05-f87aea30adc7"/>
    <ds:schemaRef ds:uri="http://schemas.microsoft.com/office/infopath/2007/PartnerControls"/>
    <ds:schemaRef ds:uri="73ce610f-b889-47d4-8ab5-c38f623799c9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4CFBB23-A995-432B-B518-ECE38CF4F6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AIDS2026</Template>
  <TotalTime>35202</TotalTime>
  <Words>1920</Words>
  <Application>Microsoft Macintosh PowerPoint</Application>
  <PresentationFormat>Panorámica</PresentationFormat>
  <Paragraphs>308</Paragraphs>
  <Slides>36</Slides>
  <Notes>32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2" baseType="lpstr">
      <vt:lpstr>Arial</vt:lpstr>
      <vt:lpstr>Verdana</vt:lpstr>
      <vt:lpstr>Calibri</vt:lpstr>
      <vt:lpstr>Wingdings</vt:lpstr>
      <vt:lpstr>Courier New</vt:lpstr>
      <vt:lpstr>AIDS2026</vt:lpstr>
      <vt:lpstr>Measuring HIV reservoirs:  the optimal or the feasible?</vt:lpstr>
      <vt:lpstr>Measuring HIV reservoirs:  the optimal or the feasible?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Thank you so much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Lucía Baquero</dc:creator>
  <cp:lastModifiedBy>Lucía Baquero</cp:lastModifiedBy>
  <cp:revision>93</cp:revision>
  <dcterms:created xsi:type="dcterms:W3CDTF">2026-06-12T13:22:00Z</dcterms:created>
  <dcterms:modified xsi:type="dcterms:W3CDTF">2026-07-20T20:55:46Z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