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588" r:id="rId2"/>
    <p:sldId id="722" r:id="rId3"/>
    <p:sldId id="752" r:id="rId4"/>
    <p:sldId id="611" r:id="rId5"/>
    <p:sldId id="690" r:id="rId6"/>
    <p:sldId id="612" r:id="rId7"/>
    <p:sldId id="748" r:id="rId8"/>
    <p:sldId id="753" r:id="rId9"/>
    <p:sldId id="700" r:id="rId10"/>
    <p:sldId id="665" r:id="rId11"/>
    <p:sldId id="703" r:id="rId12"/>
    <p:sldId id="750" r:id="rId13"/>
    <p:sldId id="747" r:id="rId14"/>
    <p:sldId id="746" r:id="rId15"/>
    <p:sldId id="694" r:id="rId16"/>
    <p:sldId id="678" r:id="rId17"/>
    <p:sldId id="693" r:id="rId18"/>
    <p:sldId id="714" r:id="rId19"/>
    <p:sldId id="725" r:id="rId20"/>
    <p:sldId id="751" r:id="rId21"/>
    <p:sldId id="711" r:id="rId22"/>
    <p:sldId id="610" r:id="rId23"/>
    <p:sldId id="709" r:id="rId24"/>
    <p:sldId id="710" r:id="rId25"/>
    <p:sldId id="719" r:id="rId26"/>
    <p:sldId id="679" r:id="rId27"/>
    <p:sldId id="6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4165AB-CA2D-4D7F-A073-DC6ED320B02F}">
          <p14:sldIdLst>
            <p14:sldId id="588"/>
            <p14:sldId id="722"/>
            <p14:sldId id="752"/>
            <p14:sldId id="611"/>
            <p14:sldId id="690"/>
            <p14:sldId id="612"/>
            <p14:sldId id="748"/>
            <p14:sldId id="753"/>
            <p14:sldId id="700"/>
            <p14:sldId id="665"/>
            <p14:sldId id="703"/>
            <p14:sldId id="750"/>
            <p14:sldId id="747"/>
            <p14:sldId id="746"/>
            <p14:sldId id="694"/>
            <p14:sldId id="678"/>
            <p14:sldId id="693"/>
            <p14:sldId id="714"/>
            <p14:sldId id="725"/>
            <p14:sldId id="751"/>
            <p14:sldId id="711"/>
          </p14:sldIdLst>
        </p14:section>
        <p14:section name="supplement" id="{AE82F8F1-C6BE-40CE-B1B7-685C89455940}">
          <p14:sldIdLst>
            <p14:sldId id="610"/>
            <p14:sldId id="709"/>
            <p14:sldId id="710"/>
            <p14:sldId id="719"/>
            <p14:sldId id="679"/>
            <p14:sldId id="6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92B4"/>
    <a:srgbClr val="FFA040"/>
    <a:srgbClr val="F0EEEA"/>
    <a:srgbClr val="FFFCF3"/>
    <a:srgbClr val="F74ED6"/>
    <a:srgbClr val="B856D7"/>
    <a:srgbClr val="FF99CC"/>
    <a:srgbClr val="CCFFFF"/>
    <a:srgbClr val="CC99FF"/>
    <a:srgbClr val="55A0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CE8BFA-5169-4E9F-A316-B00697FA0825}" v="36" dt="2026-07-20T13:49:51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1" autoAdjust="0"/>
    <p:restoredTop sz="84327" autoAdjust="0"/>
  </p:normalViewPr>
  <p:slideViewPr>
    <p:cSldViewPr snapToGrid="0">
      <p:cViewPr>
        <p:scale>
          <a:sx n="75" d="100"/>
          <a:sy n="75" d="100"/>
        </p:scale>
        <p:origin x="2275" y="70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Daan.Roovers\Downloads\all.peptides.D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836085179406786"/>
          <c:y val="3.0511523396463285E-2"/>
          <c:w val="0.85114616054964021"/>
          <c:h val="0.8292035908226465"/>
        </c:manualLayout>
      </c:layout>
      <c:scatterChart>
        <c:scatterStyle val="lineMarker"/>
        <c:varyColors val="0"/>
        <c:ser>
          <c:idx val="0"/>
          <c:order val="0"/>
          <c:tx>
            <c:v>mock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trendline>
            <c:spPr>
              <a:ln w="25400" cap="rnd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c:spPr>
            <c:trendlineType val="exp"/>
            <c:intercept val="1"/>
            <c:dispRSqr val="0"/>
            <c:dispEq val="0"/>
          </c:trendline>
          <c:xVal>
            <c:numRef>
              <c:f>'21.01 analyse'!$K$6:$K$19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8</c:v>
                </c:pt>
                <c:pt idx="8">
                  <c:v>10</c:v>
                </c:pt>
                <c:pt idx="9">
                  <c:v>12</c:v>
                </c:pt>
                <c:pt idx="10">
                  <c:v>16</c:v>
                </c:pt>
                <c:pt idx="11">
                  <c:v>20</c:v>
                </c:pt>
                <c:pt idx="12">
                  <c:v>24</c:v>
                </c:pt>
                <c:pt idx="13">
                  <c:v>28</c:v>
                </c:pt>
              </c:numCache>
            </c:numRef>
          </c:xVal>
          <c:yVal>
            <c:numRef>
              <c:f>'21.01 analyse'!$Q$6:$Q$19</c:f>
              <c:numCache>
                <c:formatCode>0.00</c:formatCode>
                <c:ptCount val="14"/>
                <c:pt idx="0">
                  <c:v>1</c:v>
                </c:pt>
                <c:pt idx="1">
                  <c:v>0.74582027736426038</c:v>
                </c:pt>
                <c:pt idx="2">
                  <c:v>0.66718422496619745</c:v>
                </c:pt>
                <c:pt idx="3">
                  <c:v>0.48531958892316029</c:v>
                </c:pt>
                <c:pt idx="4">
                  <c:v>0.26585500089617109</c:v>
                </c:pt>
                <c:pt idx="5">
                  <c:v>0.3340881727718723</c:v>
                </c:pt>
                <c:pt idx="6">
                  <c:v>0.28163174169128269</c:v>
                </c:pt>
                <c:pt idx="7">
                  <c:v>0.26683418136905757</c:v>
                </c:pt>
                <c:pt idx="8">
                  <c:v>0.19195778001767014</c:v>
                </c:pt>
                <c:pt idx="9">
                  <c:v>0.13741730378327363</c:v>
                </c:pt>
                <c:pt idx="10">
                  <c:v>0.36837793585507522</c:v>
                </c:pt>
                <c:pt idx="11">
                  <c:v>0.16974127224355809</c:v>
                </c:pt>
                <c:pt idx="12">
                  <c:v>0.11938334068900276</c:v>
                </c:pt>
                <c:pt idx="13">
                  <c:v>8.5101561925696817E-2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7E9-4B8D-9323-BB30AB4E2FE9}"/>
            </c:ext>
          </c:extLst>
        </c:ser>
        <c:ser>
          <c:idx val="1"/>
          <c:order val="1"/>
          <c:tx>
            <c:v>5nM LEN</c:v>
          </c:tx>
          <c:spPr>
            <a:ln w="3810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trendline>
            <c:spPr>
              <a:ln w="25400" cap="rnd">
                <a:solidFill>
                  <a:srgbClr val="00B0F0"/>
                </a:solidFill>
                <a:prstDash val="solid"/>
              </a:ln>
              <a:effectLst/>
            </c:spPr>
            <c:trendlineType val="exp"/>
            <c:intercept val="1"/>
            <c:dispRSqr val="0"/>
            <c:dispEq val="0"/>
          </c:trendline>
          <c:xVal>
            <c:numRef>
              <c:f>'21.01 analyse'!$K$6:$K$19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8</c:v>
                </c:pt>
                <c:pt idx="8">
                  <c:v>10</c:v>
                </c:pt>
                <c:pt idx="9">
                  <c:v>12</c:v>
                </c:pt>
                <c:pt idx="10">
                  <c:v>16</c:v>
                </c:pt>
                <c:pt idx="11">
                  <c:v>20</c:v>
                </c:pt>
                <c:pt idx="12">
                  <c:v>24</c:v>
                </c:pt>
                <c:pt idx="13">
                  <c:v>28</c:v>
                </c:pt>
              </c:numCache>
            </c:numRef>
          </c:xVal>
          <c:yVal>
            <c:numRef>
              <c:f>'21.01 analyse'!$R$6:$R$19</c:f>
              <c:numCache>
                <c:formatCode>0.00</c:formatCode>
                <c:ptCount val="14"/>
                <c:pt idx="0">
                  <c:v>1</c:v>
                </c:pt>
                <c:pt idx="1">
                  <c:v>0.8361499406394538</c:v>
                </c:pt>
                <c:pt idx="2">
                  <c:v>0.16666463711453797</c:v>
                </c:pt>
                <c:pt idx="3">
                  <c:v>0.18382262495387264</c:v>
                </c:pt>
                <c:pt idx="4">
                  <c:v>7.1393889208650391E-2</c:v>
                </c:pt>
                <c:pt idx="5">
                  <c:v>1.1828024281869954E-2</c:v>
                </c:pt>
                <c:pt idx="6">
                  <c:v>1.0000000000000001E-5</c:v>
                </c:pt>
                <c:pt idx="7">
                  <c:v>6.1685025635555531E-3</c:v>
                </c:pt>
                <c:pt idx="8">
                  <c:v>9.3287079069603984E-2</c:v>
                </c:pt>
                <c:pt idx="9">
                  <c:v>1.0000000000000001E-5</c:v>
                </c:pt>
                <c:pt idx="10">
                  <c:v>4.342707192352524E-2</c:v>
                </c:pt>
                <c:pt idx="11">
                  <c:v>1.0000000000000001E-5</c:v>
                </c:pt>
                <c:pt idx="12">
                  <c:v>4.0895424012489301E-2</c:v>
                </c:pt>
                <c:pt idx="13">
                  <c:v>1.0000000000000001E-5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7E9-4B8D-9323-BB30AB4E2F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7445344"/>
        <c:axId val="297459744"/>
      </c:scatterChart>
      <c:valAx>
        <c:axId val="297445344"/>
        <c:scaling>
          <c:orientation val="minMax"/>
          <c:max val="28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t</a:t>
                </a:r>
                <a:r>
                  <a:rPr lang="en-GB" sz="1600" b="1" baseline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(hours past pulse)</a:t>
                </a:r>
                <a:endParaRPr lang="en-GB" sz="16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38640879125629629"/>
              <c:y val="0.934467764537785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59744"/>
        <c:crosses val="autoZero"/>
        <c:crossBetween val="midCat"/>
        <c:majorUnit val="4"/>
        <c:minorUnit val="1"/>
      </c:valAx>
      <c:valAx>
        <c:axId val="297459744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total</a:t>
                </a:r>
                <a:r>
                  <a:rPr lang="en-GB" sz="1600" b="1" baseline="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Gag (normalised)</a:t>
                </a:r>
                <a:endParaRPr lang="en-GB" sz="1600" b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0748982884399551E-2"/>
              <c:y val="0.212437872351818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534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4794399375229115"/>
          <c:y val="0.33637659221621569"/>
          <c:w val="0.21258769902618618"/>
          <c:h val="0.2394457171380553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 w="28575"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solidFill>
                <a:srgbClr val="FFA040"/>
              </a:solidFill>
              <a:ln w="285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9D7-463A-B33B-01B78793E7C6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85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9D7-463A-B33B-01B78793E7C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85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9D7-463A-B33B-01B78793E7C6}"/>
              </c:ext>
            </c:extLst>
          </c:dPt>
          <c:dPt>
            <c:idx val="3"/>
            <c:bubble3D val="0"/>
            <c:spPr>
              <a:solidFill>
                <a:srgbClr val="B856D7"/>
              </a:solidFill>
              <a:ln w="285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9D7-463A-B33B-01B78793E7C6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285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9D7-463A-B33B-01B78793E7C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'HIV peptides'!$L$65:$L$69</c:f>
              <c:strCache>
                <c:ptCount val="5"/>
                <c:pt idx="0">
                  <c:v>Gag</c:v>
                </c:pt>
                <c:pt idx="1">
                  <c:v>EnvGFP</c:v>
                </c:pt>
                <c:pt idx="2">
                  <c:v>Rev</c:v>
                </c:pt>
                <c:pt idx="3">
                  <c:v>Vpu</c:v>
                </c:pt>
                <c:pt idx="4">
                  <c:v>Nef</c:v>
                </c:pt>
              </c:strCache>
            </c:strRef>
          </c:cat>
          <c:val>
            <c:numRef>
              <c:f>'HIV peptides'!$M$65:$M$69</c:f>
              <c:numCache>
                <c:formatCode>General</c:formatCode>
                <c:ptCount val="5"/>
                <c:pt idx="0">
                  <c:v>38</c:v>
                </c:pt>
                <c:pt idx="1">
                  <c:v>7</c:v>
                </c:pt>
                <c:pt idx="2">
                  <c:v>8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9D7-463A-B33B-01B78793E7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3F09781-4F04-4FB1-B197-7B7E4AED7A83}" type="datetimeFigureOut">
              <a:rPr lang="en-GB" smtClean="0"/>
              <a:pPr/>
              <a:t>20/07/2026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775B9BE-5ECF-4942-B6E6-34855184D3C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847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Present my project about new HIV drug LEN and the effect it may have on immune-mediated killing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75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17862-0AEA-7522-C96B-4DE466C64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C5D9CAC-CBC3-924B-EC69-6E500B7D8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CC200B6-5C1A-4A0C-4BFF-23D8E9F783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l-NL" i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1FEE0A-DFC0-B29A-B3E2-5A15CC1775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367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824A-AC0B-ECBA-1503-EF23CE84C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F301326-5919-1691-FD27-E8248735C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44E2711-7C2E-0D32-B9DB-803BF44D1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l-NL" i="0" dirty="0"/>
              <a:t>During natural infection, HIV integrates into host genome</a:t>
            </a:r>
          </a:p>
          <a:p>
            <a:pPr marL="171450" indent="-171450">
              <a:buFontTx/>
              <a:buChar char="-"/>
            </a:pPr>
            <a:r>
              <a:rPr lang="nl-NL" i="0" dirty="0"/>
              <a:t>Most cells die due to immune clearance/cytopathic effect</a:t>
            </a:r>
          </a:p>
          <a:p>
            <a:pPr marL="171450" indent="-171450">
              <a:buFontTx/>
              <a:buChar char="-"/>
            </a:pPr>
            <a:r>
              <a:rPr lang="nl-NL" i="0" dirty="0"/>
              <a:t>Some infected cells survive long enough to revert to resting state (latency/no viral transcription)</a:t>
            </a:r>
          </a:p>
          <a:p>
            <a:pPr marL="171450" indent="-171450">
              <a:buFontTx/>
              <a:buChar char="-"/>
            </a:pPr>
            <a:r>
              <a:rPr lang="nl-NL" i="0" dirty="0"/>
              <a:t>Latency: allows HIV to avoid immune detection &gt; obstacle for achieving a cure</a:t>
            </a:r>
          </a:p>
          <a:p>
            <a:pPr marL="171450" indent="-171450">
              <a:buFontTx/>
              <a:buChar char="-"/>
            </a:pPr>
            <a:r>
              <a:rPr lang="nl-NL" i="0" dirty="0"/>
              <a:t>Effort into latency reversal + making cells susceptible to immune clearance: </a:t>
            </a:r>
          </a:p>
          <a:p>
            <a:pPr marL="171450" indent="-171450">
              <a:buFontTx/>
              <a:buChar char="-"/>
            </a:pPr>
            <a:r>
              <a:rPr lang="nl-NL" i="0" dirty="0"/>
              <a:t>(for example: increasing surface presentation of viral protein + MHC-I antigen during latency reversal)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23C25B-B18B-3266-B8EC-88A95C60C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429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FE3FD-1D26-2A78-D2D6-B9BB98AFA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5FCA38B-842F-09B0-B1EC-E261759D1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0089DBD-A05E-C558-8174-A6ADE63F0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LEN = capsid inhibitor (approved 2024)</a:t>
            </a:r>
          </a:p>
          <a:p>
            <a:pPr marL="0" indent="0">
              <a:buFontTx/>
              <a:buNone/>
            </a:pPr>
            <a:r>
              <a:rPr lang="en-GB" dirty="0"/>
              <a:t>Sub-nM dose: efficiently blocks nuclear import and integration and formation of infectious particles</a:t>
            </a:r>
          </a:p>
          <a:p>
            <a:pPr marL="0" indent="0">
              <a:buFontTx/>
              <a:buNone/>
            </a:pPr>
            <a:r>
              <a:rPr lang="en-GB" dirty="0"/>
              <a:t>Notably: p24 lowers capsid levels in cell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&gt; We wanted to know whether LEN affects immune visibility of latent cells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AC9ECD6-47DF-6859-1005-A3F22DB03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364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2A712-DDCD-73D8-EF28-DC63B0CCB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4B7B64-5E06-FA63-05B4-3C8C32036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243D5C5-DB3B-FE0A-2D5F-A26D2B88F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Because: If LEN increases presentation of viral antigen, </a:t>
            </a:r>
            <a:r>
              <a:rPr lang="nl-NL" dirty="0" err="1"/>
              <a:t>may</a:t>
            </a:r>
            <a:r>
              <a:rPr lang="nl-NL" dirty="0"/>
              <a:t> have </a:t>
            </a:r>
            <a:r>
              <a:rPr lang="nl-NL" dirty="0" err="1"/>
              <a:t>consequence</a:t>
            </a:r>
            <a:r>
              <a:rPr lang="nl-NL" dirty="0"/>
              <a:t> </a:t>
            </a:r>
            <a:r>
              <a:rPr lang="nl-NL" dirty="0" err="1"/>
              <a:t>for</a:t>
            </a:r>
            <a:r>
              <a:rPr lang="nl-NL" dirty="0"/>
              <a:t> cure strategies for HIV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93A9C7-E331-C55B-9624-1C32F40292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931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99B1B-A55A-3B8F-CF0D-A0A8580F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E42DBF9-A5DA-6EA5-5B1D-3A5CE42D7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AB7E4E4-944F-316E-D028-3CF19CF3A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First: study effect of LEN on latent infection/latency reversal...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84D6B72-D0F8-E94E-B8D7-B84C144C0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088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39FB4-6FF9-F3D1-3C81-9655C4B41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FC8F72-9B72-F153-06DE-C5B5E118F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6849B09-1789-12C9-2178-17B313E17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3:00 </a:t>
            </a:r>
          </a:p>
          <a:p>
            <a:pPr marL="0" indent="0">
              <a:buFontTx/>
              <a:buNone/>
            </a:pPr>
            <a:r>
              <a:rPr lang="nl-NL" dirty="0"/>
              <a:t>... using l</a:t>
            </a:r>
            <a:r>
              <a:rPr lang="en-GB" dirty="0" err="1"/>
              <a:t>atent</a:t>
            </a:r>
            <a:r>
              <a:rPr lang="en-GB" dirty="0"/>
              <a:t> Jurkat/T-cell based cell line with GFP in Env</a:t>
            </a:r>
          </a:p>
          <a:p>
            <a:pPr marL="0" indent="0">
              <a:buFontTx/>
              <a:buNone/>
            </a:pPr>
            <a:r>
              <a:rPr lang="en-GB" dirty="0"/>
              <a:t>Each cell full </a:t>
            </a:r>
            <a:r>
              <a:rPr lang="en-GB"/>
              <a:t>length provirus</a:t>
            </a: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&gt;&gt; Env reflected by GFP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9F1F537-C65D-A3A4-540F-E50FD21FAA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46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DF06-C609-1D4D-E62A-A8AD285FF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DB5AA3C-6320-0545-1529-330925DB6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4BB9563-BD54-0A9D-1B96-2A557631C3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Reversed latency with LRA, </a:t>
            </a:r>
            <a:r>
              <a:rPr lang="en-GB" dirty="0" err="1"/>
              <a:t>HDACi</a:t>
            </a:r>
            <a:r>
              <a:rPr lang="en-GB" dirty="0"/>
              <a:t> pano: express p24+Env</a:t>
            </a:r>
          </a:p>
          <a:p>
            <a:pPr marL="0" indent="0">
              <a:buFontTx/>
              <a:buNone/>
            </a:pPr>
            <a:r>
              <a:rPr lang="en-GB" dirty="0"/>
              <a:t>pretreat LEN: lower p24 levels upon latency reversal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ADD22DA-39AC-0EB5-30A8-28BFB7BE9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193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90C59-6895-AB22-1B6E-F25933ACE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2CE1A17-2666-1F79-8F1C-894015780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451ACDE-22FC-59B6-959F-28BD634CF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Found that effect is specific to p24</a:t>
            </a:r>
          </a:p>
          <a:p>
            <a:pPr marL="0" indent="0">
              <a:buFontTx/>
              <a:buNone/>
            </a:pPr>
            <a:r>
              <a:rPr lang="nl-NL" dirty="0"/>
              <a:t>not latency reversal in general (as evidenced by Env)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083193-99CC-ECA4-62E3-09A624224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749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0515E-C1CB-13E3-04E0-0FB15BCBF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BFFF77E-A2C1-B4AC-8934-80BA558717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4756818-3CFA-D1E3-8999-4C170E740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Further validated by WB</a:t>
            </a:r>
          </a:p>
          <a:p>
            <a:pPr marL="0" indent="0">
              <a:buFontTx/>
              <a:buNone/>
            </a:pPr>
            <a:r>
              <a:rPr lang="nl-NL" dirty="0"/>
              <a:t>Again specific effect of LEN on p24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100788-36A5-CB2E-5658-CB117C6155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814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1ECE8-BB26-5106-30C8-3B1AEA457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2B91F62-B4C9-A3C3-73FA-67CF02817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3450474-04D8-EEA1-F779-AEA1EC8E2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4:00 </a:t>
            </a:r>
          </a:p>
          <a:p>
            <a:pPr marL="0" indent="0">
              <a:buFontTx/>
              <a:buNone/>
            </a:pPr>
            <a:r>
              <a:rPr lang="en-GB" dirty="0"/>
              <a:t>Cell line distinguishes total Env (GFP), surface Env (stain non-permeabilised cells)</a:t>
            </a:r>
          </a:p>
          <a:p>
            <a:pPr marL="0" indent="0">
              <a:buFontTx/>
              <a:buNone/>
            </a:pPr>
            <a:r>
              <a:rPr lang="en-GB" dirty="0"/>
              <a:t>Relevant: Env = only surface-presenting viral protein &gt; immune detection infected cells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7D8F6CB-E05F-0838-E10B-08F39D5AB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46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38491-5DC0-E19B-0C03-E7868CC8D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9170C6B-E8FE-CBAD-2D32-525AFF8D3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FD833EE-012E-0253-62FF-88AD2B2AF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Found effect on surface Env </a:t>
            </a:r>
          </a:p>
          <a:p>
            <a:pPr marL="0" indent="0">
              <a:buFontTx/>
              <a:buNone/>
            </a:pPr>
            <a:r>
              <a:rPr lang="en-GB" dirty="0"/>
              <a:t>Confirms expectation: suggests that antibody dependent immune mechanisms are not negatively affected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7A7502-6848-C59B-130E-744D65B7F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568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4BC2C-5CDF-E75F-4570-45E88AEC2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A1AFD42-96F4-5647-3C6D-7F6124F6D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94A579F-4337-85CA-FC6F-35256044A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5:00 </a:t>
            </a:r>
          </a:p>
          <a:p>
            <a:pPr marL="0" indent="0">
              <a:buFontTx/>
              <a:buNone/>
            </a:pPr>
            <a:r>
              <a:rPr lang="nl-NL" dirty="0"/>
              <a:t>Leads to next part of project...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2E218E-20AC-1881-BC75-3BC02D6E5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349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4B4CE-6AB4-D1D3-D47F-99EFE75EB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6DBB7B-E7F4-3089-9932-99A10B763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101F4C4-8681-4460-7ED5-0AF5A5C2D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... study effect on antigen presentation by MHC-I</a:t>
            </a:r>
          </a:p>
          <a:p>
            <a:pPr marL="0" indent="0">
              <a:buFontTx/>
              <a:buNone/>
            </a:pPr>
            <a:r>
              <a:rPr lang="nl-NL" dirty="0"/>
              <a:t>LEN leads to lower p24 levels &gt; literature: effect at </a:t>
            </a:r>
            <a:r>
              <a:rPr lang="nl-NL" dirty="0" err="1"/>
              <a:t>protein</a:t>
            </a:r>
            <a:r>
              <a:rPr lang="nl-NL" dirty="0"/>
              <a:t> level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BF7EBE-D8B4-C2E4-8DC2-1CB194AA8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18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8C82A-89D5-A984-79E5-21A86D10B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201C2D0-F466-9BB2-22B4-5F3FF76F3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91EF64B-E58D-690E-AE35-35403D718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Gag stability affected? </a:t>
            </a:r>
          </a:p>
          <a:p>
            <a:pPr marL="0" indent="0">
              <a:buFontTx/>
              <a:buNone/>
            </a:pPr>
            <a:r>
              <a:rPr lang="en-GB" dirty="0"/>
              <a:t>Pulsed with WB detectable Met analogue</a:t>
            </a:r>
          </a:p>
          <a:p>
            <a:pPr marL="0" indent="0">
              <a:buFontTx/>
              <a:buNone/>
            </a:pPr>
            <a:r>
              <a:rPr lang="en-GB" dirty="0"/>
              <a:t>Track decay of Gag over time</a:t>
            </a:r>
          </a:p>
          <a:p>
            <a:pPr marL="0" indent="0">
              <a:buFontTx/>
              <a:buNone/>
            </a:pPr>
            <a:r>
              <a:rPr lang="en-GB" dirty="0"/>
              <a:t>Gag + cleavage products (</a:t>
            </a:r>
            <a:r>
              <a:rPr lang="en-GB" dirty="0" err="1"/>
              <a:t>incl</a:t>
            </a:r>
            <a:r>
              <a:rPr lang="en-GB" dirty="0"/>
              <a:t> p24)</a:t>
            </a:r>
          </a:p>
          <a:p>
            <a:pPr marL="0" indent="0">
              <a:buFontTx/>
              <a:buNone/>
            </a:pPr>
            <a:r>
              <a:rPr lang="en-GB" dirty="0"/>
              <a:t>LEN: faster degradation</a:t>
            </a:r>
          </a:p>
          <a:p>
            <a:pPr marL="0" indent="0">
              <a:buFontTx/>
              <a:buNone/>
            </a:pPr>
            <a:r>
              <a:rPr lang="en-GB" dirty="0"/>
              <a:t>Half-life reduced ~3-fold</a:t>
            </a:r>
          </a:p>
          <a:p>
            <a:pPr marL="0" indent="0">
              <a:buFontTx/>
              <a:buNone/>
            </a:pPr>
            <a:r>
              <a:rPr lang="en-GB" dirty="0"/>
              <a:t>&gt; Degradation leads to antigen presentation?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AB52E6-25CC-3911-CB0E-3339CDD09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866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960A8-3EBD-C1CC-F6FB-124EB1F33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741555B-93AF-4447-1868-9FE3FE726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FFB4BE8-8135-14E2-8C22-19EFB259DC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6:00</a:t>
            </a:r>
          </a:p>
          <a:p>
            <a:pPr marL="0" indent="0">
              <a:buFontTx/>
              <a:buNone/>
            </a:pPr>
            <a:r>
              <a:rPr lang="en-GB" dirty="0"/>
              <a:t>To answer this question, characterises peptide presentation using mass spectrometry. </a:t>
            </a:r>
          </a:p>
          <a:p>
            <a:pPr marL="0" indent="0">
              <a:buFontTx/>
              <a:buNone/>
            </a:pPr>
            <a:r>
              <a:rPr lang="en-GB" dirty="0"/>
              <a:t>Isolated peptides from reactivating cells using MAE (intact cells)</a:t>
            </a:r>
          </a:p>
          <a:p>
            <a:pPr marL="0" indent="0">
              <a:buFontTx/>
              <a:buNone/>
            </a:pPr>
            <a:r>
              <a:rPr lang="en-GB" dirty="0"/>
              <a:t>Importantly, viral protein Nef downregulates MHC-I during natural infection (hides HIV)</a:t>
            </a:r>
          </a:p>
          <a:p>
            <a:pPr marL="0" indent="0">
              <a:buFontTx/>
              <a:buNone/>
            </a:pPr>
            <a:r>
              <a:rPr lang="en-GB" dirty="0"/>
              <a:t>KO Nef to restore MHC-I expression and increase the sensitivity of our assay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140DF40-0297-78DD-2780-1668A865F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832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77F8D-5619-A5AF-28DA-4EADB05C5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7F05F5F-489F-0EBD-3072-F2D82BF83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4A05EB0-A645-73AD-BA02-CE2977600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25k unique peptides, 41 HIV-1 derived</a:t>
            </a:r>
          </a:p>
          <a:p>
            <a:pPr marL="0" indent="0">
              <a:buFontTx/>
              <a:buNone/>
            </a:pPr>
            <a:r>
              <a:rPr lang="en-GB" dirty="0"/>
              <a:t>Ideal peptide length for MHC-I bound peptides = 8-12</a:t>
            </a:r>
          </a:p>
          <a:p>
            <a:pPr marL="0" indent="0">
              <a:buFontTx/>
              <a:buNone/>
            </a:pPr>
            <a:r>
              <a:rPr lang="en-GB" dirty="0"/>
              <a:t>One HLA allele present on cell line (B35) known to present peptides up to 16aa, matches our data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29E6D76-4E21-E141-955D-DDF34C709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27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05C08-709D-95B9-8C90-028454839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DD96020-AA90-17FA-01C4-8CC5DAEDB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61F1994-FC50-ABBB-937F-9DA411988B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7? Mapped peptides to HIV genome</a:t>
            </a:r>
          </a:p>
          <a:p>
            <a:pPr marL="0" indent="0">
              <a:buFontTx/>
              <a:buNone/>
            </a:pPr>
            <a:r>
              <a:rPr lang="nl-NL" dirty="0"/>
              <a:t>Overlapping peptides: same epitope</a:t>
            </a:r>
          </a:p>
          <a:p>
            <a:pPr marL="0" indent="0">
              <a:buFontTx/>
              <a:buNone/>
            </a:pPr>
            <a:r>
              <a:rPr lang="nl-NL" dirty="0"/>
              <a:t>Majority of peptides derived from Gag (</a:t>
            </a:r>
            <a:r>
              <a:rPr lang="nl-NL" dirty="0" err="1"/>
              <a:t>aligns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studies)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7A6CC6-18BC-6409-838F-9F9701771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0999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EC6DF-7982-AFD4-5F87-7A1512455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467174D-D27F-A9A2-8A15-6A0EE38DB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AF2B800-71F2-67ED-14BF-B9B598B6FF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8:00</a:t>
            </a:r>
          </a:p>
          <a:p>
            <a:pPr marL="0" indent="0">
              <a:buFontTx/>
              <a:buNone/>
            </a:pPr>
            <a:r>
              <a:rPr lang="en-GB" dirty="0"/>
              <a:t>Parse peptides by treatment condition</a:t>
            </a:r>
          </a:p>
          <a:p>
            <a:pPr marL="0" indent="0">
              <a:buFontTx/>
              <a:buNone/>
            </a:pPr>
            <a:r>
              <a:rPr lang="en-GB" dirty="0"/>
              <a:t>Treat w/ LEN leads to more unique peptides from more unique epitopes</a:t>
            </a:r>
          </a:p>
          <a:p>
            <a:pPr marL="0" indent="0">
              <a:buFontTx/>
              <a:buNone/>
            </a:pPr>
            <a:r>
              <a:rPr lang="en-GB" b="1" dirty="0"/>
              <a:t>Could mean that LEN affects Gag degradation patterns &gt; forms new peptides</a:t>
            </a:r>
          </a:p>
          <a:p>
            <a:pPr marL="0" indent="0">
              <a:buFontTx/>
              <a:buNone/>
            </a:pPr>
            <a:r>
              <a:rPr lang="en-GB" b="1" dirty="0"/>
              <a:t>Or increased abundance &gt; peptides above detection limit</a:t>
            </a:r>
          </a:p>
          <a:p>
            <a:pPr marL="0" indent="0">
              <a:buFontTx/>
              <a:buNone/>
            </a:pPr>
            <a:r>
              <a:rPr lang="en-GB" b="1" dirty="0"/>
              <a:t>Overall LEN diversifies viral antigen presentation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D5CD71F-62F3-25EC-83CD-C418F33050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7324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D8506-507A-8329-76A4-867FB34B5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8FF2149-0E68-B5BD-9B40-5ABACB417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04EF9C-5676-BD1B-2D08-F6FF86986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9:00</a:t>
            </a:r>
          </a:p>
          <a:p>
            <a:pPr marL="0" indent="0">
              <a:buFontTx/>
              <a:buNone/>
            </a:pPr>
            <a:r>
              <a:rPr lang="nl-NL" dirty="0"/>
              <a:t>Next step: </a:t>
            </a:r>
            <a:r>
              <a:rPr lang="nl-NL" dirty="0" err="1"/>
              <a:t>confirm</a:t>
            </a:r>
            <a:r>
              <a:rPr lang="nl-NL" dirty="0"/>
              <a:t> effect on immune clearance</a:t>
            </a:r>
          </a:p>
          <a:p>
            <a:pPr marL="0" indent="0">
              <a:buFontTx/>
              <a:buNone/>
            </a:pPr>
            <a:r>
              <a:rPr lang="nl-NL" dirty="0"/>
              <a:t>killing co-culture with </a:t>
            </a:r>
            <a:r>
              <a:rPr lang="nl-NL" dirty="0" err="1"/>
              <a:t>primary</a:t>
            </a:r>
            <a:r>
              <a:rPr lang="nl-NL" dirty="0"/>
              <a:t> </a:t>
            </a:r>
            <a:r>
              <a:rPr lang="nl-NL" dirty="0" err="1"/>
              <a:t>CTLs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E4BADE-058E-C6A0-B48D-C7681FB216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8146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C14A-39D1-C63B-0819-4BF660C1F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1AAF704-24CA-9E80-7FD5-006D75E7D6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83A429-279A-403A-0C68-D870585EA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47E7FD-7F0B-9271-882B-35DA19133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025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3D3A6-E6D4-E667-8848-FED04CE73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9518859-A88E-C09A-87F7-58002188D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CAED4BF-7FA1-5B0D-6AC6-3CBFF5E18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Small molecule drug</a:t>
            </a:r>
          </a:p>
          <a:p>
            <a:pPr marL="0" indent="0">
              <a:buFontTx/>
              <a:buNone/>
            </a:pPr>
            <a:r>
              <a:rPr lang="nl-NL" dirty="0"/>
              <a:t>Binds groove between Capsid subunits, rigidifies capsid</a:t>
            </a:r>
          </a:p>
          <a:p>
            <a:pPr marL="0" indent="0">
              <a:buFontTx/>
              <a:buNone/>
            </a:pPr>
            <a:r>
              <a:rPr lang="nl-NL" dirty="0"/>
              <a:t>Aberrant/atypical </a:t>
            </a:r>
            <a:r>
              <a:rPr lang="nl-NL"/>
              <a:t>capsid formation</a:t>
            </a: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16833C6-9EFC-720D-33C1-E0E55CDDB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1909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AF8FC-5DDC-AA82-9EDD-F98763880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D0BC4AB-1922-7FAE-38AB-EE03005940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8E68594-86AB-2FC3-CF3E-B86199A43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Important: viral protein Nef downregulates MHC (hides infected cells)</a:t>
            </a:r>
          </a:p>
          <a:p>
            <a:pPr marL="0" indent="0">
              <a:buFontTx/>
              <a:buNone/>
            </a:pPr>
            <a:r>
              <a:rPr lang="en-GB" dirty="0"/>
              <a:t>Reactivation: less MHC-I in reactivating (GFP+) cells</a:t>
            </a:r>
          </a:p>
          <a:p>
            <a:pPr marL="0" indent="0">
              <a:buFontTx/>
              <a:buNone/>
            </a:pPr>
            <a:r>
              <a:rPr lang="en-GB" dirty="0"/>
              <a:t>LEN has no effect on MHC-I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E0F45C-DE1E-2221-8C7E-23B4C1721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0227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EDCC1-3BC2-EEA4-9793-46B4F74BB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0FAB273-AD1F-E7F4-DED2-4D14E3A034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C8582B5-EF89-B8AA-6E7E-FC830DEEF5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Nef KO restores MHC-I surface expression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F6E200B-151D-C6EE-B05A-AE54B189A7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0398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59DF8-CD31-7F80-126D-B78E93033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EBC308F-E512-68A6-890C-EE8A5A37D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1D27191-BB54-C74A-CA43-8CA6FB996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3CE378-F8CC-45DC-50A6-628F2D95F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3515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2D17B-F972-FF42-A4EC-11A3E773F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C91E872-9385-6D8A-F029-690D5AED5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823BE04-F1E5-1D2B-64EA-D0ECA2CD4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dirty="0"/>
              <a:t>R</a:t>
            </a:r>
            <a:r>
              <a:rPr lang="en-GB" dirty="0" err="1"/>
              <a:t>eactivate</a:t>
            </a:r>
            <a:r>
              <a:rPr lang="en-GB" dirty="0"/>
              <a:t> cells</a:t>
            </a:r>
          </a:p>
          <a:p>
            <a:pPr marL="0" indent="0">
              <a:buFontTx/>
              <a:buNone/>
            </a:pPr>
            <a:r>
              <a:rPr lang="en-GB" dirty="0"/>
              <a:t>Pulse chase using click chemistry (avoids radioactive amino acids)</a:t>
            </a:r>
          </a:p>
          <a:p>
            <a:pPr marL="0" indent="0">
              <a:buFontTx/>
              <a:buNone/>
            </a:pPr>
            <a:r>
              <a:rPr lang="en-GB" dirty="0"/>
              <a:t>Pulse with </a:t>
            </a:r>
            <a:r>
              <a:rPr lang="en-GB" dirty="0" err="1"/>
              <a:t>azide</a:t>
            </a:r>
            <a:r>
              <a:rPr lang="en-GB" dirty="0"/>
              <a:t> labelled Met, chase with unlabelled</a:t>
            </a:r>
          </a:p>
          <a:p>
            <a:pPr marL="0" indent="0">
              <a:buFontTx/>
              <a:buNone/>
            </a:pPr>
            <a:r>
              <a:rPr lang="en-GB" dirty="0"/>
              <a:t>React with biotin-cyclooctyne (click reaction// </a:t>
            </a:r>
            <a:r>
              <a:rPr lang="en-GB" dirty="0" err="1"/>
              <a:t>spontaneous+irreversible</a:t>
            </a:r>
            <a:r>
              <a:rPr lang="en-GB" dirty="0"/>
              <a:t> reaction)</a:t>
            </a:r>
          </a:p>
          <a:p>
            <a:pPr marL="0" indent="0">
              <a:buFontTx/>
              <a:buNone/>
            </a:pPr>
            <a:r>
              <a:rPr lang="en-GB" dirty="0"/>
              <a:t>Pulsed protein visible through biotin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BAE9211-172F-BFBA-3D89-7C347399BA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1402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EE1A3-1899-043B-51DA-483E125E2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94121FB-D3FB-F4B1-7AAC-1023999B0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7F0933D-A40A-5076-647F-E1DF98B4E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/>
              <a:t>Isolate CD8 &gt; killing co-culture +-LEN</a:t>
            </a:r>
          </a:p>
          <a:p>
            <a:pPr marL="0" indent="0">
              <a:buFontTx/>
              <a:buNone/>
            </a:pPr>
            <a:r>
              <a:rPr lang="en-GB" dirty="0"/>
              <a:t>Expand specific CD8 with peptide pool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D233D00-0F65-4B46-0A90-72B323B00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7EAEF7-B08F-4F50-B2FA-DAB460430A7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930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2C46-4E65-F7F3-81B5-845BC0AEA1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E93FAD-3724-36B3-BDED-0E59EC0F0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DAB6D-3A07-B87A-222B-DB9CDCF92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B175-14FF-420C-873C-649F9474D361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0AA97-D901-ACB6-45F7-FA9C4BD68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6A75D-A4F5-6096-EF4D-CAA33A090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13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C2E06-94B0-FB92-0955-18BDFE45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6CA2C-70CB-F79E-E2BA-F7C698C1F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FE021-FC5D-9D28-997F-2E10D27B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E095-2581-40CC-BA75-2AB802B4758B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596FF-C4AF-F0B1-8897-072E63824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DA980-1542-A3EB-7380-4153CC13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33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5ACE5-3427-397D-CDD0-35DBC03DA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98B23-F9F4-2743-C2DD-90CAE0142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32783-7B2B-FC25-3F90-D127A2E6E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8ABED-3CB2-49F9-B64D-3FD7F2F5F735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44D47-9C98-8CB0-A99C-7591A9BA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0F8FF-22BA-D9E3-BF21-FA703EA8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5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7FC90-BFD9-4E6F-805D-568ED9761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86EAD-2AB5-9FD7-06BE-BDED6BE22E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B13AEE-8AC4-7C2B-2392-043444356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53CF2-105D-9E1B-0C97-BD892F23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AE4A7-AD77-406E-B2AC-04DBAA009771}" type="datetime1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4A816-9A90-B7E5-C4D6-EDC6B0433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A639F-A391-A635-A0F2-66D06E957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395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1BD1-98E8-22C2-5491-0EC13E64C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A74DC-B3CD-3FBF-52EC-1DA0D22F7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9CD78-92E2-2DEB-147E-61FF76388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6B7C8F-10BD-6A0B-D677-B49E7E77FC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DA7580-3436-CE78-977A-49D0A3A269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7311A1-5897-E81A-1AF9-6C26A5203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82B3C-3611-40C2-A07A-9D2B5D8B6126}" type="datetime1">
              <a:rPr lang="en-GB" smtClean="0"/>
              <a:t>20/07/2026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C4DB6C-A4B6-993C-C20C-2E39D70A9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15E600-5965-6B65-7732-1BA387E8E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423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A5471-EE4D-94C8-912B-A27C2814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500E69-EBC8-AFF9-CE15-0DBCF83A7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8EE2-A0A2-49D0-9F6C-DF0D6C3D8A1F}" type="datetime1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390B8-996E-CA5E-EA50-94D5C944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2F7748-B211-9712-46C4-A95C00483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684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921E55-029B-1BC9-5C5C-E459CA0F4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17B0D-6497-4200-814F-C63A6034DF09}" type="datetime1">
              <a:rPr lang="en-GB" smtClean="0"/>
              <a:t>20/07/2026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A906FD-1178-F360-70D3-BE5181B0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FB8E1-DCAE-72B8-1A70-C03D5446D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447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F285D-DF73-B063-C2D3-AFB84176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87193-D7FC-9257-4A03-CC5E8E03C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B863F-39D8-AE1A-9584-165260F18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95DF4-48EF-18CB-0E1A-CAE1E913D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95A8-3897-4C44-8FB3-03C92731330D}" type="datetime1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B2878D-9493-9FD7-821E-EFEF1265E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42C9D-89CC-5615-18B5-7B55613D3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4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389B-1681-E67F-93DE-A404A47BC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24A202-5DBF-331B-895D-0C65CE9A57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209FB-1845-45C7-395F-CFEB579D2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DE13B-13F4-8F94-F61A-E5E3F0B10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0082-8EEC-4DBC-8763-083537A9B4B1}" type="datetime1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53AED-51F0-BB23-E9C6-6599D6A0E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2D4491-77B9-79CF-258E-5BCA6130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72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1C250-6292-D924-10FA-D0734AEB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8DFC8E-5F8E-BCFD-ACA1-1E5437051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772B2-4DBB-4CBD-E1D2-8CA36796F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D12C0-2A2B-4973-90E9-57F2C689BFE6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33F51-F58D-7CCB-EF39-AF604A906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89B2B-DF0A-E349-8315-7FDFB1ED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34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B307FD-70C5-4D40-354E-609B4C4ADE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52C6A7-816D-95FF-54B6-BF28A87E2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D4FA3-9EF7-5B51-5EDE-9B59C6B3A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458BD-D2B2-4CF5-95DF-E00308043488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F9724-5994-A00A-33EE-1BFD5D402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6BBF3-B306-01EC-3ABA-A1C91AA8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8A7FB-0501-4C7E-A0A3-FD7E4FDB84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89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88E94-F372-23C6-6D5D-31D2D3003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9E4BC-D7BE-02C5-80C8-F680ECA8A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65710-D1BF-9D80-948B-CDFC6BD39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5F0224FF-86E8-4C13-B4EC-28A3145FF7B9}" type="datetime1">
              <a:rPr lang="en-GB" smtClean="0"/>
              <a:pPr/>
              <a:t>20/07/2026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64966-C6C3-4AFF-6C8A-864B36D72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690E4-544A-819F-066E-A0F6B2DC3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C18A7FB-0501-4C7E-A0A3-FD7E4FDB842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170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2.wdp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microsoft.com/office/2007/relationships/hdphoto" Target="../media/hdphoto1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.jpg"/><Relationship Id="rId10" Type="http://schemas.openxmlformats.org/officeDocument/2006/relationships/image" Target="../media/image37.png"/><Relationship Id="rId4" Type="http://schemas.microsoft.com/office/2007/relationships/hdphoto" Target="../media/hdphoto1.wdp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microsoft.com/office/2007/relationships/hdphoto" Target="../media/hdphoto1.wdp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for a school of tropical medicine&#10;&#10;Description automatically generated">
            <a:extLst>
              <a:ext uri="{FF2B5EF4-FFF2-40B4-BE49-F238E27FC236}">
                <a16:creationId xmlns:a16="http://schemas.microsoft.com/office/drawing/2014/main" id="{1A2C4B49-E6BB-9541-FF68-DBC279293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1" t="6990" r="5956" b="17592"/>
          <a:stretch/>
        </p:blipFill>
        <p:spPr>
          <a:xfrm>
            <a:off x="139928" y="59124"/>
            <a:ext cx="3022752" cy="2188144"/>
          </a:xfrm>
          <a:prstGeom prst="rect">
            <a:avLst/>
          </a:prstGeom>
        </p:spPr>
      </p:pic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BC403AF1-084C-47AC-8D1D-9A18AD13366C}"/>
              </a:ext>
            </a:extLst>
          </p:cNvPr>
          <p:cNvSpPr/>
          <p:nvPr/>
        </p:nvSpPr>
        <p:spPr>
          <a:xfrm>
            <a:off x="2385060" y="1580437"/>
            <a:ext cx="9581942" cy="49238"/>
          </a:xfrm>
          <a:custGeom>
            <a:avLst/>
            <a:gdLst>
              <a:gd name="connsiteX0" fmla="*/ 99687 w 10508559"/>
              <a:gd name="connsiteY0" fmla="*/ 0 h 54000"/>
              <a:gd name="connsiteX1" fmla="*/ 10508559 w 10508559"/>
              <a:gd name="connsiteY1" fmla="*/ 0 h 54000"/>
              <a:gd name="connsiteX2" fmla="*/ 10508559 w 10508559"/>
              <a:gd name="connsiteY2" fmla="*/ 54000 h 54000"/>
              <a:gd name="connsiteX3" fmla="*/ 0 w 10508559"/>
              <a:gd name="connsiteY3" fmla="*/ 54000 h 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8559" h="54000">
                <a:moveTo>
                  <a:pt x="99687" y="0"/>
                </a:moveTo>
                <a:lnTo>
                  <a:pt x="10508559" y="0"/>
                </a:lnTo>
                <a:lnTo>
                  <a:pt x="10508559" y="54000"/>
                </a:lnTo>
                <a:lnTo>
                  <a:pt x="0" y="54000"/>
                </a:lnTo>
                <a:close/>
              </a:path>
            </a:pathLst>
          </a:custGeom>
          <a:solidFill>
            <a:srgbClr val="DD0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E8EF77-BC84-4730-AD85-63E7F6D9B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4218" y="2511722"/>
            <a:ext cx="10123564" cy="1369860"/>
          </a:xfrm>
        </p:spPr>
        <p:txBody>
          <a:bodyPr>
            <a:noAutofit/>
          </a:bodyPr>
          <a:lstStyle/>
          <a:p>
            <a:r>
              <a:rPr lang="en-GB" sz="3400" noProof="0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Capsid inhibitor Lenacapavir accelerates degradation of HIV-1 Gag and increases diversity of antigen presentation following latency reversal</a:t>
            </a:r>
            <a:endParaRPr lang="en-GB" sz="3400" noProof="0" dirty="0">
              <a:cs typeface="Arial" panose="020B0604020202020204" pitchFamily="34" charset="0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EBA23F3-87CB-461E-B490-67622D8AB2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197" y="4146036"/>
            <a:ext cx="7059607" cy="17265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noProof="0" dirty="0"/>
              <a:t>D</a:t>
            </a:r>
            <a:r>
              <a:rPr lang="en-GB" sz="2000" dirty="0" err="1"/>
              <a:t>aan</a:t>
            </a:r>
            <a:r>
              <a:rPr lang="en-GB" sz="2000" noProof="0" dirty="0"/>
              <a:t> Roovers MSc.</a:t>
            </a:r>
          </a:p>
          <a:p>
            <a:r>
              <a:rPr lang="en-GB" sz="2000" noProof="0" dirty="0"/>
              <a:t>Team Goffinet, Dept. of Tropical Disease Biology, LSTM</a:t>
            </a:r>
          </a:p>
          <a:p>
            <a:r>
              <a:rPr lang="en-GB" sz="2000" dirty="0"/>
              <a:t>26</a:t>
            </a:r>
            <a:r>
              <a:rPr lang="en-GB" sz="2000" noProof="0" dirty="0"/>
              <a:t>.07.2026</a:t>
            </a:r>
            <a:endParaRPr lang="en-GB" sz="2000" noProof="0" dirty="0">
              <a:cs typeface="Calibri"/>
            </a:endParaRPr>
          </a:p>
        </p:txBody>
      </p:sp>
      <p:sp>
        <p:nvSpPr>
          <p:cNvPr id="6" name="Vrije vorm: vorm 11">
            <a:extLst>
              <a:ext uri="{FF2B5EF4-FFF2-40B4-BE49-F238E27FC236}">
                <a16:creationId xmlns:a16="http://schemas.microsoft.com/office/drawing/2014/main" id="{98AD803C-3C2A-719C-2DD3-A797D1D304CE}"/>
              </a:ext>
            </a:extLst>
          </p:cNvPr>
          <p:cNvSpPr/>
          <p:nvPr/>
        </p:nvSpPr>
        <p:spPr>
          <a:xfrm>
            <a:off x="2665096" y="1407703"/>
            <a:ext cx="8517942" cy="49716"/>
          </a:xfrm>
          <a:custGeom>
            <a:avLst/>
            <a:gdLst>
              <a:gd name="connsiteX0" fmla="*/ 99687 w 10508559"/>
              <a:gd name="connsiteY0" fmla="*/ 0 h 54000"/>
              <a:gd name="connsiteX1" fmla="*/ 10508559 w 10508559"/>
              <a:gd name="connsiteY1" fmla="*/ 0 h 54000"/>
              <a:gd name="connsiteX2" fmla="*/ 10508559 w 10508559"/>
              <a:gd name="connsiteY2" fmla="*/ 54000 h 54000"/>
              <a:gd name="connsiteX3" fmla="*/ 0 w 10508559"/>
              <a:gd name="connsiteY3" fmla="*/ 54000 h 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8559" h="54000">
                <a:moveTo>
                  <a:pt x="99687" y="0"/>
                </a:moveTo>
                <a:lnTo>
                  <a:pt x="10508559" y="0"/>
                </a:lnTo>
                <a:lnTo>
                  <a:pt x="10508559" y="54000"/>
                </a:lnTo>
                <a:lnTo>
                  <a:pt x="0" y="54000"/>
                </a:lnTo>
                <a:close/>
              </a:path>
            </a:pathLst>
          </a:custGeom>
          <a:solidFill>
            <a:srgbClr val="780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95C938-597F-4C89-AD1D-66B4351687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745" b="15699"/>
          <a:stretch>
            <a:fillRect/>
          </a:stretch>
        </p:blipFill>
        <p:spPr>
          <a:xfrm>
            <a:off x="0" y="4168161"/>
            <a:ext cx="3913127" cy="2689839"/>
          </a:xfrm>
          <a:prstGeom prst="rect">
            <a:avLst/>
          </a:prstGeom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A027C029-FD17-FEB5-56AD-3927F8A46564}"/>
              </a:ext>
            </a:extLst>
          </p:cNvPr>
          <p:cNvSpPr txBox="1">
            <a:spLocks/>
          </p:cNvSpPr>
          <p:nvPr/>
        </p:nvSpPr>
        <p:spPr>
          <a:xfrm>
            <a:off x="9182540" y="6438282"/>
            <a:ext cx="2934905" cy="321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en-GB" sz="1600" b="1" noProof="0" dirty="0">
                <a:latin typeface="Arial" panose="020B0604020202020204" pitchFamily="34" charset="0"/>
              </a:rPr>
              <a:t>daan.roovers@lstmed.ac.uk</a:t>
            </a:r>
            <a:endParaRPr lang="en-GB" sz="1600" dirty="0">
              <a:latin typeface="Arial Nova Light" panose="020B0304020202020204" pitchFamily="34" charset="0"/>
            </a:endParaRPr>
          </a:p>
        </p:txBody>
      </p:sp>
      <p:pic>
        <p:nvPicPr>
          <p:cNvPr id="8" name="Picture 7" descr="A logo for a school of tropical medicine&#10;&#10;Description automatically generated">
            <a:extLst>
              <a:ext uri="{FF2B5EF4-FFF2-40B4-BE49-F238E27FC236}">
                <a16:creationId xmlns:a16="http://schemas.microsoft.com/office/drawing/2014/main" id="{5016D0B9-465D-CF74-E87A-445AA049EB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75" b="66906" l="48376" r="91682">
                        <a14:foregroundMark x1="64013" y1="35294" x2="64013" y2="35294"/>
                        <a14:foregroundMark x1="91717" y1="39865" x2="91717" y2="39865"/>
                        <a14:foregroundMark x1="60586" y1="11722" x2="60586" y2="11722"/>
                        <a14:foregroundMark x1="64227" y1="61997" x2="64227" y2="61997"/>
                        <a14:foregroundMark x1="62335" y1="63902" x2="62335" y2="63902"/>
                        <a14:foregroundMark x1="60586" y1="65975" x2="60586" y2="65975"/>
                        <a14:foregroundMark x1="55623" y1="9437" x2="55623" y2="9437"/>
                        <a14:foregroundMark x1="49911" y1="7914" x2="49911" y2="7914"/>
                        <a14:foregroundMark x1="58800" y1="47059" x2="58800" y2="47059"/>
                        <a14:foregroundMark x1="61371" y1="41557" x2="61371" y2="41557"/>
                        <a14:foregroundMark x1="58658" y1="47313" x2="58658" y2="47313"/>
                        <a14:foregroundMark x1="49340" y1="8760" x2="49340" y2="8760"/>
                        <a14:foregroundMark x1="48376" y1="8210" x2="48376" y2="8210"/>
                        <a14:foregroundMark x1="48875" y1="7829" x2="48875" y2="7829"/>
                        <a14:foregroundMark x1="50125" y1="9099" x2="50125" y2="9099"/>
                        <a14:foregroundMark x1="49661" y1="9183" x2="50553" y2="8125"/>
                        <a14:foregroundMark x1="49447" y1="9479" x2="49054" y2="8633"/>
                        <a14:foregroundMark x1="50125" y1="9268" x2="48625" y2="7617"/>
                        <a14:foregroundMark x1="58051" y1="17478" x2="63370" y2="28989"/>
                        <a14:foregroundMark x1="63370" y1="28989" x2="63049" y2="32501"/>
                        <a14:foregroundMark x1="59514" y1="66906" x2="60728" y2="66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21" t="6990" r="5956" b="32124"/>
          <a:stretch/>
        </p:blipFill>
        <p:spPr>
          <a:xfrm>
            <a:off x="8843667" y="6374424"/>
            <a:ext cx="362777" cy="40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09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C42DE-BB9C-6A17-484E-292518C70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66C89AD4-FAC1-545C-5A4B-53761C3D2461}"/>
              </a:ext>
            </a:extLst>
          </p:cNvPr>
          <p:cNvSpPr txBox="1">
            <a:spLocks/>
          </p:cNvSpPr>
          <p:nvPr/>
        </p:nvSpPr>
        <p:spPr>
          <a:xfrm>
            <a:off x="414688" y="530153"/>
            <a:ext cx="11617292" cy="58909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Problem</a:t>
            </a:r>
          </a:p>
          <a:p>
            <a:r>
              <a:rPr lang="en-GB" sz="3200" dirty="0">
                <a:latin typeface="Arial" panose="020B0604020202020204" pitchFamily="34" charset="0"/>
              </a:rPr>
              <a:t>HIV-infected cells are not killed by the immune system</a:t>
            </a:r>
            <a:endParaRPr lang="en-GB" sz="3200" noProof="0" dirty="0">
              <a:latin typeface="Arial" panose="020B0604020202020204" pitchFamily="34" charset="0"/>
            </a:endParaRPr>
          </a:p>
          <a:p>
            <a:endParaRPr lang="en-GB" sz="3200" dirty="0">
              <a:latin typeface="Arial" panose="020B0604020202020204" pitchFamily="34" charset="0"/>
            </a:endParaRPr>
          </a:p>
          <a:p>
            <a:endParaRPr lang="en-GB" sz="3200" dirty="0">
              <a:latin typeface="Arial" panose="020B0604020202020204" pitchFamily="34" charset="0"/>
            </a:endParaRPr>
          </a:p>
          <a:p>
            <a:r>
              <a:rPr lang="en-GB" sz="5200" noProof="0" dirty="0">
                <a:latin typeface="Arial" panose="020B0604020202020204" pitchFamily="34" charset="0"/>
              </a:rPr>
              <a:t>Objective </a:t>
            </a:r>
          </a:p>
          <a:p>
            <a:r>
              <a:rPr lang="en-GB" sz="3200" noProof="0" dirty="0">
                <a:latin typeface="Arial" panose="020B0604020202020204" pitchFamily="34" charset="0"/>
              </a:rPr>
              <a:t>Study the effect of Lenacapavir on immune killing of HIV+ cells</a:t>
            </a:r>
          </a:p>
          <a:p>
            <a:endParaRPr lang="en-GB" sz="3200" dirty="0">
              <a:latin typeface="Arial" panose="020B0604020202020204" pitchFamily="34" charset="0"/>
            </a:endParaRPr>
          </a:p>
          <a:p>
            <a:endParaRPr lang="en-GB" sz="3200" dirty="0">
              <a:latin typeface="Arial" panose="020B0604020202020204" pitchFamily="34" charset="0"/>
            </a:endParaRPr>
          </a:p>
          <a:p>
            <a:r>
              <a:rPr lang="en-GB" sz="5200" dirty="0">
                <a:latin typeface="Arial" panose="020B0604020202020204" pitchFamily="34" charset="0"/>
              </a:rPr>
              <a:t>Finding</a:t>
            </a:r>
          </a:p>
          <a:p>
            <a:r>
              <a:rPr lang="en-GB" sz="3200" dirty="0">
                <a:latin typeface="Arial" panose="020B0604020202020204" pitchFamily="34" charset="0"/>
              </a:rPr>
              <a:t>Lenacapavir accelerates breakdown of viral protein and improves presentation to ‘killer’ cells</a:t>
            </a:r>
            <a:endParaRPr lang="en-GB" sz="3200" noProof="0" dirty="0">
              <a:latin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9D548B-D232-CD40-C597-4743469934BE}"/>
              </a:ext>
            </a:extLst>
          </p:cNvPr>
          <p:cNvGrpSpPr/>
          <p:nvPr/>
        </p:nvGrpSpPr>
        <p:grpSpPr>
          <a:xfrm>
            <a:off x="-2" y="218749"/>
            <a:ext cx="11534134" cy="158266"/>
            <a:chOff x="-2" y="832282"/>
            <a:chExt cx="11534134" cy="158266"/>
          </a:xfrm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EE03587D-BADD-8029-0534-BF5AAF24E4D4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9" name="Rechte verbindingslijn 24">
              <a:extLst>
                <a:ext uri="{FF2B5EF4-FFF2-40B4-BE49-F238E27FC236}">
                  <a16:creationId xmlns:a16="http://schemas.microsoft.com/office/drawing/2014/main" id="{54DDA535-3A30-9059-0880-0F264386DFC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6120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C1FA9-006C-76A1-8AC1-8A76246F0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C7713-E241-5987-34AD-19A960E3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1" y="143369"/>
            <a:ext cx="11256718" cy="654976"/>
          </a:xfrm>
        </p:spPr>
        <p:txBody>
          <a:bodyPr anchor="t">
            <a:noAutofit/>
          </a:bodyPr>
          <a:lstStyle/>
          <a:p>
            <a:r>
              <a:rPr lang="nl-NL" sz="3400" dirty="0"/>
              <a:t>H</a:t>
            </a:r>
            <a:r>
              <a:rPr lang="en-GB" sz="3400" dirty="0"/>
              <a:t>IV-1 evades immune-clearance during latent infection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17C94D-5576-C3E0-BA46-0E0CF93F4BE8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52775B1C-69D6-D096-EB0B-F3F41A735083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7" name="Rechte verbindingslijn 24">
              <a:extLst>
                <a:ext uri="{FF2B5EF4-FFF2-40B4-BE49-F238E27FC236}">
                  <a16:creationId xmlns:a16="http://schemas.microsoft.com/office/drawing/2014/main" id="{59F2316F-AAB2-5FC4-4A4A-B9BBEEC2FD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3CD2087E-11E3-B804-AA7E-16CF35890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73469BBB-99FC-794C-C96B-DF8AFB4D8C62}"/>
              </a:ext>
            </a:extLst>
          </p:cNvPr>
          <p:cNvSpPr/>
          <p:nvPr/>
        </p:nvSpPr>
        <p:spPr>
          <a:xfrm>
            <a:off x="6339840" y="2794000"/>
            <a:ext cx="518160" cy="36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3" name="Picture 2" descr="7. Latent HIV infection. Copyright © 2013 Wiley Periodicals, Inc.... |  Download Scientific Diagram">
            <a:extLst>
              <a:ext uri="{FF2B5EF4-FFF2-40B4-BE49-F238E27FC236}">
                <a16:creationId xmlns:a16="http://schemas.microsoft.com/office/drawing/2014/main" id="{5DCB7FA4-2614-C874-7D6F-6F4C314137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9" t="11231" r="36694" b="70699"/>
          <a:stretch>
            <a:fillRect/>
          </a:stretch>
        </p:blipFill>
        <p:spPr bwMode="auto">
          <a:xfrm>
            <a:off x="1673499" y="2077942"/>
            <a:ext cx="4773022" cy="134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24F239-D0A9-E13F-AF58-7D5931CE5E7D}"/>
              </a:ext>
            </a:extLst>
          </p:cNvPr>
          <p:cNvSpPr txBox="1"/>
          <p:nvPr/>
        </p:nvSpPr>
        <p:spPr>
          <a:xfrm>
            <a:off x="8194947" y="6119802"/>
            <a:ext cx="23166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adapted from Shan, </a:t>
            </a:r>
            <a:r>
              <a:rPr lang="en-GB" sz="1000" noProof="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BioEssays</a:t>
            </a:r>
            <a:r>
              <a:rPr lang="en-GB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2013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3D8E16-6D26-EE8D-CADA-F8EDE2068847}"/>
              </a:ext>
            </a:extLst>
          </p:cNvPr>
          <p:cNvSpPr txBox="1"/>
          <p:nvPr/>
        </p:nvSpPr>
        <p:spPr>
          <a:xfrm>
            <a:off x="107156" y="2332425"/>
            <a:ext cx="1821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</a:rPr>
              <a:t>productive infection</a:t>
            </a:r>
            <a:endParaRPr lang="en-GB" b="1" noProof="0" dirty="0"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4C3E72-ED86-3A36-3678-D3860187E636}"/>
              </a:ext>
            </a:extLst>
          </p:cNvPr>
          <p:cNvSpPr txBox="1"/>
          <p:nvPr/>
        </p:nvSpPr>
        <p:spPr>
          <a:xfrm>
            <a:off x="3174697" y="1448581"/>
            <a:ext cx="1821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</a:rPr>
              <a:t>reverse transcription</a:t>
            </a:r>
            <a:endParaRPr lang="en-GB" noProof="0" dirty="0"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FDF8C0-2265-9317-FEA0-1D12AA837B86}"/>
              </a:ext>
            </a:extLst>
          </p:cNvPr>
          <p:cNvSpPr txBox="1"/>
          <p:nvPr/>
        </p:nvSpPr>
        <p:spPr>
          <a:xfrm>
            <a:off x="5256593" y="1710212"/>
            <a:ext cx="1368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Arial" panose="020B0604020202020204" pitchFamily="34" charset="0"/>
              </a:rPr>
              <a:t>integration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6288D9A-3935-235D-07C6-B7E40A1D7A0F}"/>
              </a:ext>
            </a:extLst>
          </p:cNvPr>
          <p:cNvGrpSpPr/>
          <p:nvPr/>
        </p:nvGrpSpPr>
        <p:grpSpPr>
          <a:xfrm>
            <a:off x="5512689" y="4174464"/>
            <a:ext cx="5173996" cy="1923576"/>
            <a:chOff x="5512689" y="4174464"/>
            <a:chExt cx="5173996" cy="1923576"/>
          </a:xfrm>
        </p:grpSpPr>
        <p:pic>
          <p:nvPicPr>
            <p:cNvPr id="35" name="Picture 34" descr="7. Latent HIV infection. Copyright © 2013 Wiley Periodicals, Inc.... |  Download Scientific Diagram">
              <a:extLst>
                <a:ext uri="{FF2B5EF4-FFF2-40B4-BE49-F238E27FC236}">
                  <a16:creationId xmlns:a16="http://schemas.microsoft.com/office/drawing/2014/main" id="{09416507-BDAA-5011-DF4E-D718BC76E3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38" t="72842" r="1" b="4627"/>
            <a:stretch>
              <a:fillRect/>
            </a:stretch>
          </p:blipFill>
          <p:spPr bwMode="auto">
            <a:xfrm>
              <a:off x="5512689" y="4174464"/>
              <a:ext cx="5173996" cy="1671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A93B6C8-56AC-4958-0AD3-54F4F6C01658}"/>
                </a:ext>
              </a:extLst>
            </p:cNvPr>
            <p:cNvSpPr/>
            <p:nvPr/>
          </p:nvSpPr>
          <p:spPr>
            <a:xfrm>
              <a:off x="6167120" y="4213860"/>
              <a:ext cx="1229360" cy="5038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AE27AA8-BBF6-0545-F2AF-D4A9DC66F3F3}"/>
                </a:ext>
              </a:extLst>
            </p:cNvPr>
            <p:cNvSpPr/>
            <p:nvPr/>
          </p:nvSpPr>
          <p:spPr>
            <a:xfrm>
              <a:off x="6578601" y="5706946"/>
              <a:ext cx="2229276" cy="2886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574CD3-BF94-6EB3-31A5-ADF3BA50927C}"/>
                </a:ext>
              </a:extLst>
            </p:cNvPr>
            <p:cNvSpPr txBox="1"/>
            <p:nvPr/>
          </p:nvSpPr>
          <p:spPr>
            <a:xfrm>
              <a:off x="6826825" y="5728708"/>
              <a:ext cx="20366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</a:rPr>
                <a:t>latency reversal</a:t>
              </a:r>
              <a:endParaRPr lang="en-GB" b="1" noProof="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81B8D7B-BCC2-338B-D9C2-32CBF6D60987}"/>
              </a:ext>
            </a:extLst>
          </p:cNvPr>
          <p:cNvGrpSpPr/>
          <p:nvPr/>
        </p:nvGrpSpPr>
        <p:grpSpPr>
          <a:xfrm>
            <a:off x="5512689" y="1448580"/>
            <a:ext cx="5155311" cy="2765280"/>
            <a:chOff x="5512689" y="1448580"/>
            <a:chExt cx="5155311" cy="2765280"/>
          </a:xfrm>
        </p:grpSpPr>
        <p:pic>
          <p:nvPicPr>
            <p:cNvPr id="42" name="Picture 41" descr="7. Latent HIV infection. Copyright © 2013 Wiley Periodicals, Inc.... |  Download Scientific Diagram">
              <a:extLst>
                <a:ext uri="{FF2B5EF4-FFF2-40B4-BE49-F238E27FC236}">
                  <a16:creationId xmlns:a16="http://schemas.microsoft.com/office/drawing/2014/main" id="{63846C81-13CA-50C7-0463-A60857037FC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830" t="10042" b="70698"/>
            <a:stretch>
              <a:fillRect/>
            </a:stretch>
          </p:blipFill>
          <p:spPr bwMode="auto">
            <a:xfrm>
              <a:off x="6390692" y="1989619"/>
              <a:ext cx="4277308" cy="1428919"/>
            </a:xfrm>
            <a:custGeom>
              <a:avLst/>
              <a:gdLst>
                <a:gd name="csX0" fmla="*/ 0 w 3317420"/>
                <a:gd name="csY0" fmla="*/ 0 h 1108250"/>
                <a:gd name="csX1" fmla="*/ 420744 w 3317420"/>
                <a:gd name="csY1" fmla="*/ 0 h 1108250"/>
                <a:gd name="csX2" fmla="*/ 420744 w 3317420"/>
                <a:gd name="csY2" fmla="*/ 81392 h 1108250"/>
                <a:gd name="csX3" fmla="*/ 1956846 w 3317420"/>
                <a:gd name="csY3" fmla="*/ 81392 h 1108250"/>
                <a:gd name="csX4" fmla="*/ 1956846 w 3317420"/>
                <a:gd name="csY4" fmla="*/ 0 h 1108250"/>
                <a:gd name="csX5" fmla="*/ 3317420 w 3317420"/>
                <a:gd name="csY5" fmla="*/ 0 h 1108250"/>
                <a:gd name="csX6" fmla="*/ 3317420 w 3317420"/>
                <a:gd name="csY6" fmla="*/ 1108250 h 1108250"/>
                <a:gd name="csX7" fmla="*/ 0 w 3317420"/>
                <a:gd name="csY7" fmla="*/ 1108250 h 1108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317420" h="1108250">
                  <a:moveTo>
                    <a:pt x="0" y="0"/>
                  </a:moveTo>
                  <a:lnTo>
                    <a:pt x="420744" y="0"/>
                  </a:lnTo>
                  <a:lnTo>
                    <a:pt x="420744" y="81392"/>
                  </a:lnTo>
                  <a:lnTo>
                    <a:pt x="1956846" y="81392"/>
                  </a:lnTo>
                  <a:lnTo>
                    <a:pt x="1956846" y="0"/>
                  </a:lnTo>
                  <a:lnTo>
                    <a:pt x="3317420" y="0"/>
                  </a:lnTo>
                  <a:lnTo>
                    <a:pt x="3317420" y="1108250"/>
                  </a:lnTo>
                  <a:lnTo>
                    <a:pt x="0" y="1108250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1F8ED6-1E75-B214-AC1C-BB8251DE8EE2}"/>
                </a:ext>
              </a:extLst>
            </p:cNvPr>
            <p:cNvSpPr txBox="1"/>
            <p:nvPr/>
          </p:nvSpPr>
          <p:spPr>
            <a:xfrm>
              <a:off x="6205463" y="3704284"/>
              <a:ext cx="18218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latin typeface="Arial" panose="020B0604020202020204" pitchFamily="34" charset="0"/>
                </a:rPr>
                <a:t>latent</a:t>
              </a:r>
              <a:r>
                <a:rPr lang="en-GB" b="1" noProof="0" dirty="0">
                  <a:latin typeface="Arial" panose="020B0604020202020204" pitchFamily="34" charset="0"/>
                </a:rPr>
                <a:t> infection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BD4CF87-0A13-63DB-F856-817CA549DB31}"/>
                </a:ext>
              </a:extLst>
            </p:cNvPr>
            <p:cNvSpPr txBox="1"/>
            <p:nvPr/>
          </p:nvSpPr>
          <p:spPr>
            <a:xfrm>
              <a:off x="7116385" y="1448580"/>
              <a:ext cx="13205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latin typeface="Arial" panose="020B0604020202020204" pitchFamily="34" charset="0"/>
                </a:rPr>
                <a:t>virus production</a:t>
              </a:r>
              <a:endParaRPr lang="en-GB" noProof="0" dirty="0">
                <a:latin typeface="Arial" panose="020B0604020202020204" pitchFamily="34" charset="0"/>
              </a:endParaRPr>
            </a:p>
          </p:txBody>
        </p:sp>
        <p:pic>
          <p:nvPicPr>
            <p:cNvPr id="45" name="Picture 44" descr="7. Latent HIV infection. Copyright © 2013 Wiley Periodicals, Inc.... |  Download Scientific Diagram">
              <a:extLst>
                <a:ext uri="{FF2B5EF4-FFF2-40B4-BE49-F238E27FC236}">
                  <a16:creationId xmlns:a16="http://schemas.microsoft.com/office/drawing/2014/main" id="{ECA55C2C-953E-4386-FD4A-5530EB58FC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38" t="58368" r="38436" b="26628"/>
            <a:stretch>
              <a:fillRect/>
            </a:stretch>
          </p:blipFill>
          <p:spPr bwMode="auto">
            <a:xfrm>
              <a:off x="5512689" y="3100671"/>
              <a:ext cx="750951" cy="1113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360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A156B-EFBE-9E6B-E255-154B11F1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7EFC5343-4B2D-2A66-DF6C-CD9A9AA855A2}"/>
              </a:ext>
            </a:extLst>
          </p:cNvPr>
          <p:cNvGrpSpPr>
            <a:grpSpLocks noChangeAspect="1"/>
          </p:cNvGrpSpPr>
          <p:nvPr/>
        </p:nvGrpSpPr>
        <p:grpSpPr>
          <a:xfrm>
            <a:off x="1588705" y="717223"/>
            <a:ext cx="8909904" cy="6140778"/>
            <a:chOff x="1797423" y="932774"/>
            <a:chExt cx="8597152" cy="592523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EDAF4FE-A62C-E4B3-33A2-4899A4E72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976"/>
            <a:stretch>
              <a:fillRect/>
            </a:stretch>
          </p:blipFill>
          <p:spPr>
            <a:xfrm>
              <a:off x="1797423" y="932774"/>
              <a:ext cx="8597152" cy="592523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12D424E-6F4D-9386-6110-E067982C3E63}"/>
                </a:ext>
              </a:extLst>
            </p:cNvPr>
            <p:cNvSpPr txBox="1"/>
            <p:nvPr/>
          </p:nvSpPr>
          <p:spPr>
            <a:xfrm>
              <a:off x="7584368" y="5812414"/>
              <a:ext cx="996902" cy="261610"/>
            </a:xfrm>
            <a:prstGeom prst="rect">
              <a:avLst/>
            </a:prstGeom>
            <a:solidFill>
              <a:srgbClr val="FF0206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noProof="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Lenacapavir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FCCD1B2-7512-609C-C283-E6FE98CF5290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>
              <a:off x="7209800" y="5943220"/>
              <a:ext cx="374568" cy="0"/>
            </a:xfrm>
            <a:prstGeom prst="line">
              <a:avLst/>
            </a:prstGeom>
            <a:ln w="28575">
              <a:solidFill>
                <a:srgbClr val="FF0206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CC7D98F-57AC-F756-6546-CBECB929B987}"/>
                </a:ext>
              </a:extLst>
            </p:cNvPr>
            <p:cNvSpPr/>
            <p:nvPr/>
          </p:nvSpPr>
          <p:spPr>
            <a:xfrm>
              <a:off x="2947034" y="1082040"/>
              <a:ext cx="1082040" cy="584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1AF462-8D03-01A8-3A90-21380A0F407F}"/>
                </a:ext>
              </a:extLst>
            </p:cNvPr>
            <p:cNvSpPr/>
            <p:nvPr/>
          </p:nvSpPr>
          <p:spPr>
            <a:xfrm>
              <a:off x="3352799" y="1357265"/>
              <a:ext cx="220980" cy="584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604FDC9-A2BD-98D4-6087-DA7231E94C49}"/>
                </a:ext>
              </a:extLst>
            </p:cNvPr>
            <p:cNvSpPr/>
            <p:nvPr/>
          </p:nvSpPr>
          <p:spPr>
            <a:xfrm>
              <a:off x="5314314" y="2269000"/>
              <a:ext cx="1082040" cy="584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B3A53A9-0176-D61E-5E52-8604421EFFE9}"/>
                </a:ext>
              </a:extLst>
            </p:cNvPr>
            <p:cNvSpPr/>
            <p:nvPr/>
          </p:nvSpPr>
          <p:spPr>
            <a:xfrm>
              <a:off x="4988558" y="2428242"/>
              <a:ext cx="421641" cy="223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AEF2794-23CC-C282-A20B-7E7091A11E0E}"/>
                </a:ext>
              </a:extLst>
            </p:cNvPr>
            <p:cNvSpPr/>
            <p:nvPr/>
          </p:nvSpPr>
          <p:spPr>
            <a:xfrm>
              <a:off x="6736079" y="1136926"/>
              <a:ext cx="1366520" cy="5848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6C6E2E-9233-EB5A-4CC6-C496BD157FEE}"/>
                </a:ext>
              </a:extLst>
            </p:cNvPr>
            <p:cNvSpPr/>
            <p:nvPr/>
          </p:nvSpPr>
          <p:spPr>
            <a:xfrm>
              <a:off x="7401559" y="1412152"/>
              <a:ext cx="220980" cy="5487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6E53F1D-1B5E-C593-06AA-294C27C0FF9B}"/>
                </a:ext>
              </a:extLst>
            </p:cNvPr>
            <p:cNvSpPr/>
            <p:nvPr/>
          </p:nvSpPr>
          <p:spPr>
            <a:xfrm>
              <a:off x="2947033" y="4875043"/>
              <a:ext cx="946785" cy="584835"/>
            </a:xfrm>
            <a:prstGeom prst="rect">
              <a:avLst/>
            </a:prstGeom>
            <a:solidFill>
              <a:srgbClr val="FFFC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D0758EB-6FC6-2438-5574-6A6D5B24A060}"/>
                </a:ext>
              </a:extLst>
            </p:cNvPr>
            <p:cNvSpPr/>
            <p:nvPr/>
          </p:nvSpPr>
          <p:spPr>
            <a:xfrm>
              <a:off x="2542539" y="5055809"/>
              <a:ext cx="497205" cy="223300"/>
            </a:xfrm>
            <a:prstGeom prst="rect">
              <a:avLst/>
            </a:prstGeom>
            <a:solidFill>
              <a:srgbClr val="FFFC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3B82224-B885-DA88-A9A0-C5042A079C4B}"/>
                </a:ext>
              </a:extLst>
            </p:cNvPr>
            <p:cNvSpPr/>
            <p:nvPr/>
          </p:nvSpPr>
          <p:spPr>
            <a:xfrm>
              <a:off x="6309991" y="6088386"/>
              <a:ext cx="812164" cy="492495"/>
            </a:xfrm>
            <a:prstGeom prst="rect">
              <a:avLst/>
            </a:prstGeom>
            <a:solidFill>
              <a:srgbClr val="F0EE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B149B14-4500-1B4D-6417-F77D347CBF26}"/>
                </a:ext>
              </a:extLst>
            </p:cNvPr>
            <p:cNvSpPr/>
            <p:nvPr/>
          </p:nvSpPr>
          <p:spPr>
            <a:xfrm>
              <a:off x="6065519" y="6214383"/>
              <a:ext cx="411283" cy="201194"/>
            </a:xfrm>
            <a:prstGeom prst="rect">
              <a:avLst/>
            </a:prstGeom>
            <a:solidFill>
              <a:srgbClr val="F0EE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ACE5AD8-621B-39FF-4BD8-DDC4C5B88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1" y="143369"/>
            <a:ext cx="10932284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Capsid inhibitor Lenacapavir inhibits HIV-1 infection </a:t>
            </a:r>
            <a:endParaRPr lang="en-GB" sz="3400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98D54D-7E60-6347-0472-B55631DDF9F4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7" name="Free-form: Shape 6">
              <a:extLst>
                <a:ext uri="{FF2B5EF4-FFF2-40B4-BE49-F238E27FC236}">
                  <a16:creationId xmlns:a16="http://schemas.microsoft.com/office/drawing/2014/main" id="{6ED5E06C-0510-CDC9-EA25-CBF636CF9DB6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9" name="Rechte verbindingslijn 24">
              <a:extLst>
                <a:ext uri="{FF2B5EF4-FFF2-40B4-BE49-F238E27FC236}">
                  <a16:creationId xmlns:a16="http://schemas.microsoft.com/office/drawing/2014/main" id="{FBD66042-35FA-4273-9AE1-0E5278403A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BBF1CF70-E505-AD4D-CAAA-C1F58763D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9083D8B-1A2F-C595-0F6A-89199C114733}"/>
              </a:ext>
            </a:extLst>
          </p:cNvPr>
          <p:cNvSpPr txBox="1"/>
          <p:nvPr/>
        </p:nvSpPr>
        <p:spPr>
          <a:xfrm>
            <a:off x="8408896" y="6454193"/>
            <a:ext cx="19334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adapted from </a:t>
            </a:r>
          </a:p>
          <a:p>
            <a:pPr algn="r"/>
            <a:r>
              <a:rPr lang="en-GB" sz="1000" noProof="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Dzinamarira</a:t>
            </a:r>
            <a:r>
              <a:rPr lang="en-GB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et al., MDPI 2023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8DB04D-879A-72F6-06DB-F7361530DB2D}"/>
              </a:ext>
            </a:extLst>
          </p:cNvPr>
          <p:cNvSpPr/>
          <p:nvPr/>
        </p:nvSpPr>
        <p:spPr>
          <a:xfrm>
            <a:off x="6332220" y="3448050"/>
            <a:ext cx="1491614" cy="430530"/>
          </a:xfrm>
          <a:prstGeom prst="rect">
            <a:avLst/>
          </a:prstGeom>
          <a:solidFill>
            <a:srgbClr val="FFFC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3D70784-43AB-1B52-2BE0-A7498927785D}"/>
              </a:ext>
            </a:extLst>
          </p:cNvPr>
          <p:cNvGrpSpPr/>
          <p:nvPr/>
        </p:nvGrpSpPr>
        <p:grpSpPr>
          <a:xfrm>
            <a:off x="9144138" y="1511874"/>
            <a:ext cx="1262877" cy="541716"/>
            <a:chOff x="9144138" y="1511874"/>
            <a:chExt cx="1262877" cy="54171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736F11A-F658-3C3C-A04C-BE081CD02AC2}"/>
                </a:ext>
              </a:extLst>
            </p:cNvPr>
            <p:cNvSpPr/>
            <p:nvPr/>
          </p:nvSpPr>
          <p:spPr>
            <a:xfrm>
              <a:off x="9403218" y="1511874"/>
              <a:ext cx="1003797" cy="541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845F33-B625-AF80-D840-05134B2EFB0E}"/>
                </a:ext>
              </a:extLst>
            </p:cNvPr>
            <p:cNvSpPr/>
            <p:nvPr/>
          </p:nvSpPr>
          <p:spPr>
            <a:xfrm>
              <a:off x="9144138" y="1690944"/>
              <a:ext cx="382767" cy="1645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050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F306-A7E7-D85F-6EE3-4A14B0AD6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A2804AE-8D61-483A-B81D-9DD7B6AF70D9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BE3C3E52-FEB0-E3F4-E917-2BB97D051A78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0" name="Rechte verbindingslijn 24">
              <a:extLst>
                <a:ext uri="{FF2B5EF4-FFF2-40B4-BE49-F238E27FC236}">
                  <a16:creationId xmlns:a16="http://schemas.microsoft.com/office/drawing/2014/main" id="{D6493BE6-3BAD-8751-4668-4FB4D784521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D01AA806-155C-8592-AE9A-778B93D54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F6C7D34F-88E1-4AF6-8CE8-2D71A738B8B0}"/>
              </a:ext>
            </a:extLst>
          </p:cNvPr>
          <p:cNvSpPr txBox="1">
            <a:spLocks/>
          </p:cNvSpPr>
          <p:nvPr/>
        </p:nvSpPr>
        <p:spPr>
          <a:xfrm>
            <a:off x="414688" y="1277593"/>
            <a:ext cx="10612655" cy="17929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Objective </a:t>
            </a:r>
          </a:p>
          <a:p>
            <a:r>
              <a:rPr lang="en-GB" sz="3200" noProof="0" dirty="0">
                <a:latin typeface="Arial" panose="020B0604020202020204" pitchFamily="34" charset="0"/>
              </a:rPr>
              <a:t>Study the effect of LEN on immune-mediated killing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4B2C27A-FC41-427E-0324-B69158C830EE}"/>
              </a:ext>
            </a:extLst>
          </p:cNvPr>
          <p:cNvSpPr txBox="1">
            <a:spLocks/>
          </p:cNvSpPr>
          <p:nvPr/>
        </p:nvSpPr>
        <p:spPr>
          <a:xfrm>
            <a:off x="414688" y="3492276"/>
            <a:ext cx="11784932" cy="31852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Approach 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latin typeface="Arial" panose="020B0604020202020204" pitchFamily="34" charset="0"/>
              </a:rPr>
              <a:t>Assess the effect of LEN on the dynamics of latency reversal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latin typeface="Arial" panose="020B0604020202020204" pitchFamily="34" charset="0"/>
              </a:rPr>
              <a:t>Quantify the effect of LEN on antigen presentation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latin typeface="Arial" panose="020B0604020202020204" pitchFamily="34" charset="0"/>
              </a:rPr>
              <a:t>Perform CTL killing assays +-LEN</a:t>
            </a:r>
          </a:p>
        </p:txBody>
      </p:sp>
    </p:spTree>
    <p:extLst>
      <p:ext uri="{BB962C8B-B14F-4D97-AF65-F5344CB8AC3E}">
        <p14:creationId xmlns:p14="http://schemas.microsoft.com/office/powerpoint/2010/main" val="3973264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4FBBF-6DDF-83E3-BA77-C07F1781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67635B1-0969-F9B9-57C8-D76F8EE73EA0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C861EE1C-B23D-DEA5-6772-C9054E73F87F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0" name="Rechte verbindingslijn 24">
              <a:extLst>
                <a:ext uri="{FF2B5EF4-FFF2-40B4-BE49-F238E27FC236}">
                  <a16:creationId xmlns:a16="http://schemas.microsoft.com/office/drawing/2014/main" id="{8F4DB8D0-929E-73B2-654A-1F6291DADA3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8804196D-2731-2CC9-3821-F53631B60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4" name="Titel 1">
            <a:extLst>
              <a:ext uri="{FF2B5EF4-FFF2-40B4-BE49-F238E27FC236}">
                <a16:creationId xmlns:a16="http://schemas.microsoft.com/office/drawing/2014/main" id="{7FA1CA53-88ED-CAB3-AEBF-3A3B5FE558DD}"/>
              </a:ext>
            </a:extLst>
          </p:cNvPr>
          <p:cNvSpPr txBox="1">
            <a:spLocks/>
          </p:cNvSpPr>
          <p:nvPr/>
        </p:nvSpPr>
        <p:spPr>
          <a:xfrm>
            <a:off x="414688" y="1277593"/>
            <a:ext cx="10612655" cy="17929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Objective </a:t>
            </a:r>
          </a:p>
          <a:p>
            <a:r>
              <a:rPr lang="en-GB" sz="3200" noProof="0" dirty="0">
                <a:latin typeface="Arial" panose="020B0604020202020204" pitchFamily="34" charset="0"/>
              </a:rPr>
              <a:t>Study the effect of LEN on immune-mediated killing</a:t>
            </a:r>
          </a:p>
          <a:p>
            <a:endParaRPr lang="en-GB" sz="3200" noProof="0" dirty="0">
              <a:latin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8EB8B9CF-0217-8191-AA35-AD7F7648A7E7}"/>
              </a:ext>
            </a:extLst>
          </p:cNvPr>
          <p:cNvSpPr txBox="1">
            <a:spLocks/>
          </p:cNvSpPr>
          <p:nvPr/>
        </p:nvSpPr>
        <p:spPr>
          <a:xfrm>
            <a:off x="414688" y="3492276"/>
            <a:ext cx="11784932" cy="31852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Approach </a:t>
            </a:r>
          </a:p>
          <a:p>
            <a:pPr marL="514350" indent="-514350">
              <a:buAutoNum type="arabicPeriod"/>
            </a:pPr>
            <a:r>
              <a:rPr lang="en-GB" sz="3000" b="1" noProof="0" dirty="0">
                <a:latin typeface="Arial" panose="020B0604020202020204" pitchFamily="34" charset="0"/>
              </a:rPr>
              <a:t>Assess the effect of LEN on the dynamics of latency reversal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Quantify the effect of LEN on antigen presentation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Perform CTL killing assays +-LEN</a:t>
            </a:r>
          </a:p>
        </p:txBody>
      </p:sp>
    </p:spTree>
    <p:extLst>
      <p:ext uri="{BB962C8B-B14F-4D97-AF65-F5344CB8AC3E}">
        <p14:creationId xmlns:p14="http://schemas.microsoft.com/office/powerpoint/2010/main" val="2584601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505A3-AD2C-5DC1-A79E-4AE6BEDCC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98BCBF8-A83A-18A3-0141-C82AEB1F6E4E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7F2A30EE-F661-07D8-777F-91B314E9287B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59AAFAD9-D866-603F-8649-0BD5FF26243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143B920C-5C69-B3E6-A744-A66879745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83F512B4-CE4C-F88B-DF8D-488A5887C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209854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Latent</a:t>
            </a:r>
            <a:r>
              <a:rPr lang="en-GB" sz="3400" dirty="0">
                <a:cs typeface="Calibri Light"/>
              </a:rPr>
              <a:t> </a:t>
            </a:r>
            <a:r>
              <a:rPr lang="en-GB" sz="3400" noProof="0" dirty="0">
                <a:cs typeface="Calibri Light"/>
              </a:rPr>
              <a:t>HIV-1-infected Jurkat reporter T-cell line (JLEG2)</a:t>
            </a:r>
            <a:endParaRPr lang="en-GB" sz="3400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929A6C-4DB2-72AE-3076-411BEA4BEB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3672"/>
          <a:stretch>
            <a:fillRect/>
          </a:stretch>
        </p:blipFill>
        <p:spPr>
          <a:xfrm>
            <a:off x="329137" y="2306353"/>
            <a:ext cx="1928972" cy="287917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19635F-D4ED-E503-BB4D-6DD07CAF5D2C}"/>
              </a:ext>
            </a:extLst>
          </p:cNvPr>
          <p:cNvSpPr txBox="1"/>
          <p:nvPr/>
        </p:nvSpPr>
        <p:spPr>
          <a:xfrm>
            <a:off x="1017884" y="2392084"/>
            <a:ext cx="187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latin typeface="Arial" panose="020B0604020202020204" pitchFamily="34" charset="0"/>
              </a:rPr>
              <a:t>EnvGFP</a:t>
            </a:r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7A5C727-39EF-3BBF-007C-52BE3FDD04A2}"/>
              </a:ext>
            </a:extLst>
          </p:cNvPr>
          <p:cNvSpPr txBox="1"/>
          <p:nvPr/>
        </p:nvSpPr>
        <p:spPr>
          <a:xfrm>
            <a:off x="1953306" y="4724044"/>
            <a:ext cx="20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i="1" dirty="0">
                <a:latin typeface="Arial" panose="020B0604020202020204" pitchFamily="34" charset="0"/>
              </a:rPr>
              <a:t>JLEG2 T-</a:t>
            </a:r>
            <a:r>
              <a:rPr lang="nl-NL" i="1" dirty="0" err="1">
                <a:latin typeface="Arial" panose="020B0604020202020204" pitchFamily="34" charset="0"/>
              </a:rPr>
              <a:t>cell</a:t>
            </a:r>
            <a:r>
              <a:rPr lang="nl-NL" i="1" dirty="0">
                <a:latin typeface="Arial" panose="020B0604020202020204" pitchFamily="34" charset="0"/>
              </a:rPr>
              <a:t> line</a:t>
            </a:r>
            <a:endParaRPr lang="en-GB" i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992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B74B4-4A63-C0B5-761B-C290D4912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F91AC-7118-55DC-CE48-BFD039E58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7" y="193032"/>
            <a:ext cx="11210513" cy="652713"/>
          </a:xfrm>
        </p:spPr>
        <p:txBody>
          <a:bodyPr anchor="t">
            <a:noAutofit/>
          </a:bodyPr>
          <a:lstStyle/>
          <a:p>
            <a:r>
              <a:rPr lang="en-GB" sz="3200" noProof="0" dirty="0">
                <a:cs typeface="Calibri Light"/>
              </a:rPr>
              <a:t>LEN specifically reduces </a:t>
            </a:r>
            <a:r>
              <a:rPr lang="en-GB" sz="3200" dirty="0">
                <a:cs typeface="Calibri Light"/>
              </a:rPr>
              <a:t>p24CA</a:t>
            </a:r>
            <a:r>
              <a:rPr lang="en-GB" sz="3200" noProof="0" dirty="0">
                <a:cs typeface="Calibri Light"/>
              </a:rPr>
              <a:t> levels upon latency reversal</a:t>
            </a:r>
            <a:endParaRPr lang="en-GB" sz="32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7B2A402-99F0-9020-563C-71D2A1682182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A89FF46-7694-DEBD-B60A-D3B4D1BBBD60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B1E001A8-A48F-022F-DD03-4F72AF0D3BE6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F7AD8112-2500-D24B-3C6E-527104931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2E78F5E-D71E-2968-A090-F429B5FB65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8136"/>
          <a:stretch>
            <a:fillRect/>
          </a:stretch>
        </p:blipFill>
        <p:spPr>
          <a:xfrm>
            <a:off x="4064508" y="2623088"/>
            <a:ext cx="2991699" cy="26868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9BEB23C-9320-93BD-22F0-460A0DF1952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256" b="8136"/>
          <a:stretch>
            <a:fillRect/>
          </a:stretch>
        </p:blipFill>
        <p:spPr>
          <a:xfrm>
            <a:off x="1819942" y="2623089"/>
            <a:ext cx="2714796" cy="2686849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D50E017-8247-9F03-73A5-0A591C1C7A5E}"/>
              </a:ext>
            </a:extLst>
          </p:cNvPr>
          <p:cNvCxnSpPr>
            <a:cxnSpLocks/>
          </p:cNvCxnSpPr>
          <p:nvPr/>
        </p:nvCxnSpPr>
        <p:spPr>
          <a:xfrm flipV="1">
            <a:off x="1648299" y="2630406"/>
            <a:ext cx="0" cy="24495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3ECACB7-44F4-0DEC-2D82-AF1AC8BBB3B8}"/>
              </a:ext>
            </a:extLst>
          </p:cNvPr>
          <p:cNvSpPr txBox="1"/>
          <p:nvPr/>
        </p:nvSpPr>
        <p:spPr>
          <a:xfrm rot="16200000">
            <a:off x="149764" y="3643598"/>
            <a:ext cx="255169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>
                <a:latin typeface="Arial" panose="020B0604020202020204" pitchFamily="34" charset="0"/>
              </a:rPr>
              <a:t>Env</a:t>
            </a:r>
            <a:r>
              <a:rPr lang="en-GB" sz="1600" b="1" noProof="0" dirty="0">
                <a:solidFill>
                  <a:srgbClr val="00B050"/>
                </a:solidFill>
                <a:latin typeface="Arial" panose="020B0604020202020204" pitchFamily="34" charset="0"/>
              </a:rPr>
              <a:t>GFP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0CC6D8-DEB1-651C-69FF-BDA5C2091F7B}"/>
              </a:ext>
            </a:extLst>
          </p:cNvPr>
          <p:cNvSpPr txBox="1"/>
          <p:nvPr/>
        </p:nvSpPr>
        <p:spPr>
          <a:xfrm>
            <a:off x="6256868" y="2683432"/>
            <a:ext cx="748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0.1%</a:t>
            </a:r>
            <a:endParaRPr lang="en-GB" sz="1400" b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25B280E-4894-16F7-FB61-018D9720E65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3672"/>
          <a:stretch>
            <a:fillRect/>
          </a:stretch>
        </p:blipFill>
        <p:spPr>
          <a:xfrm>
            <a:off x="59610" y="2823045"/>
            <a:ext cx="1169368" cy="1745394"/>
          </a:xfrm>
          <a:prstGeom prst="rect">
            <a:avLst/>
          </a:prstGeom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D06E626B-D3A8-89EE-C906-D3E7A9B9708E}"/>
              </a:ext>
            </a:extLst>
          </p:cNvPr>
          <p:cNvSpPr/>
          <p:nvPr/>
        </p:nvSpPr>
        <p:spPr>
          <a:xfrm rot="16200000">
            <a:off x="672801" y="3600537"/>
            <a:ext cx="2478494" cy="183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44C95FAE-E583-20C1-3029-F63B2BEDC4CB}"/>
              </a:ext>
            </a:extLst>
          </p:cNvPr>
          <p:cNvSpPr txBox="1"/>
          <p:nvPr/>
        </p:nvSpPr>
        <p:spPr>
          <a:xfrm>
            <a:off x="1618941" y="2745040"/>
            <a:ext cx="457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E083C2-17B2-41EC-CFD2-867358653379}"/>
              </a:ext>
            </a:extLst>
          </p:cNvPr>
          <p:cNvGrpSpPr/>
          <p:nvPr/>
        </p:nvGrpSpPr>
        <p:grpSpPr>
          <a:xfrm>
            <a:off x="2084315" y="5392465"/>
            <a:ext cx="4968379" cy="475365"/>
            <a:chOff x="1211580" y="5244968"/>
            <a:chExt cx="5141595" cy="49193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983D07-D138-E01B-0DF1-2CCADE42BAB9}"/>
                </a:ext>
              </a:extLst>
            </p:cNvPr>
            <p:cNvSpPr txBox="1"/>
            <p:nvPr/>
          </p:nvSpPr>
          <p:spPr>
            <a:xfrm>
              <a:off x="2891662" y="5386549"/>
              <a:ext cx="1772404" cy="350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noProof="0" dirty="0">
                  <a:latin typeface="Arial" panose="020B0604020202020204" pitchFamily="34" charset="0"/>
                </a:rPr>
                <a:t>p24 (</a:t>
              </a:r>
              <a:r>
                <a:rPr lang="en-GB" sz="1600" b="1" noProof="0" dirty="0">
                  <a:solidFill>
                    <a:srgbClr val="FFC000"/>
                  </a:solidFill>
                  <a:latin typeface="Arial" panose="020B0604020202020204" pitchFamily="34" charset="0"/>
                </a:rPr>
                <a:t>PE</a:t>
              </a:r>
              <a:r>
                <a:rPr lang="en-GB" sz="1600" b="1" noProof="0" dirty="0">
                  <a:latin typeface="Arial" panose="020B0604020202020204" pitchFamily="34" charset="0"/>
                </a:rPr>
                <a:t>)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6AFFA74-9277-6B07-7CE6-7B1EDDE8BAD9}"/>
                </a:ext>
              </a:extLst>
            </p:cNvPr>
            <p:cNvCxnSpPr>
              <a:cxnSpLocks/>
            </p:cNvCxnSpPr>
            <p:nvPr/>
          </p:nvCxnSpPr>
          <p:spPr>
            <a:xfrm>
              <a:off x="1211580" y="5244968"/>
              <a:ext cx="514159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18">
            <a:extLst>
              <a:ext uri="{FF2B5EF4-FFF2-40B4-BE49-F238E27FC236}">
                <a16:creationId xmlns:a16="http://schemas.microsoft.com/office/drawing/2014/main" id="{EE99FF72-DA92-7A14-213C-838A326A6CF2}"/>
              </a:ext>
            </a:extLst>
          </p:cNvPr>
          <p:cNvSpPr/>
          <p:nvPr/>
        </p:nvSpPr>
        <p:spPr>
          <a:xfrm>
            <a:off x="4610654" y="2632875"/>
            <a:ext cx="2430654" cy="24323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atin typeface="Arial" panose="020B0604020202020204" pitchFamily="34" charset="0"/>
            </a:endParaRPr>
          </a:p>
        </p:txBody>
      </p:sp>
      <p:sp>
        <p:nvSpPr>
          <p:cNvPr id="66" name="TextBox 4">
            <a:extLst>
              <a:ext uri="{FF2B5EF4-FFF2-40B4-BE49-F238E27FC236}">
                <a16:creationId xmlns:a16="http://schemas.microsoft.com/office/drawing/2014/main" id="{EE6E9763-58B1-CAE1-DCC3-9E9F33351959}"/>
              </a:ext>
            </a:extLst>
          </p:cNvPr>
          <p:cNvSpPr txBox="1"/>
          <p:nvPr/>
        </p:nvSpPr>
        <p:spPr>
          <a:xfrm>
            <a:off x="1583961" y="4192744"/>
            <a:ext cx="491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D74841B-BADF-5F11-8739-F7FF0826FE8C}"/>
              </a:ext>
            </a:extLst>
          </p:cNvPr>
          <p:cNvSpPr txBox="1"/>
          <p:nvPr/>
        </p:nvSpPr>
        <p:spPr>
          <a:xfrm>
            <a:off x="3806366" y="2683432"/>
            <a:ext cx="67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3.0%</a:t>
            </a: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C42C3B06-8B5D-F0DA-F153-9A65E552A8DA}"/>
              </a:ext>
            </a:extLst>
          </p:cNvPr>
          <p:cNvSpPr/>
          <p:nvPr/>
        </p:nvSpPr>
        <p:spPr>
          <a:xfrm>
            <a:off x="2091919" y="2632875"/>
            <a:ext cx="2430654" cy="24323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0C7AFC-5E50-897B-1098-13EEF7D89D30}"/>
              </a:ext>
            </a:extLst>
          </p:cNvPr>
          <p:cNvSpPr/>
          <p:nvPr/>
        </p:nvSpPr>
        <p:spPr>
          <a:xfrm>
            <a:off x="2850097" y="2632875"/>
            <a:ext cx="1671467" cy="24323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DF5D59E5-7D35-64D7-829C-471E33A8DA68}"/>
              </a:ext>
            </a:extLst>
          </p:cNvPr>
          <p:cNvSpPr/>
          <p:nvPr/>
        </p:nvSpPr>
        <p:spPr>
          <a:xfrm>
            <a:off x="2108253" y="5153719"/>
            <a:ext cx="2478494" cy="183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BCD7D242-5478-8B86-7DA1-77165237514C}"/>
              </a:ext>
            </a:extLst>
          </p:cNvPr>
          <p:cNvSpPr/>
          <p:nvPr/>
        </p:nvSpPr>
        <p:spPr>
          <a:xfrm>
            <a:off x="2619667" y="5078615"/>
            <a:ext cx="155377" cy="183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0CBF8E81-F163-20F7-0E8C-B04C7206970D}"/>
              </a:ext>
            </a:extLst>
          </p:cNvPr>
          <p:cNvSpPr/>
          <p:nvPr/>
        </p:nvSpPr>
        <p:spPr>
          <a:xfrm>
            <a:off x="2425303" y="5079806"/>
            <a:ext cx="167809" cy="183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1AACD3F3-9712-21E3-86D2-6B4FBBF7438C}"/>
              </a:ext>
            </a:extLst>
          </p:cNvPr>
          <p:cNvSpPr txBox="1"/>
          <p:nvPr/>
        </p:nvSpPr>
        <p:spPr>
          <a:xfrm>
            <a:off x="2436569" y="5101589"/>
            <a:ext cx="33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45" name="Groep 44">
            <a:extLst>
              <a:ext uri="{FF2B5EF4-FFF2-40B4-BE49-F238E27FC236}">
                <a16:creationId xmlns:a16="http://schemas.microsoft.com/office/drawing/2014/main" id="{B97D5E3B-0ECE-F534-A78B-1A3F03C987EF}"/>
              </a:ext>
            </a:extLst>
          </p:cNvPr>
          <p:cNvGrpSpPr/>
          <p:nvPr/>
        </p:nvGrpSpPr>
        <p:grpSpPr>
          <a:xfrm rot="5400000">
            <a:off x="1811240" y="4450560"/>
            <a:ext cx="349741" cy="184277"/>
            <a:chOff x="1883821" y="4599386"/>
            <a:chExt cx="349741" cy="184277"/>
          </a:xfrm>
        </p:grpSpPr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1AE0945A-D96A-56D0-53F6-BB0BEA3DB868}"/>
                </a:ext>
              </a:extLst>
            </p:cNvPr>
            <p:cNvSpPr/>
            <p:nvPr/>
          </p:nvSpPr>
          <p:spPr>
            <a:xfrm>
              <a:off x="2078185" y="4599386"/>
              <a:ext cx="155377" cy="183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6DE00C0D-7EE3-1133-A486-670EF63F99E2}"/>
                </a:ext>
              </a:extLst>
            </p:cNvPr>
            <p:cNvSpPr/>
            <p:nvPr/>
          </p:nvSpPr>
          <p:spPr>
            <a:xfrm>
              <a:off x="1883821" y="4600577"/>
              <a:ext cx="167809" cy="183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1" name="TextBox 4">
            <a:extLst>
              <a:ext uri="{FF2B5EF4-FFF2-40B4-BE49-F238E27FC236}">
                <a16:creationId xmlns:a16="http://schemas.microsoft.com/office/drawing/2014/main" id="{C23A619A-18A1-9823-E6B8-914E32E47A39}"/>
              </a:ext>
            </a:extLst>
          </p:cNvPr>
          <p:cNvSpPr txBox="1"/>
          <p:nvPr/>
        </p:nvSpPr>
        <p:spPr>
          <a:xfrm>
            <a:off x="2619765" y="5101589"/>
            <a:ext cx="456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b="1" baseline="30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4">
            <a:extLst>
              <a:ext uri="{FF2B5EF4-FFF2-40B4-BE49-F238E27FC236}">
                <a16:creationId xmlns:a16="http://schemas.microsoft.com/office/drawing/2014/main" id="{A6A33C69-AA59-FD0C-CB30-241F5EF52534}"/>
              </a:ext>
            </a:extLst>
          </p:cNvPr>
          <p:cNvSpPr txBox="1"/>
          <p:nvPr/>
        </p:nvSpPr>
        <p:spPr>
          <a:xfrm>
            <a:off x="2105273" y="5101589"/>
            <a:ext cx="544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en-GB" sz="1400" b="1" baseline="30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17AD91DE-6D15-B0A6-D584-268C0D70F885}"/>
              </a:ext>
            </a:extLst>
          </p:cNvPr>
          <p:cNvSpPr txBox="1"/>
          <p:nvPr/>
        </p:nvSpPr>
        <p:spPr>
          <a:xfrm>
            <a:off x="1719340" y="4411092"/>
            <a:ext cx="3388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77D7C62-21C4-F9D6-D4F2-CBE77E9133EB}"/>
              </a:ext>
            </a:extLst>
          </p:cNvPr>
          <p:cNvSpPr txBox="1"/>
          <p:nvPr/>
        </p:nvSpPr>
        <p:spPr>
          <a:xfrm>
            <a:off x="4035725" y="5092084"/>
            <a:ext cx="565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ep 80">
            <a:extLst>
              <a:ext uri="{FF2B5EF4-FFF2-40B4-BE49-F238E27FC236}">
                <a16:creationId xmlns:a16="http://schemas.microsoft.com/office/drawing/2014/main" id="{E4D0240B-3A8F-BDE8-80BF-C5DF2BE94D26}"/>
              </a:ext>
            </a:extLst>
          </p:cNvPr>
          <p:cNvGrpSpPr/>
          <p:nvPr/>
        </p:nvGrpSpPr>
        <p:grpSpPr>
          <a:xfrm>
            <a:off x="4527947" y="2632875"/>
            <a:ext cx="2590927" cy="2776491"/>
            <a:chOff x="4527947" y="2632875"/>
            <a:chExt cx="2590927" cy="2776491"/>
          </a:xfrm>
        </p:grpSpPr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45F4279F-00A5-29EB-AB6A-6D4787B86E6C}"/>
                </a:ext>
              </a:extLst>
            </p:cNvPr>
            <p:cNvGrpSpPr/>
            <p:nvPr/>
          </p:nvGrpSpPr>
          <p:grpSpPr>
            <a:xfrm>
              <a:off x="4527947" y="2632875"/>
              <a:ext cx="2575961" cy="2776491"/>
              <a:chOff x="2010786" y="2632875"/>
              <a:chExt cx="2575961" cy="2776491"/>
            </a:xfrm>
          </p:grpSpPr>
          <p:sp>
            <p:nvSpPr>
              <p:cNvPr id="28" name="Rectangle 18">
                <a:extLst>
                  <a:ext uri="{FF2B5EF4-FFF2-40B4-BE49-F238E27FC236}">
                    <a16:creationId xmlns:a16="http://schemas.microsoft.com/office/drawing/2014/main" id="{D0BF9A61-AC4B-67B2-995C-9BC2A7B22B64}"/>
                  </a:ext>
                </a:extLst>
              </p:cNvPr>
              <p:cNvSpPr/>
              <p:nvPr/>
            </p:nvSpPr>
            <p:spPr>
              <a:xfrm>
                <a:off x="2091919" y="2632875"/>
                <a:ext cx="2430654" cy="24323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BBD67F12-85D1-63A5-441D-01C0CCFA923E}"/>
                  </a:ext>
                </a:extLst>
              </p:cNvPr>
              <p:cNvSpPr/>
              <p:nvPr/>
            </p:nvSpPr>
            <p:spPr>
              <a:xfrm>
                <a:off x="2108253" y="5153719"/>
                <a:ext cx="2478494" cy="1830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AA535C21-7F00-7AB6-01D3-26D85845EE51}"/>
                  </a:ext>
                </a:extLst>
              </p:cNvPr>
              <p:cNvSpPr/>
              <p:nvPr/>
            </p:nvSpPr>
            <p:spPr>
              <a:xfrm>
                <a:off x="2619667" y="5078615"/>
                <a:ext cx="155377" cy="1830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3CE0AA6A-6970-DE0A-AD53-8C3C9135905C}"/>
                  </a:ext>
                </a:extLst>
              </p:cNvPr>
              <p:cNvSpPr/>
              <p:nvPr/>
            </p:nvSpPr>
            <p:spPr>
              <a:xfrm>
                <a:off x="2425303" y="5079806"/>
                <a:ext cx="167809" cy="1830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4">
                <a:extLst>
                  <a:ext uri="{FF2B5EF4-FFF2-40B4-BE49-F238E27FC236}">
                    <a16:creationId xmlns:a16="http://schemas.microsoft.com/office/drawing/2014/main" id="{401E33BF-4EFA-B1E3-D909-126632B88483}"/>
                  </a:ext>
                </a:extLst>
              </p:cNvPr>
              <p:cNvSpPr txBox="1"/>
              <p:nvPr/>
            </p:nvSpPr>
            <p:spPr>
              <a:xfrm>
                <a:off x="2436569" y="5101589"/>
                <a:ext cx="3388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6D149559-E285-7B9D-644C-BACF78E72382}"/>
                  </a:ext>
                </a:extLst>
              </p:cNvPr>
              <p:cNvGrpSpPr/>
              <p:nvPr/>
            </p:nvGrpSpPr>
            <p:grpSpPr>
              <a:xfrm rot="5400000">
                <a:off x="1869648" y="4508971"/>
                <a:ext cx="349742" cy="67466"/>
                <a:chOff x="1883824" y="4599385"/>
                <a:chExt cx="349742" cy="67466"/>
              </a:xfrm>
            </p:grpSpPr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D6D42CC5-6A5E-E1FA-0EF3-E570D0F40694}"/>
                    </a:ext>
                  </a:extLst>
                </p:cNvPr>
                <p:cNvSpPr/>
                <p:nvPr/>
              </p:nvSpPr>
              <p:spPr>
                <a:xfrm>
                  <a:off x="2078189" y="4599385"/>
                  <a:ext cx="155377" cy="66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7BCFD41D-A7E7-A802-8AAC-E28440B9EB65}"/>
                    </a:ext>
                  </a:extLst>
                </p:cNvPr>
                <p:cNvSpPr/>
                <p:nvPr/>
              </p:nvSpPr>
              <p:spPr>
                <a:xfrm>
                  <a:off x="1883824" y="4600577"/>
                  <a:ext cx="167809" cy="662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2" name="TextBox 4">
                <a:extLst>
                  <a:ext uri="{FF2B5EF4-FFF2-40B4-BE49-F238E27FC236}">
                    <a16:creationId xmlns:a16="http://schemas.microsoft.com/office/drawing/2014/main" id="{9EDD85EE-8F4F-B9DF-A49E-967811474263}"/>
                  </a:ext>
                </a:extLst>
              </p:cNvPr>
              <p:cNvSpPr txBox="1"/>
              <p:nvPr/>
            </p:nvSpPr>
            <p:spPr>
              <a:xfrm>
                <a:off x="2619765" y="5101589"/>
                <a:ext cx="4562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GB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GB" sz="1400" b="1" baseline="30000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Box 4">
                <a:extLst>
                  <a:ext uri="{FF2B5EF4-FFF2-40B4-BE49-F238E27FC236}">
                    <a16:creationId xmlns:a16="http://schemas.microsoft.com/office/drawing/2014/main" id="{47B278D2-6934-BC12-71CE-713F79F1BF12}"/>
                  </a:ext>
                </a:extLst>
              </p:cNvPr>
              <p:cNvSpPr txBox="1"/>
              <p:nvPr/>
            </p:nvSpPr>
            <p:spPr>
              <a:xfrm>
                <a:off x="2105273" y="5101589"/>
                <a:ext cx="5440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GB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-3</a:t>
                </a:r>
                <a:endParaRPr lang="en-GB" sz="1400" b="1" baseline="30000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0" name="TextBox 4">
              <a:extLst>
                <a:ext uri="{FF2B5EF4-FFF2-40B4-BE49-F238E27FC236}">
                  <a16:creationId xmlns:a16="http://schemas.microsoft.com/office/drawing/2014/main" id="{9F887FC3-07B1-34FF-1613-2458A33A1375}"/>
                </a:ext>
              </a:extLst>
            </p:cNvPr>
            <p:cNvSpPr txBox="1"/>
            <p:nvPr/>
          </p:nvSpPr>
          <p:spPr>
            <a:xfrm>
              <a:off x="6553606" y="5092084"/>
              <a:ext cx="5652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nl-NL" sz="14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0245665D-352C-6CF6-AEAD-D365A48B92FB}"/>
              </a:ext>
            </a:extLst>
          </p:cNvPr>
          <p:cNvSpPr/>
          <p:nvPr/>
        </p:nvSpPr>
        <p:spPr>
          <a:xfrm>
            <a:off x="5371263" y="2632875"/>
            <a:ext cx="1671467" cy="24323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atin typeface="Arial" panose="020B0604020202020204" pitchFamily="34" charset="0"/>
            </a:endParaRPr>
          </a:p>
        </p:txBody>
      </p:sp>
      <p:sp>
        <p:nvSpPr>
          <p:cNvPr id="67" name="TextBox 4">
            <a:extLst>
              <a:ext uri="{FF2B5EF4-FFF2-40B4-BE49-F238E27FC236}">
                <a16:creationId xmlns:a16="http://schemas.microsoft.com/office/drawing/2014/main" id="{A6781E15-A64A-2ECB-778E-51D15CE99295}"/>
              </a:ext>
            </a:extLst>
          </p:cNvPr>
          <p:cNvSpPr txBox="1"/>
          <p:nvPr/>
        </p:nvSpPr>
        <p:spPr>
          <a:xfrm>
            <a:off x="1566129" y="4604234"/>
            <a:ext cx="5131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3427668-9D13-AE8D-4A52-A051DE48DA42}"/>
              </a:ext>
            </a:extLst>
          </p:cNvPr>
          <p:cNvSpPr txBox="1"/>
          <p:nvPr/>
        </p:nvSpPr>
        <p:spPr>
          <a:xfrm>
            <a:off x="2603522" y="2236455"/>
            <a:ext cx="128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latin typeface="Arial" panose="020B0604020202020204" pitchFamily="34" charset="0"/>
              </a:rPr>
              <a:t>mock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376E143-2537-C257-11EE-F60560882D32}"/>
              </a:ext>
            </a:extLst>
          </p:cNvPr>
          <p:cNvGrpSpPr/>
          <p:nvPr/>
        </p:nvGrpSpPr>
        <p:grpSpPr>
          <a:xfrm>
            <a:off x="2076952" y="1720233"/>
            <a:ext cx="10070687" cy="4142126"/>
            <a:chOff x="2076952" y="1720233"/>
            <a:chExt cx="10070687" cy="4142126"/>
          </a:xfrm>
        </p:grpSpPr>
        <p:grpSp>
          <p:nvGrpSpPr>
            <p:cNvPr id="111" name="Groep 110">
              <a:extLst>
                <a:ext uri="{FF2B5EF4-FFF2-40B4-BE49-F238E27FC236}">
                  <a16:creationId xmlns:a16="http://schemas.microsoft.com/office/drawing/2014/main" id="{D66DD37D-C18C-DCA8-951A-8F2CE1E26196}"/>
                </a:ext>
              </a:extLst>
            </p:cNvPr>
            <p:cNvGrpSpPr/>
            <p:nvPr/>
          </p:nvGrpSpPr>
          <p:grpSpPr>
            <a:xfrm>
              <a:off x="2076952" y="2623087"/>
              <a:ext cx="10070687" cy="3239272"/>
              <a:chOff x="2076952" y="2623087"/>
              <a:chExt cx="10070687" cy="3239272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882FE11F-687D-1160-83D4-5AC1A3EB7E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b="8156"/>
              <a:stretch>
                <a:fillRect/>
              </a:stretch>
            </p:blipFill>
            <p:spPr>
              <a:xfrm>
                <a:off x="9090140" y="2623088"/>
                <a:ext cx="2991698" cy="2686241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D6171E63-0DA9-BB53-4659-DAC99D72AD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15962" r="-1" b="8156"/>
              <a:stretch>
                <a:fillRect/>
              </a:stretch>
            </p:blipFill>
            <p:spPr>
              <a:xfrm>
                <a:off x="7069262" y="2623087"/>
                <a:ext cx="2514197" cy="2686241"/>
              </a:xfrm>
              <a:prstGeom prst="rect">
                <a:avLst/>
              </a:prstGeom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4028B53-1CB7-7B86-4D52-1E425137F3AA}"/>
                  </a:ext>
                </a:extLst>
              </p:cNvPr>
              <p:cNvSpPr txBox="1"/>
              <p:nvPr/>
            </p:nvSpPr>
            <p:spPr>
              <a:xfrm>
                <a:off x="8768994" y="2683432"/>
                <a:ext cx="7617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noProof="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55.3%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EB0FB2-508A-F16A-88F3-47CE410843EA}"/>
                  </a:ext>
                </a:extLst>
              </p:cNvPr>
              <p:cNvSpPr txBox="1"/>
              <p:nvPr/>
            </p:nvSpPr>
            <p:spPr>
              <a:xfrm>
                <a:off x="11267912" y="2683432"/>
                <a:ext cx="7617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noProof="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15.2%</a:t>
                </a: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038BD10-FB92-AEC3-60C7-1FE559334644}"/>
                  </a:ext>
                </a:extLst>
              </p:cNvPr>
              <p:cNvGrpSpPr/>
              <p:nvPr/>
            </p:nvGrpSpPr>
            <p:grpSpPr>
              <a:xfrm>
                <a:off x="2076952" y="5386994"/>
                <a:ext cx="10004255" cy="475365"/>
                <a:chOff x="1203960" y="5273298"/>
                <a:chExt cx="10353040" cy="491938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D774D73-DF9D-6587-0278-9D80D4784E40}"/>
                    </a:ext>
                  </a:extLst>
                </p:cNvPr>
                <p:cNvSpPr txBox="1"/>
                <p:nvPr/>
              </p:nvSpPr>
              <p:spPr>
                <a:xfrm>
                  <a:off x="5309041" y="5414879"/>
                  <a:ext cx="1772404" cy="3503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600" b="1" noProof="0" dirty="0">
                      <a:latin typeface="Arial" panose="020B0604020202020204" pitchFamily="34" charset="0"/>
                    </a:rPr>
                    <a:t>p24 (</a:t>
                  </a:r>
                  <a:r>
                    <a:rPr lang="en-GB" sz="1600" b="1" noProof="0" dirty="0">
                      <a:solidFill>
                        <a:srgbClr val="FFC000"/>
                      </a:solidFill>
                      <a:latin typeface="Arial" panose="020B0604020202020204" pitchFamily="34" charset="0"/>
                    </a:rPr>
                    <a:t>PE</a:t>
                  </a:r>
                  <a:r>
                    <a:rPr lang="en-GB" sz="1600" b="1" noProof="0" dirty="0">
                      <a:latin typeface="Arial" panose="020B0604020202020204" pitchFamily="34" charset="0"/>
                    </a:rPr>
                    <a:t>)</a:t>
                  </a:r>
                </a:p>
              </p:txBody>
            </p: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A23CAD86-DA69-9166-1CDA-6846035ABF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3960" y="5273298"/>
                  <a:ext cx="10353040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ep 82">
                <a:extLst>
                  <a:ext uri="{FF2B5EF4-FFF2-40B4-BE49-F238E27FC236}">
                    <a16:creationId xmlns:a16="http://schemas.microsoft.com/office/drawing/2014/main" id="{29271047-ED01-DAF8-CCA9-8C65633CA5AE}"/>
                  </a:ext>
                </a:extLst>
              </p:cNvPr>
              <p:cNvGrpSpPr/>
              <p:nvPr/>
            </p:nvGrpSpPr>
            <p:grpSpPr>
              <a:xfrm>
                <a:off x="7057663" y="2632875"/>
                <a:ext cx="2590927" cy="2776491"/>
                <a:chOff x="4527947" y="2632875"/>
                <a:chExt cx="2590927" cy="2776491"/>
              </a:xfrm>
            </p:grpSpPr>
            <p:grpSp>
              <p:nvGrpSpPr>
                <p:cNvPr id="84" name="Groep 83">
                  <a:extLst>
                    <a:ext uri="{FF2B5EF4-FFF2-40B4-BE49-F238E27FC236}">
                      <a16:creationId xmlns:a16="http://schemas.microsoft.com/office/drawing/2014/main" id="{DB6E0DAA-F4B0-5CF0-E88C-8150515E305B}"/>
                    </a:ext>
                  </a:extLst>
                </p:cNvPr>
                <p:cNvGrpSpPr/>
                <p:nvPr/>
              </p:nvGrpSpPr>
              <p:grpSpPr>
                <a:xfrm>
                  <a:off x="4527947" y="2632875"/>
                  <a:ext cx="2575961" cy="2776491"/>
                  <a:chOff x="2010786" y="2632875"/>
                  <a:chExt cx="2575961" cy="2776491"/>
                </a:xfrm>
              </p:grpSpPr>
              <p:sp>
                <p:nvSpPr>
                  <p:cNvPr id="86" name="Rectangle 18">
                    <a:extLst>
                      <a:ext uri="{FF2B5EF4-FFF2-40B4-BE49-F238E27FC236}">
                        <a16:creationId xmlns:a16="http://schemas.microsoft.com/office/drawing/2014/main" id="{00C96CFD-F741-1DB5-6EDF-20FB3C43747A}"/>
                      </a:ext>
                    </a:extLst>
                  </p:cNvPr>
                  <p:cNvSpPr/>
                  <p:nvPr/>
                </p:nvSpPr>
                <p:spPr>
                  <a:xfrm>
                    <a:off x="2091919" y="2632875"/>
                    <a:ext cx="2430654" cy="243234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8" name="Rechthoek 87">
                    <a:extLst>
                      <a:ext uri="{FF2B5EF4-FFF2-40B4-BE49-F238E27FC236}">
                        <a16:creationId xmlns:a16="http://schemas.microsoft.com/office/drawing/2014/main" id="{395A9A1F-15D9-D5DA-F5A3-2834DBB1DAA6}"/>
                      </a:ext>
                    </a:extLst>
                  </p:cNvPr>
                  <p:cNvSpPr/>
                  <p:nvPr/>
                </p:nvSpPr>
                <p:spPr>
                  <a:xfrm>
                    <a:off x="2108253" y="5153719"/>
                    <a:ext cx="2478494" cy="18308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9" name="Rechthoek 88">
                    <a:extLst>
                      <a:ext uri="{FF2B5EF4-FFF2-40B4-BE49-F238E27FC236}">
                        <a16:creationId xmlns:a16="http://schemas.microsoft.com/office/drawing/2014/main" id="{D7BCA6E1-7224-0FF6-7A35-1FE90130B612}"/>
                      </a:ext>
                    </a:extLst>
                  </p:cNvPr>
                  <p:cNvSpPr/>
                  <p:nvPr/>
                </p:nvSpPr>
                <p:spPr>
                  <a:xfrm>
                    <a:off x="2619667" y="5078615"/>
                    <a:ext cx="155377" cy="18308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0" name="Rechthoek 89">
                    <a:extLst>
                      <a:ext uri="{FF2B5EF4-FFF2-40B4-BE49-F238E27FC236}">
                        <a16:creationId xmlns:a16="http://schemas.microsoft.com/office/drawing/2014/main" id="{7DABE716-F9F7-2C66-D154-FA28BAD9F238}"/>
                      </a:ext>
                    </a:extLst>
                  </p:cNvPr>
                  <p:cNvSpPr/>
                  <p:nvPr/>
                </p:nvSpPr>
                <p:spPr>
                  <a:xfrm>
                    <a:off x="2425303" y="5079806"/>
                    <a:ext cx="167809" cy="18308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TextBox 4">
                    <a:extLst>
                      <a:ext uri="{FF2B5EF4-FFF2-40B4-BE49-F238E27FC236}">
                        <a16:creationId xmlns:a16="http://schemas.microsoft.com/office/drawing/2014/main" id="{6F10AE9F-9AB2-19E9-8C26-DD2974B1F013}"/>
                      </a:ext>
                    </a:extLst>
                  </p:cNvPr>
                  <p:cNvSpPr txBox="1"/>
                  <p:nvPr/>
                </p:nvSpPr>
                <p:spPr>
                  <a:xfrm>
                    <a:off x="2436569" y="5101589"/>
                    <a:ext cx="338847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1400" b="1" noProof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</a:p>
                </p:txBody>
              </p:sp>
              <p:grpSp>
                <p:nvGrpSpPr>
                  <p:cNvPr id="92" name="Groep 91">
                    <a:extLst>
                      <a:ext uri="{FF2B5EF4-FFF2-40B4-BE49-F238E27FC236}">
                        <a16:creationId xmlns:a16="http://schemas.microsoft.com/office/drawing/2014/main" id="{7DC51320-D01F-0D82-0710-F2209FCF01D6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869648" y="4508971"/>
                    <a:ext cx="349742" cy="67466"/>
                    <a:chOff x="1883824" y="4599385"/>
                    <a:chExt cx="349742" cy="67466"/>
                  </a:xfrm>
                </p:grpSpPr>
                <p:sp>
                  <p:nvSpPr>
                    <p:cNvPr id="95" name="Rechthoek 94">
                      <a:extLst>
                        <a:ext uri="{FF2B5EF4-FFF2-40B4-BE49-F238E27FC236}">
                          <a16:creationId xmlns:a16="http://schemas.microsoft.com/office/drawing/2014/main" id="{0E7C5600-73CD-24F9-6103-B190EC7F99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189" y="4599385"/>
                      <a:ext cx="155377" cy="662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Rechthoek 95">
                      <a:extLst>
                        <a:ext uri="{FF2B5EF4-FFF2-40B4-BE49-F238E27FC236}">
                          <a16:creationId xmlns:a16="http://schemas.microsoft.com/office/drawing/2014/main" id="{0F71EF40-CCB3-0ABA-F4B3-1DD8623ACD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824" y="4600577"/>
                      <a:ext cx="167809" cy="662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93" name="TextBox 4">
                    <a:extLst>
                      <a:ext uri="{FF2B5EF4-FFF2-40B4-BE49-F238E27FC236}">
                        <a16:creationId xmlns:a16="http://schemas.microsoft.com/office/drawing/2014/main" id="{ED86AD80-DE32-E3DA-9341-097A32DA8936}"/>
                      </a:ext>
                    </a:extLst>
                  </p:cNvPr>
                  <p:cNvSpPr txBox="1"/>
                  <p:nvPr/>
                </p:nvSpPr>
                <p:spPr>
                  <a:xfrm>
                    <a:off x="2619765" y="5101589"/>
                    <a:ext cx="45628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nl-NL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  <a:r>
                      <a:rPr lang="en-GB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r>
                      <a:rPr lang="en-GB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</a:t>
                    </a:r>
                    <a:endParaRPr lang="en-GB" sz="1400" b="1" baseline="30000" noProof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4" name="TextBox 4">
                    <a:extLst>
                      <a:ext uri="{FF2B5EF4-FFF2-40B4-BE49-F238E27FC236}">
                        <a16:creationId xmlns:a16="http://schemas.microsoft.com/office/drawing/2014/main" id="{898188C8-17EC-DF0A-F29F-82D7828DF788}"/>
                      </a:ext>
                    </a:extLst>
                  </p:cNvPr>
                  <p:cNvSpPr txBox="1"/>
                  <p:nvPr/>
                </p:nvSpPr>
                <p:spPr>
                  <a:xfrm>
                    <a:off x="2105273" y="5101589"/>
                    <a:ext cx="54400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nl-NL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  <a:r>
                      <a:rPr lang="en-GB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r>
                      <a:rPr lang="en-GB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-3</a:t>
                    </a:r>
                    <a:endParaRPr lang="en-GB" sz="1400" b="1" baseline="30000" noProof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85" name="TextBox 4">
                  <a:extLst>
                    <a:ext uri="{FF2B5EF4-FFF2-40B4-BE49-F238E27FC236}">
                      <a16:creationId xmlns:a16="http://schemas.microsoft.com/office/drawing/2014/main" id="{0DD931DE-710C-7866-0530-CEAE858356C7}"/>
                    </a:ext>
                  </a:extLst>
                </p:cNvPr>
                <p:cNvSpPr txBox="1"/>
                <p:nvPr/>
              </p:nvSpPr>
              <p:spPr>
                <a:xfrm>
                  <a:off x="6553606" y="5092084"/>
                  <a:ext cx="5652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</a:t>
                  </a:r>
                  <a:r>
                    <a:rPr lang="nl-NL" sz="1400" b="1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  <a:endParaRPr lang="en-GB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76172693-F4C8-6404-A7AE-B5BA1BAAC82D}"/>
                  </a:ext>
                </a:extLst>
              </p:cNvPr>
              <p:cNvGrpSpPr/>
              <p:nvPr/>
            </p:nvGrpSpPr>
            <p:grpSpPr>
              <a:xfrm>
                <a:off x="9556712" y="2632875"/>
                <a:ext cx="2590927" cy="2776491"/>
                <a:chOff x="4527947" y="2632875"/>
                <a:chExt cx="2590927" cy="2776491"/>
              </a:xfrm>
            </p:grpSpPr>
            <p:grpSp>
              <p:nvGrpSpPr>
                <p:cNvPr id="98" name="Groep 97">
                  <a:extLst>
                    <a:ext uri="{FF2B5EF4-FFF2-40B4-BE49-F238E27FC236}">
                      <a16:creationId xmlns:a16="http://schemas.microsoft.com/office/drawing/2014/main" id="{E2D984E8-5359-59F9-78D8-D5B1520620FB}"/>
                    </a:ext>
                  </a:extLst>
                </p:cNvPr>
                <p:cNvGrpSpPr/>
                <p:nvPr/>
              </p:nvGrpSpPr>
              <p:grpSpPr>
                <a:xfrm>
                  <a:off x="4527947" y="2632875"/>
                  <a:ext cx="2575961" cy="2776491"/>
                  <a:chOff x="2010786" y="2632875"/>
                  <a:chExt cx="2575961" cy="2776491"/>
                </a:xfrm>
              </p:grpSpPr>
              <p:sp>
                <p:nvSpPr>
                  <p:cNvPr id="100" name="Rectangle 18">
                    <a:extLst>
                      <a:ext uri="{FF2B5EF4-FFF2-40B4-BE49-F238E27FC236}">
                        <a16:creationId xmlns:a16="http://schemas.microsoft.com/office/drawing/2014/main" id="{38AFE358-62ED-23D4-7900-FD2EB40B7DBD}"/>
                      </a:ext>
                    </a:extLst>
                  </p:cNvPr>
                  <p:cNvSpPr/>
                  <p:nvPr/>
                </p:nvSpPr>
                <p:spPr>
                  <a:xfrm>
                    <a:off x="2091919" y="2632875"/>
                    <a:ext cx="2430654" cy="243234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Rechthoek 101">
                    <a:extLst>
                      <a:ext uri="{FF2B5EF4-FFF2-40B4-BE49-F238E27FC236}">
                        <a16:creationId xmlns:a16="http://schemas.microsoft.com/office/drawing/2014/main" id="{D49526BA-48D8-B929-23F0-62162CD5A396}"/>
                      </a:ext>
                    </a:extLst>
                  </p:cNvPr>
                  <p:cNvSpPr/>
                  <p:nvPr/>
                </p:nvSpPr>
                <p:spPr>
                  <a:xfrm>
                    <a:off x="2108253" y="5153719"/>
                    <a:ext cx="2478494" cy="18308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3" name="Rechthoek 102">
                    <a:extLst>
                      <a:ext uri="{FF2B5EF4-FFF2-40B4-BE49-F238E27FC236}">
                        <a16:creationId xmlns:a16="http://schemas.microsoft.com/office/drawing/2014/main" id="{6FB0A89C-81B9-9ED6-7293-DF4ADBAC431F}"/>
                      </a:ext>
                    </a:extLst>
                  </p:cNvPr>
                  <p:cNvSpPr/>
                  <p:nvPr/>
                </p:nvSpPr>
                <p:spPr>
                  <a:xfrm>
                    <a:off x="2619667" y="5078615"/>
                    <a:ext cx="155377" cy="18308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4" name="Rechthoek 103">
                    <a:extLst>
                      <a:ext uri="{FF2B5EF4-FFF2-40B4-BE49-F238E27FC236}">
                        <a16:creationId xmlns:a16="http://schemas.microsoft.com/office/drawing/2014/main" id="{87DF0330-5943-33A9-60AC-3C2BDC6B9E37}"/>
                      </a:ext>
                    </a:extLst>
                  </p:cNvPr>
                  <p:cNvSpPr/>
                  <p:nvPr/>
                </p:nvSpPr>
                <p:spPr>
                  <a:xfrm>
                    <a:off x="2425303" y="5079806"/>
                    <a:ext cx="167809" cy="18308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5" name="TextBox 4">
                    <a:extLst>
                      <a:ext uri="{FF2B5EF4-FFF2-40B4-BE49-F238E27FC236}">
                        <a16:creationId xmlns:a16="http://schemas.microsoft.com/office/drawing/2014/main" id="{B9247226-8DA3-1B25-E601-DC8EA4CF9ED7}"/>
                      </a:ext>
                    </a:extLst>
                  </p:cNvPr>
                  <p:cNvSpPr txBox="1"/>
                  <p:nvPr/>
                </p:nvSpPr>
                <p:spPr>
                  <a:xfrm>
                    <a:off x="2436569" y="5101589"/>
                    <a:ext cx="338847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1400" b="1" noProof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</a:p>
                </p:txBody>
              </p:sp>
              <p:grpSp>
                <p:nvGrpSpPr>
                  <p:cNvPr id="106" name="Groep 105">
                    <a:extLst>
                      <a:ext uri="{FF2B5EF4-FFF2-40B4-BE49-F238E27FC236}">
                        <a16:creationId xmlns:a16="http://schemas.microsoft.com/office/drawing/2014/main" id="{FBFCCC9C-36F5-9BF7-BA3F-754FE8EDF80D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1869648" y="4508971"/>
                    <a:ext cx="349742" cy="67466"/>
                    <a:chOff x="1883824" y="4599385"/>
                    <a:chExt cx="349742" cy="67466"/>
                  </a:xfrm>
                </p:grpSpPr>
                <p:sp>
                  <p:nvSpPr>
                    <p:cNvPr id="109" name="Rechthoek 108">
                      <a:extLst>
                        <a:ext uri="{FF2B5EF4-FFF2-40B4-BE49-F238E27FC236}">
                          <a16:creationId xmlns:a16="http://schemas.microsoft.com/office/drawing/2014/main" id="{5831F3EC-A011-0057-E2EC-E4F7164968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78189" y="4599385"/>
                      <a:ext cx="155377" cy="662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0" name="Rechthoek 109">
                      <a:extLst>
                        <a:ext uri="{FF2B5EF4-FFF2-40B4-BE49-F238E27FC236}">
                          <a16:creationId xmlns:a16="http://schemas.microsoft.com/office/drawing/2014/main" id="{91BD0740-8B62-E992-8ED7-5747A611D1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824" y="4600577"/>
                      <a:ext cx="167809" cy="6627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07" name="TextBox 4">
                    <a:extLst>
                      <a:ext uri="{FF2B5EF4-FFF2-40B4-BE49-F238E27FC236}">
                        <a16:creationId xmlns:a16="http://schemas.microsoft.com/office/drawing/2014/main" id="{D0E205B6-9C38-1C3F-9836-3EF056FC103B}"/>
                      </a:ext>
                    </a:extLst>
                  </p:cNvPr>
                  <p:cNvSpPr txBox="1"/>
                  <p:nvPr/>
                </p:nvSpPr>
                <p:spPr>
                  <a:xfrm>
                    <a:off x="2619765" y="5101589"/>
                    <a:ext cx="45628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nl-NL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  <a:r>
                      <a:rPr lang="en-GB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r>
                      <a:rPr lang="en-GB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</a:t>
                    </a:r>
                    <a:endParaRPr lang="en-GB" sz="1400" b="1" baseline="30000" noProof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8" name="TextBox 4">
                    <a:extLst>
                      <a:ext uri="{FF2B5EF4-FFF2-40B4-BE49-F238E27FC236}">
                        <a16:creationId xmlns:a16="http://schemas.microsoft.com/office/drawing/2014/main" id="{7C501895-90FF-C305-BEFA-CE3FD631A44A}"/>
                      </a:ext>
                    </a:extLst>
                  </p:cNvPr>
                  <p:cNvSpPr txBox="1"/>
                  <p:nvPr/>
                </p:nvSpPr>
                <p:spPr>
                  <a:xfrm>
                    <a:off x="2105273" y="5101589"/>
                    <a:ext cx="54400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nl-NL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  <a:r>
                      <a:rPr lang="en-GB" sz="140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</a:t>
                    </a:r>
                    <a:r>
                      <a:rPr lang="en-GB" sz="14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-3</a:t>
                    </a:r>
                    <a:endParaRPr lang="en-GB" sz="1400" b="1" baseline="30000" noProof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99" name="TextBox 4">
                  <a:extLst>
                    <a:ext uri="{FF2B5EF4-FFF2-40B4-BE49-F238E27FC236}">
                      <a16:creationId xmlns:a16="http://schemas.microsoft.com/office/drawing/2014/main" id="{02961FFE-0455-D5D2-30B8-47151AAEF372}"/>
                    </a:ext>
                  </a:extLst>
                </p:cNvPr>
                <p:cNvSpPr txBox="1"/>
                <p:nvPr/>
              </p:nvSpPr>
              <p:spPr>
                <a:xfrm>
                  <a:off x="6553606" y="5092084"/>
                  <a:ext cx="5652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</a:t>
                  </a:r>
                  <a:r>
                    <a:rPr lang="nl-NL" sz="1400" b="1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6</a:t>
                  </a:r>
                  <a:endParaRPr lang="en-GB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20300F4E-A725-D5C6-F7C4-FC6713094541}"/>
                  </a:ext>
                </a:extLst>
              </p:cNvPr>
              <p:cNvSpPr/>
              <p:nvPr/>
            </p:nvSpPr>
            <p:spPr>
              <a:xfrm>
                <a:off x="7896935" y="2632875"/>
                <a:ext cx="1671467" cy="243233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1012FFA-D91C-89FF-86FE-A1D577E1A126}"/>
                  </a:ext>
                </a:extLst>
              </p:cNvPr>
              <p:cNvSpPr/>
              <p:nvPr/>
            </p:nvSpPr>
            <p:spPr>
              <a:xfrm>
                <a:off x="10395853" y="2632875"/>
                <a:ext cx="1671467" cy="243233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ECF5936-02DD-116E-EFF3-4C5EE37E03EE}"/>
                </a:ext>
              </a:extLst>
            </p:cNvPr>
            <p:cNvSpPr txBox="1"/>
            <p:nvPr/>
          </p:nvSpPr>
          <p:spPr>
            <a:xfrm>
              <a:off x="5095031" y="2245998"/>
              <a:ext cx="1283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noProof="0" dirty="0">
                  <a:latin typeface="Arial" panose="020B0604020202020204" pitchFamily="34" charset="0"/>
                </a:rPr>
                <a:t>DMSO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1E187D2-B655-AF75-A10E-56D7E81E342F}"/>
                </a:ext>
              </a:extLst>
            </p:cNvPr>
            <p:cNvSpPr txBox="1"/>
            <p:nvPr/>
          </p:nvSpPr>
          <p:spPr>
            <a:xfrm>
              <a:off x="10056873" y="2245998"/>
              <a:ext cx="15474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noProof="0" dirty="0">
                  <a:latin typeface="Arial" panose="020B0604020202020204" pitchFamily="34" charset="0"/>
                </a:rPr>
                <a:t>50nM LEN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57917479-D84B-80B7-BC67-BA4EF6A90221}"/>
                </a:ext>
              </a:extLst>
            </p:cNvPr>
            <p:cNvSpPr txBox="1"/>
            <p:nvPr/>
          </p:nvSpPr>
          <p:spPr>
            <a:xfrm>
              <a:off x="7773372" y="2236455"/>
              <a:ext cx="1283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noProof="0" dirty="0">
                  <a:latin typeface="Arial" panose="020B0604020202020204" pitchFamily="34" charset="0"/>
                </a:rPr>
                <a:t>5nM LEN </a:t>
              </a:r>
            </a:p>
          </p:txBody>
        </p:sp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01BBD517-2EC9-AB41-778D-9F4BD5675D9D}"/>
                </a:ext>
              </a:extLst>
            </p:cNvPr>
            <p:cNvCxnSpPr>
              <a:cxnSpLocks/>
            </p:cNvCxnSpPr>
            <p:nvPr/>
          </p:nvCxnSpPr>
          <p:spPr>
            <a:xfrm>
              <a:off x="4617720" y="2081406"/>
              <a:ext cx="746348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96D2FA0-BC72-1DE6-49D7-8508267F0AAA}"/>
                </a:ext>
              </a:extLst>
            </p:cNvPr>
            <p:cNvSpPr txBox="1"/>
            <p:nvPr/>
          </p:nvSpPr>
          <p:spPr>
            <a:xfrm>
              <a:off x="7540298" y="1720233"/>
              <a:ext cx="17500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noProof="0" dirty="0">
                  <a:latin typeface="Arial" panose="020B0604020202020204" pitchFamily="34" charset="0"/>
                </a:rPr>
                <a:t>50nM pano</a:t>
              </a:r>
            </a:p>
          </p:txBody>
        </p:sp>
      </p:grpSp>
      <p:sp>
        <p:nvSpPr>
          <p:cNvPr id="182" name="TextBox 181">
            <a:extLst>
              <a:ext uri="{FF2B5EF4-FFF2-40B4-BE49-F238E27FC236}">
                <a16:creationId xmlns:a16="http://schemas.microsoft.com/office/drawing/2014/main" id="{36E867AD-9E53-8104-DE55-D136378CE7DC}"/>
              </a:ext>
            </a:extLst>
          </p:cNvPr>
          <p:cNvSpPr txBox="1"/>
          <p:nvPr/>
        </p:nvSpPr>
        <p:spPr>
          <a:xfrm>
            <a:off x="4924486" y="2246621"/>
            <a:ext cx="162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latin typeface="Arial" panose="020B0604020202020204" pitchFamily="34" charset="0"/>
              </a:rPr>
              <a:t>50nM p</a:t>
            </a:r>
            <a:r>
              <a:rPr lang="en-GB" b="1" dirty="0" err="1">
                <a:latin typeface="Arial" panose="020B0604020202020204" pitchFamily="34" charset="0"/>
              </a:rPr>
              <a:t>ano</a:t>
            </a:r>
            <a:endParaRPr lang="en-GB" b="1" noProof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52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73C09-95BD-8A42-3798-74EA6E55E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245877-26B3-B295-95A6-EF2CE9E98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" t="13354" r="39816" b="2484"/>
          <a:stretch>
            <a:fillRect/>
          </a:stretch>
        </p:blipFill>
        <p:spPr>
          <a:xfrm>
            <a:off x="6454950" y="3215390"/>
            <a:ext cx="2627225" cy="3642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036EC6-B626-4323-A83A-49E6E9CDC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5677" b="3287"/>
          <a:stretch>
            <a:fillRect/>
          </a:stretch>
        </p:blipFill>
        <p:spPr>
          <a:xfrm>
            <a:off x="3414748" y="2936876"/>
            <a:ext cx="2674051" cy="392112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1CFA770-000A-0AAB-BDBA-C3282EBE4D99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9AF277C9-DACD-1AC0-368B-83FDF00D69FD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BEC770F3-0581-C5BD-6523-0C361A801B5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2CC96931-4AC7-EF79-DC75-18C4D6720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D52BA22E-C815-D3E7-E7B4-81D97A43FE4E}"/>
              </a:ext>
            </a:extLst>
          </p:cNvPr>
          <p:cNvSpPr txBox="1"/>
          <p:nvPr/>
        </p:nvSpPr>
        <p:spPr>
          <a:xfrm>
            <a:off x="6294516" y="969286"/>
            <a:ext cx="1477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noProof="0" dirty="0">
                <a:latin typeface="Arial" panose="020B0604020202020204" pitchFamily="34" charset="0"/>
                <a:cs typeface="Arial" panose="020B0604020202020204" pitchFamily="34" charset="0"/>
              </a:rPr>
              <a:t>5nM LEN + pano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98FD398-C1D9-61CF-E626-281DC40401AB}"/>
              </a:ext>
            </a:extLst>
          </p:cNvPr>
          <p:cNvSpPr txBox="1"/>
          <p:nvPr/>
        </p:nvSpPr>
        <p:spPr>
          <a:xfrm>
            <a:off x="7960469" y="969286"/>
            <a:ext cx="14770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noProof="0" dirty="0">
                <a:latin typeface="Arial" panose="020B0604020202020204" pitchFamily="34" charset="0"/>
                <a:cs typeface="Arial" panose="020B0604020202020204" pitchFamily="34" charset="0"/>
              </a:rPr>
              <a:t>50nM LEN + pano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20EC79C-62B4-CCF3-6913-F358287EE566}"/>
              </a:ext>
            </a:extLst>
          </p:cNvPr>
          <p:cNvSpPr txBox="1"/>
          <p:nvPr/>
        </p:nvSpPr>
        <p:spPr>
          <a:xfrm>
            <a:off x="4924258" y="969286"/>
            <a:ext cx="833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noProof="0" dirty="0">
                <a:latin typeface="Arial" panose="020B0604020202020204" pitchFamily="34" charset="0"/>
                <a:cs typeface="Arial" panose="020B0604020202020204" pitchFamily="34" charset="0"/>
              </a:rPr>
              <a:t>pano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F30E8BE-B5A3-7895-3FB9-E55A7751B8C4}"/>
              </a:ext>
            </a:extLst>
          </p:cNvPr>
          <p:cNvSpPr txBox="1"/>
          <p:nvPr/>
        </p:nvSpPr>
        <p:spPr>
          <a:xfrm>
            <a:off x="3221695" y="969286"/>
            <a:ext cx="833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noProof="0" dirty="0">
                <a:latin typeface="Arial" panose="020B0604020202020204" pitchFamily="34" charset="0"/>
                <a:cs typeface="Arial" panose="020B0604020202020204" pitchFamily="34" charset="0"/>
              </a:rPr>
              <a:t>mock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7BDE83-1B60-AB8D-C486-6A0B5A799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7" y="193032"/>
            <a:ext cx="11210513" cy="652713"/>
          </a:xfrm>
        </p:spPr>
        <p:txBody>
          <a:bodyPr anchor="t">
            <a:noAutofit/>
          </a:bodyPr>
          <a:lstStyle/>
          <a:p>
            <a:r>
              <a:rPr lang="en-GB" sz="3200" noProof="0" dirty="0">
                <a:cs typeface="Calibri Light"/>
              </a:rPr>
              <a:t>LEN specifically reduces </a:t>
            </a:r>
            <a:r>
              <a:rPr lang="en-GB" sz="3200" dirty="0">
                <a:cs typeface="Calibri Light"/>
              </a:rPr>
              <a:t>p24CA</a:t>
            </a:r>
            <a:r>
              <a:rPr lang="en-GB" sz="3200" noProof="0" dirty="0">
                <a:cs typeface="Calibri Light"/>
              </a:rPr>
              <a:t> levels upon latency reversal</a:t>
            </a:r>
            <a:endParaRPr lang="en-GB" sz="3200" noProof="0" dirty="0"/>
          </a:p>
        </p:txBody>
      </p:sp>
      <p:sp>
        <p:nvSpPr>
          <p:cNvPr id="173" name="TextBox 53">
            <a:extLst>
              <a:ext uri="{FF2B5EF4-FFF2-40B4-BE49-F238E27FC236}">
                <a16:creationId xmlns:a16="http://schemas.microsoft.com/office/drawing/2014/main" id="{56C01E13-79A9-CA79-2A04-FAA7BE0545CD}"/>
              </a:ext>
            </a:extLst>
          </p:cNvPr>
          <p:cNvSpPr txBox="1"/>
          <p:nvPr/>
        </p:nvSpPr>
        <p:spPr>
          <a:xfrm>
            <a:off x="5518155" y="3072002"/>
            <a:ext cx="1141288" cy="164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noProof="0" dirty="0">
                <a:latin typeface="Arial" panose="020B0604020202020204" pitchFamily="34" charset="0"/>
              </a:rPr>
              <a:t>p24 (</a:t>
            </a:r>
            <a:r>
              <a:rPr lang="en-GB" sz="1000" b="1" noProof="0" dirty="0">
                <a:solidFill>
                  <a:srgbClr val="FFC000"/>
                </a:solidFill>
                <a:latin typeface="Arial" panose="020B0604020202020204" pitchFamily="34" charset="0"/>
              </a:rPr>
              <a:t>PE</a:t>
            </a:r>
            <a:r>
              <a:rPr lang="en-GB" sz="1000" b="1" noProof="0" dirty="0"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195" name="Afbeelding 194" descr="The image appears to be a bar chart or a scatter plot with a logarithmic scale, showing the distribution of a certain quantity, possibly gene expression levels or a biological measurement, across different categories or time points.&#10;&#10;Door AI gegenereerde inhoud is mogelijk onjuist.">
            <a:extLst>
              <a:ext uri="{FF2B5EF4-FFF2-40B4-BE49-F238E27FC236}">
                <a16:creationId xmlns:a16="http://schemas.microsoft.com/office/drawing/2014/main" id="{1FD74AED-367B-A6D1-69C0-DB9B2B5CBED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954" b="9638"/>
          <a:stretch>
            <a:fillRect/>
          </a:stretch>
        </p:blipFill>
        <p:spPr>
          <a:xfrm>
            <a:off x="2360507" y="1189211"/>
            <a:ext cx="7221297" cy="194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4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9ABEF-A17D-648A-C424-EF33ECCD7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 descr="The image displays a series of protein markers, including kDa values for a-gp120, a-Tubulin, and a-Nef, arranged in a linear format to compare their concentrations.&#10;&#10;Door AI gegenereerde inhoud is mogelijk onjuist.">
            <a:extLst>
              <a:ext uri="{FF2B5EF4-FFF2-40B4-BE49-F238E27FC236}">
                <a16:creationId xmlns:a16="http://schemas.microsoft.com/office/drawing/2014/main" id="{89433C03-633D-4D58-5AE8-5268521D8F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912" b="803"/>
          <a:stretch>
            <a:fillRect/>
          </a:stretch>
        </p:blipFill>
        <p:spPr>
          <a:xfrm>
            <a:off x="1458071" y="5019969"/>
            <a:ext cx="3229384" cy="1816598"/>
          </a:xfrm>
          <a:prstGeom prst="rect">
            <a:avLst/>
          </a:prstGeom>
        </p:spPr>
      </p:pic>
      <p:pic>
        <p:nvPicPr>
          <p:cNvPr id="15" name="Afbeelding 14" descr="The image displays a series of protein markers, including kDa values for a-gp120, a-Tubulin, and a-Nef, arranged in a linear format to compare their concentrations.&#10;&#10;Door AI gegenereerde inhoud is mogelijk onjuist.">
            <a:extLst>
              <a:ext uri="{FF2B5EF4-FFF2-40B4-BE49-F238E27FC236}">
                <a16:creationId xmlns:a16="http://schemas.microsoft.com/office/drawing/2014/main" id="{E7C7A673-9DD2-2CF3-58F1-A5229C2CB1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7638"/>
          <a:stretch>
            <a:fillRect/>
          </a:stretch>
        </p:blipFill>
        <p:spPr>
          <a:xfrm>
            <a:off x="4670017" y="4926594"/>
            <a:ext cx="3229384" cy="1061032"/>
          </a:xfrm>
          <a:prstGeom prst="rect">
            <a:avLst/>
          </a:prstGeom>
        </p:spPr>
      </p:pic>
      <p:pic>
        <p:nvPicPr>
          <p:cNvPr id="27" name="Afbeelding 26" descr="The image displays a series of protein markers, including kDa values for a-gp120, a-Tubulin, and a-Nef, arranged in a linear format to compare their concentrations.&#10;&#10;Door AI gegenereerde inhoud is mogelijk onjuist.">
            <a:extLst>
              <a:ext uri="{FF2B5EF4-FFF2-40B4-BE49-F238E27FC236}">
                <a16:creationId xmlns:a16="http://schemas.microsoft.com/office/drawing/2014/main" id="{F9C8D846-5379-3580-DB97-C2028BFEC5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950" b="49494"/>
          <a:stretch>
            <a:fillRect/>
          </a:stretch>
        </p:blipFill>
        <p:spPr>
          <a:xfrm>
            <a:off x="7996656" y="4999095"/>
            <a:ext cx="3229384" cy="1165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147E54-A933-9171-5D31-0A8AB7801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839" b="3631"/>
          <a:stretch>
            <a:fillRect/>
          </a:stretch>
        </p:blipFill>
        <p:spPr>
          <a:xfrm>
            <a:off x="1146748" y="1218207"/>
            <a:ext cx="2668049" cy="38409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43DC9E-51F5-29B1-D6B5-B51246629B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42"/>
          <a:stretch>
            <a:fillRect/>
          </a:stretch>
        </p:blipFill>
        <p:spPr>
          <a:xfrm>
            <a:off x="4406711" y="1119021"/>
            <a:ext cx="2692838" cy="40712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332135-28DD-5EAF-B85D-A11296503E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697" b="3311"/>
          <a:stretch>
            <a:fillRect/>
          </a:stretch>
        </p:blipFill>
        <p:spPr>
          <a:xfrm>
            <a:off x="7736775" y="1297811"/>
            <a:ext cx="2737706" cy="376078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99FA668-693A-CEB6-7429-277B5E853B2A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910CA525-AA2C-A060-B346-FF726782E656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0D0C15A0-5DAA-A5E9-FFBB-9BC4FBDE93C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997BC032-A6C4-ADA5-2E65-69DC6A68F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73B007C8-6B65-6B7D-4307-0BE447D2102D}"/>
              </a:ext>
            </a:extLst>
          </p:cNvPr>
          <p:cNvSpPr txBox="1"/>
          <p:nvPr/>
        </p:nvSpPr>
        <p:spPr>
          <a:xfrm>
            <a:off x="5590398" y="1016534"/>
            <a:ext cx="1004604" cy="3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Arial" panose="020B0604020202020204" pitchFamily="34" charset="0"/>
              </a:rPr>
              <a:t>Env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E722F2A-DC39-3146-50AB-4BA4253B8A55}"/>
              </a:ext>
            </a:extLst>
          </p:cNvPr>
          <p:cNvSpPr txBox="1"/>
          <p:nvPr/>
        </p:nvSpPr>
        <p:spPr>
          <a:xfrm>
            <a:off x="8955104" y="1016534"/>
            <a:ext cx="1004604" cy="3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Arial" panose="020B0604020202020204" pitchFamily="34" charset="0"/>
              </a:rPr>
              <a:t>Nef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5115FD-FFD3-D4C1-8225-564041BC8059}"/>
              </a:ext>
            </a:extLst>
          </p:cNvPr>
          <p:cNvSpPr/>
          <p:nvPr/>
        </p:nvSpPr>
        <p:spPr>
          <a:xfrm>
            <a:off x="2424112" y="5089427"/>
            <a:ext cx="1119285" cy="1173225"/>
          </a:xfrm>
          <a:prstGeom prst="rect">
            <a:avLst/>
          </a:prstGeom>
          <a:noFill/>
          <a:ln w="38100">
            <a:solidFill>
              <a:srgbClr val="FF020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59B8B64-0844-A8E0-79AF-48FF45031FC4}"/>
              </a:ext>
            </a:extLst>
          </p:cNvPr>
          <p:cNvSpPr txBox="1"/>
          <p:nvPr/>
        </p:nvSpPr>
        <p:spPr>
          <a:xfrm>
            <a:off x="2318952" y="1016534"/>
            <a:ext cx="1004604" cy="3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0" dirty="0">
                <a:latin typeface="Arial" panose="020B0604020202020204" pitchFamily="34" charset="0"/>
              </a:rPr>
              <a:t>Gag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82F7309-00E2-2755-C615-A177CD7ED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27" y="193032"/>
            <a:ext cx="11210513" cy="652713"/>
          </a:xfrm>
        </p:spPr>
        <p:txBody>
          <a:bodyPr anchor="t">
            <a:noAutofit/>
          </a:bodyPr>
          <a:lstStyle/>
          <a:p>
            <a:r>
              <a:rPr lang="en-GB" sz="3200" noProof="0" dirty="0">
                <a:cs typeface="Calibri Light"/>
              </a:rPr>
              <a:t>LEN specifically reduces </a:t>
            </a:r>
            <a:r>
              <a:rPr lang="en-GB" sz="3200" dirty="0">
                <a:cs typeface="Calibri Light"/>
              </a:rPr>
              <a:t>p24CA</a:t>
            </a:r>
            <a:r>
              <a:rPr lang="en-GB" sz="3200" noProof="0" dirty="0">
                <a:cs typeface="Calibri Light"/>
              </a:rPr>
              <a:t> levels upon latency reversal</a:t>
            </a:r>
            <a:endParaRPr lang="en-GB" sz="3200" noProof="0" dirty="0"/>
          </a:p>
        </p:txBody>
      </p:sp>
      <p:pic>
        <p:nvPicPr>
          <p:cNvPr id="17" name="Afbeelding 16" descr="The image displays a series of protein markers, including kDa values for a-gp120, a-Tubulin, and a-Nef, arranged in a linear format to compare their concentrations.&#10;&#10;Door AI gegenereerde inhoud is mogelijk onjuist.">
            <a:extLst>
              <a:ext uri="{FF2B5EF4-FFF2-40B4-BE49-F238E27FC236}">
                <a16:creationId xmlns:a16="http://schemas.microsoft.com/office/drawing/2014/main" id="{EB4813C9-A250-DF7E-5884-721218DD67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1258" b="94006"/>
          <a:stretch>
            <a:fillRect/>
          </a:stretch>
        </p:blipFill>
        <p:spPr>
          <a:xfrm>
            <a:off x="4670017" y="4936884"/>
            <a:ext cx="605246" cy="284402"/>
          </a:xfrm>
          <a:prstGeom prst="rect">
            <a:avLst/>
          </a:prstGeom>
        </p:spPr>
      </p:pic>
      <p:pic>
        <p:nvPicPr>
          <p:cNvPr id="37" name="Afbeelding 36" descr="The image displays a series of protein markers, including kDa values for a-gp120, a-Tubulin, and a-Nef, arranged in a linear format to compare their concentrations.&#10;&#10;Door AI gegenereerde inhoud is mogelijk onjuist.">
            <a:extLst>
              <a:ext uri="{FF2B5EF4-FFF2-40B4-BE49-F238E27FC236}">
                <a16:creationId xmlns:a16="http://schemas.microsoft.com/office/drawing/2014/main" id="{A16DDB33-E387-B078-7EDA-0D99E07E1A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2987" b="94006"/>
          <a:stretch>
            <a:fillRect/>
          </a:stretch>
        </p:blipFill>
        <p:spPr>
          <a:xfrm>
            <a:off x="1459893" y="4828656"/>
            <a:ext cx="549417" cy="28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25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D000-7560-A889-E632-A8F098EFA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E0D5FD1-8C83-F47F-CE52-C926B8CF13A2}"/>
              </a:ext>
            </a:extLst>
          </p:cNvPr>
          <p:cNvGrpSpPr/>
          <p:nvPr/>
        </p:nvGrpSpPr>
        <p:grpSpPr>
          <a:xfrm>
            <a:off x="1665567" y="2233017"/>
            <a:ext cx="1928972" cy="2929653"/>
            <a:chOff x="1665567" y="2233017"/>
            <a:chExt cx="1928972" cy="29296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3E104DE-E37E-0DF6-5FFA-2A5DA061F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3672"/>
            <a:stretch>
              <a:fillRect/>
            </a:stretch>
          </p:blipFill>
          <p:spPr>
            <a:xfrm>
              <a:off x="1665567" y="2283493"/>
              <a:ext cx="1928972" cy="287917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E5D7CE8-9869-DDD1-4934-F241045F0E19}"/>
                </a:ext>
              </a:extLst>
            </p:cNvPr>
            <p:cNvSpPr/>
            <p:nvPr/>
          </p:nvSpPr>
          <p:spPr>
            <a:xfrm>
              <a:off x="1771650" y="2811780"/>
              <a:ext cx="659130" cy="1318260"/>
            </a:xfrm>
            <a:prstGeom prst="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66C6A84-FA5B-43AF-4303-F4B914593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1364" t="17158" r="27218" b="60466"/>
            <a:stretch>
              <a:fillRect/>
            </a:stretch>
          </p:blipFill>
          <p:spPr>
            <a:xfrm>
              <a:off x="2402205" y="2777490"/>
              <a:ext cx="59056" cy="64424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43A759B-19E3-B26D-5559-5A5225289832}"/>
                </a:ext>
              </a:extLst>
            </p:cNvPr>
            <p:cNvSpPr/>
            <p:nvPr/>
          </p:nvSpPr>
          <p:spPr>
            <a:xfrm>
              <a:off x="2430780" y="2233017"/>
              <a:ext cx="918210" cy="1152168"/>
            </a:xfrm>
            <a:prstGeom prst="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654D7C-4A66-3875-B7D3-D57CE5EBC6A9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B9B0D47D-CC49-1E39-C2A1-E1097BF8BF54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FDC36714-3AC3-B209-4430-E177B7FBA37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B19E3CC4-2AA8-3394-F4FD-333850D59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E7015C3-8032-6809-B205-EC5323E5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JLEG2 T-cell line distinguishes total/surface Env</a:t>
            </a:r>
            <a:endParaRPr lang="en-GB" sz="34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9B09E1-3D36-7A3D-42FD-4E3233EFEBAD}"/>
              </a:ext>
            </a:extLst>
          </p:cNvPr>
          <p:cNvSpPr txBox="1"/>
          <p:nvPr/>
        </p:nvSpPr>
        <p:spPr>
          <a:xfrm>
            <a:off x="-84084" y="2968982"/>
            <a:ext cx="187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latin typeface="Arial" panose="020B0604020202020204" pitchFamily="34" charset="0"/>
              </a:rPr>
              <a:t>GFP = total Env</a:t>
            </a:r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463F23-06E4-76E4-01C8-67A91B1DD0E4}"/>
              </a:ext>
            </a:extLst>
          </p:cNvPr>
          <p:cNvSpPr txBox="1"/>
          <p:nvPr/>
        </p:nvSpPr>
        <p:spPr>
          <a:xfrm>
            <a:off x="1665567" y="1503590"/>
            <a:ext cx="1870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latin typeface="Arial" panose="020B0604020202020204" pitchFamily="34" charset="0"/>
              </a:rPr>
              <a:t>anti-GFP stain </a:t>
            </a:r>
          </a:p>
          <a:p>
            <a:pPr algn="ctr"/>
            <a:r>
              <a:rPr lang="nl-NL" dirty="0">
                <a:latin typeface="Arial" panose="020B0604020202020204" pitchFamily="34" charset="0"/>
              </a:rPr>
              <a:t>= surface Env</a:t>
            </a:r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8B0A01-622E-DA9D-AA17-1B8D3DECE060}"/>
              </a:ext>
            </a:extLst>
          </p:cNvPr>
          <p:cNvSpPr txBox="1"/>
          <p:nvPr/>
        </p:nvSpPr>
        <p:spPr>
          <a:xfrm>
            <a:off x="3289736" y="4724044"/>
            <a:ext cx="2054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i="1" dirty="0">
                <a:latin typeface="Arial" panose="020B0604020202020204" pitchFamily="34" charset="0"/>
              </a:rPr>
              <a:t>JLEG2 T-</a:t>
            </a:r>
            <a:r>
              <a:rPr lang="nl-NL" i="1" dirty="0" err="1">
                <a:latin typeface="Arial" panose="020B0604020202020204" pitchFamily="34" charset="0"/>
              </a:rPr>
              <a:t>cell</a:t>
            </a:r>
            <a:r>
              <a:rPr lang="nl-NL" i="1" dirty="0">
                <a:latin typeface="Arial" panose="020B0604020202020204" pitchFamily="34" charset="0"/>
              </a:rPr>
              <a:t> line</a:t>
            </a:r>
            <a:endParaRPr lang="en-GB" i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875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A956E-C7CA-1830-3C07-9EB30EF49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53CA583-0108-0C66-074E-38EA8768928B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2BB67AF4-0A71-BED4-F191-9F4ED51F8C7C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495EC0DC-DCB3-4FFC-0158-8E771FD0DC9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A129CA6A-6254-4208-FC33-F8F470DE9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643871B3-3C08-D350-0D51-E7DF231F5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LEN treatment preserves surface Env presentation</a:t>
            </a:r>
            <a:endParaRPr lang="en-GB" sz="3400" noProof="0" dirty="0"/>
          </a:p>
        </p:txBody>
      </p:sp>
      <p:pic>
        <p:nvPicPr>
          <p:cNvPr id="159" name="Picture 158">
            <a:extLst>
              <a:ext uri="{FF2B5EF4-FFF2-40B4-BE49-F238E27FC236}">
                <a16:creationId xmlns:a16="http://schemas.microsoft.com/office/drawing/2014/main" id="{3E6B48F8-6BA0-4572-F99B-9208B1CBFF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815" t="-8157" r="-9815" b="8157"/>
          <a:stretch>
            <a:fillRect/>
          </a:stretch>
        </p:blipFill>
        <p:spPr>
          <a:xfrm>
            <a:off x="6884335" y="2229092"/>
            <a:ext cx="2901849" cy="2836954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528A36C8-318C-F1EA-B861-1E2CC45692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620" b="8296"/>
          <a:stretch>
            <a:fillRect/>
          </a:stretch>
        </p:blipFill>
        <p:spPr>
          <a:xfrm>
            <a:off x="4421271" y="2467344"/>
            <a:ext cx="2622680" cy="2601623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212A534A-28AB-F30C-74D2-274290CAF84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276" b="7265"/>
          <a:stretch>
            <a:fillRect/>
          </a:stretch>
        </p:blipFill>
        <p:spPr>
          <a:xfrm>
            <a:off x="1955501" y="2470339"/>
            <a:ext cx="2632680" cy="2630861"/>
          </a:xfrm>
          <a:prstGeom prst="rect">
            <a:avLst/>
          </a:prstGeom>
        </p:spPr>
      </p:pic>
      <p:sp>
        <p:nvSpPr>
          <p:cNvPr id="162" name="Rectangle 18">
            <a:extLst>
              <a:ext uri="{FF2B5EF4-FFF2-40B4-BE49-F238E27FC236}">
                <a16:creationId xmlns:a16="http://schemas.microsoft.com/office/drawing/2014/main" id="{7F8764F6-7DE1-9B64-E7B3-3405437EE9DC}"/>
              </a:ext>
            </a:extLst>
          </p:cNvPr>
          <p:cNvSpPr/>
          <p:nvPr/>
        </p:nvSpPr>
        <p:spPr>
          <a:xfrm>
            <a:off x="4671975" y="2472079"/>
            <a:ext cx="2363406" cy="23650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latin typeface="Arial" panose="020B0604020202020204" pitchFamily="34" charset="0"/>
            </a:endParaRPr>
          </a:p>
        </p:txBody>
      </p:sp>
      <p:sp>
        <p:nvSpPr>
          <p:cNvPr id="163" name="Rectangle 18">
            <a:extLst>
              <a:ext uri="{FF2B5EF4-FFF2-40B4-BE49-F238E27FC236}">
                <a16:creationId xmlns:a16="http://schemas.microsoft.com/office/drawing/2014/main" id="{E69AFAB5-9CCF-F3B6-A728-6903B62F6644}"/>
              </a:ext>
            </a:extLst>
          </p:cNvPr>
          <p:cNvSpPr/>
          <p:nvPr/>
        </p:nvSpPr>
        <p:spPr>
          <a:xfrm>
            <a:off x="2208633" y="2472079"/>
            <a:ext cx="2363406" cy="23650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139665F-75CE-CF86-CE7F-C9ADF74B247D}"/>
              </a:ext>
            </a:extLst>
          </p:cNvPr>
          <p:cNvSpPr txBox="1"/>
          <p:nvPr/>
        </p:nvSpPr>
        <p:spPr>
          <a:xfrm>
            <a:off x="2641282" y="2079355"/>
            <a:ext cx="148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latin typeface="Arial" panose="020B0604020202020204" pitchFamily="34" charset="0"/>
              </a:rPr>
              <a:t>mock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E294512-6C7B-191F-A06D-CF5D5E488325}"/>
              </a:ext>
            </a:extLst>
          </p:cNvPr>
          <p:cNvSpPr txBox="1"/>
          <p:nvPr/>
        </p:nvSpPr>
        <p:spPr>
          <a:xfrm rot="16200000">
            <a:off x="344847" y="3515453"/>
            <a:ext cx="259116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>
                <a:latin typeface="Arial" panose="020B0604020202020204" pitchFamily="34" charset="0"/>
              </a:rPr>
              <a:t>surface EnvGFP (</a:t>
            </a:r>
            <a:r>
              <a:rPr lang="en-GB" sz="1600" b="1" noProof="0" dirty="0">
                <a:solidFill>
                  <a:srgbClr val="C00000"/>
                </a:solidFill>
                <a:latin typeface="Arial" panose="020B0604020202020204" pitchFamily="34" charset="0"/>
              </a:rPr>
              <a:t>eF660</a:t>
            </a:r>
            <a:r>
              <a:rPr lang="en-GB" sz="1600" b="1" noProof="0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975C949-5614-507D-5601-D07C961AF793}"/>
              </a:ext>
            </a:extLst>
          </p:cNvPr>
          <p:cNvSpPr txBox="1"/>
          <p:nvPr/>
        </p:nvSpPr>
        <p:spPr>
          <a:xfrm>
            <a:off x="5002057" y="5245691"/>
            <a:ext cx="1535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noProof="0" dirty="0">
                <a:latin typeface="Arial" panose="020B0604020202020204" pitchFamily="34" charset="0"/>
              </a:rPr>
              <a:t>total Env</a:t>
            </a:r>
            <a:r>
              <a:rPr lang="en-GB" sz="1600" b="1" noProof="0" dirty="0">
                <a:solidFill>
                  <a:srgbClr val="00B050"/>
                </a:solidFill>
                <a:latin typeface="Arial" panose="020B0604020202020204" pitchFamily="34" charset="0"/>
              </a:rPr>
              <a:t>GFP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8B689232-7458-9C49-67CC-C5681FA914CD}"/>
              </a:ext>
            </a:extLst>
          </p:cNvPr>
          <p:cNvSpPr txBox="1"/>
          <p:nvPr/>
        </p:nvSpPr>
        <p:spPr>
          <a:xfrm>
            <a:off x="8463502" y="2484037"/>
            <a:ext cx="744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72.0%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43CB740-C193-933B-F912-A2ACF6450735}"/>
              </a:ext>
            </a:extLst>
          </p:cNvPr>
          <p:cNvSpPr txBox="1"/>
          <p:nvPr/>
        </p:nvSpPr>
        <p:spPr>
          <a:xfrm>
            <a:off x="6029826" y="2477824"/>
            <a:ext cx="701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65.4%</a:t>
            </a: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DBEAFEA1-C7D3-7C53-4149-58948278FE8F}"/>
              </a:ext>
            </a:extLst>
          </p:cNvPr>
          <p:cNvGrpSpPr>
            <a:grpSpLocks noChangeAspect="1"/>
          </p:cNvGrpSpPr>
          <p:nvPr/>
        </p:nvGrpSpPr>
        <p:grpSpPr>
          <a:xfrm>
            <a:off x="171449" y="2776576"/>
            <a:ext cx="1147903" cy="1743394"/>
            <a:chOff x="1665567" y="2233017"/>
            <a:chExt cx="1928972" cy="2929653"/>
          </a:xfrm>
        </p:grpSpPr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3D03B836-E83F-7CDD-1B65-2C93321E6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3672"/>
            <a:stretch>
              <a:fillRect/>
            </a:stretch>
          </p:blipFill>
          <p:spPr>
            <a:xfrm>
              <a:off x="1665567" y="2283493"/>
              <a:ext cx="1928972" cy="2879177"/>
            </a:xfrm>
            <a:prstGeom prst="rect">
              <a:avLst/>
            </a:prstGeom>
          </p:spPr>
        </p:pic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C70BB27F-6AAF-8371-4706-593DE1D4C4FC}"/>
                </a:ext>
              </a:extLst>
            </p:cNvPr>
            <p:cNvSpPr/>
            <p:nvPr/>
          </p:nvSpPr>
          <p:spPr>
            <a:xfrm>
              <a:off x="1771650" y="2811780"/>
              <a:ext cx="659130" cy="1318260"/>
            </a:xfrm>
            <a:prstGeom prst="rect">
              <a:avLst/>
            </a:prstGeom>
            <a:noFill/>
            <a:ln w="285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2" name="Picture 171">
              <a:extLst>
                <a:ext uri="{FF2B5EF4-FFF2-40B4-BE49-F238E27FC236}">
                  <a16:creationId xmlns:a16="http://schemas.microsoft.com/office/drawing/2014/main" id="{2D01054F-CC1A-3ABD-A0D3-07B21BAC8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71364" t="17158" r="27218" b="60466"/>
            <a:stretch>
              <a:fillRect/>
            </a:stretch>
          </p:blipFill>
          <p:spPr>
            <a:xfrm>
              <a:off x="2402205" y="2777490"/>
              <a:ext cx="59056" cy="644248"/>
            </a:xfrm>
            <a:prstGeom prst="rect">
              <a:avLst/>
            </a:prstGeom>
          </p:spPr>
        </p:pic>
        <p:sp>
          <p:nvSpPr>
            <p:cNvPr id="174" name="Rectangle 173">
              <a:extLst>
                <a:ext uri="{FF2B5EF4-FFF2-40B4-BE49-F238E27FC236}">
                  <a16:creationId xmlns:a16="http://schemas.microsoft.com/office/drawing/2014/main" id="{2DBD2D26-DBB6-FF86-28DB-B5453876248C}"/>
                </a:ext>
              </a:extLst>
            </p:cNvPr>
            <p:cNvSpPr/>
            <p:nvPr/>
          </p:nvSpPr>
          <p:spPr>
            <a:xfrm>
              <a:off x="2430780" y="2233017"/>
              <a:ext cx="918210" cy="1152168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75" name="Rechthoek 3">
            <a:extLst>
              <a:ext uri="{FF2B5EF4-FFF2-40B4-BE49-F238E27FC236}">
                <a16:creationId xmlns:a16="http://schemas.microsoft.com/office/drawing/2014/main" id="{2585AC8B-6F39-2545-47C7-B0D0B53A7FD2}"/>
              </a:ext>
            </a:extLst>
          </p:cNvPr>
          <p:cNvSpPr/>
          <p:nvPr/>
        </p:nvSpPr>
        <p:spPr>
          <a:xfrm rot="16200000">
            <a:off x="821687" y="3645192"/>
            <a:ext cx="2409922" cy="178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6" name="Straight Arrow Connector 25">
            <a:extLst>
              <a:ext uri="{FF2B5EF4-FFF2-40B4-BE49-F238E27FC236}">
                <a16:creationId xmlns:a16="http://schemas.microsoft.com/office/drawing/2014/main" id="{AFC960B7-A209-8C3B-7A93-B78CD005BBDA}"/>
              </a:ext>
            </a:extLst>
          </p:cNvPr>
          <p:cNvCxnSpPr>
            <a:cxnSpLocks/>
          </p:cNvCxnSpPr>
          <p:nvPr/>
        </p:nvCxnSpPr>
        <p:spPr>
          <a:xfrm flipV="1">
            <a:off x="1785624" y="2469678"/>
            <a:ext cx="0" cy="238176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7" name="TextBox 4">
            <a:extLst>
              <a:ext uri="{FF2B5EF4-FFF2-40B4-BE49-F238E27FC236}">
                <a16:creationId xmlns:a16="http://schemas.microsoft.com/office/drawing/2014/main" id="{8411EFAF-D2BC-3544-66D6-33AAA25229DE}"/>
              </a:ext>
            </a:extLst>
          </p:cNvPr>
          <p:cNvSpPr txBox="1"/>
          <p:nvPr/>
        </p:nvSpPr>
        <p:spPr>
          <a:xfrm>
            <a:off x="1723066" y="2581140"/>
            <a:ext cx="479264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8" name="Straight Arrow Connector 5">
            <a:extLst>
              <a:ext uri="{FF2B5EF4-FFF2-40B4-BE49-F238E27FC236}">
                <a16:creationId xmlns:a16="http://schemas.microsoft.com/office/drawing/2014/main" id="{2EB4F52F-039F-711E-B272-BDC4C64DDC90}"/>
              </a:ext>
            </a:extLst>
          </p:cNvPr>
          <p:cNvCxnSpPr>
            <a:cxnSpLocks/>
          </p:cNvCxnSpPr>
          <p:nvPr/>
        </p:nvCxnSpPr>
        <p:spPr>
          <a:xfrm>
            <a:off x="2209577" y="5155320"/>
            <a:ext cx="728113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Rechthoek 32">
            <a:extLst>
              <a:ext uri="{FF2B5EF4-FFF2-40B4-BE49-F238E27FC236}">
                <a16:creationId xmlns:a16="http://schemas.microsoft.com/office/drawing/2014/main" id="{D500A0C9-155E-85DD-6CDD-A455E4B68303}"/>
              </a:ext>
            </a:extLst>
          </p:cNvPr>
          <p:cNvSpPr/>
          <p:nvPr/>
        </p:nvSpPr>
        <p:spPr>
          <a:xfrm>
            <a:off x="2232852" y="4923179"/>
            <a:ext cx="2409922" cy="17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Rechthoek 33">
            <a:extLst>
              <a:ext uri="{FF2B5EF4-FFF2-40B4-BE49-F238E27FC236}">
                <a16:creationId xmlns:a16="http://schemas.microsoft.com/office/drawing/2014/main" id="{1CF9D61D-CCCB-A1FA-C4F4-D391A0CF6482}"/>
              </a:ext>
            </a:extLst>
          </p:cNvPr>
          <p:cNvSpPr/>
          <p:nvPr/>
        </p:nvSpPr>
        <p:spPr>
          <a:xfrm>
            <a:off x="2730117" y="4850153"/>
            <a:ext cx="150005" cy="17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Rechthoek 34">
            <a:extLst>
              <a:ext uri="{FF2B5EF4-FFF2-40B4-BE49-F238E27FC236}">
                <a16:creationId xmlns:a16="http://schemas.microsoft.com/office/drawing/2014/main" id="{8023816F-C550-EDFB-0DC1-22F2ABFAD956}"/>
              </a:ext>
            </a:extLst>
          </p:cNvPr>
          <p:cNvSpPr/>
          <p:nvPr/>
        </p:nvSpPr>
        <p:spPr>
          <a:xfrm>
            <a:off x="2541131" y="4851311"/>
            <a:ext cx="163166" cy="1780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Box 4">
            <a:extLst>
              <a:ext uri="{FF2B5EF4-FFF2-40B4-BE49-F238E27FC236}">
                <a16:creationId xmlns:a16="http://schemas.microsoft.com/office/drawing/2014/main" id="{BE22D4F5-98C9-0B59-8F95-879444C14489}"/>
              </a:ext>
            </a:extLst>
          </p:cNvPr>
          <p:cNvSpPr txBox="1"/>
          <p:nvPr/>
        </p:nvSpPr>
        <p:spPr>
          <a:xfrm>
            <a:off x="2552085" y="4872491"/>
            <a:ext cx="329472" cy="299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183" name="Groep 36">
            <a:extLst>
              <a:ext uri="{FF2B5EF4-FFF2-40B4-BE49-F238E27FC236}">
                <a16:creationId xmlns:a16="http://schemas.microsoft.com/office/drawing/2014/main" id="{D28E4B11-894A-3759-41D5-CB5DBD10D5D0}"/>
              </a:ext>
            </a:extLst>
          </p:cNvPr>
          <p:cNvGrpSpPr/>
          <p:nvPr/>
        </p:nvGrpSpPr>
        <p:grpSpPr>
          <a:xfrm rot="5400000">
            <a:off x="1935728" y="4239483"/>
            <a:ext cx="340057" cy="179185"/>
            <a:chOff x="1883829" y="4607961"/>
            <a:chExt cx="349733" cy="184284"/>
          </a:xfrm>
        </p:grpSpPr>
        <p:sp>
          <p:nvSpPr>
            <p:cNvPr id="184" name="Rechthoek 38">
              <a:extLst>
                <a:ext uri="{FF2B5EF4-FFF2-40B4-BE49-F238E27FC236}">
                  <a16:creationId xmlns:a16="http://schemas.microsoft.com/office/drawing/2014/main" id="{854AB4A0-562D-A6B1-2E6E-10C9CF91A0CE}"/>
                </a:ext>
              </a:extLst>
            </p:cNvPr>
            <p:cNvSpPr/>
            <p:nvPr/>
          </p:nvSpPr>
          <p:spPr>
            <a:xfrm>
              <a:off x="2078185" y="4607961"/>
              <a:ext cx="155377" cy="183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Rechthoek 39">
              <a:extLst>
                <a:ext uri="{FF2B5EF4-FFF2-40B4-BE49-F238E27FC236}">
                  <a16:creationId xmlns:a16="http://schemas.microsoft.com/office/drawing/2014/main" id="{7C76AD3B-4D65-2428-C2FA-D22F8FB58F7E}"/>
                </a:ext>
              </a:extLst>
            </p:cNvPr>
            <p:cNvSpPr/>
            <p:nvPr/>
          </p:nvSpPr>
          <p:spPr>
            <a:xfrm>
              <a:off x="1883829" y="4609159"/>
              <a:ext cx="167809" cy="183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8" name="TextBox 4">
            <a:extLst>
              <a:ext uri="{FF2B5EF4-FFF2-40B4-BE49-F238E27FC236}">
                <a16:creationId xmlns:a16="http://schemas.microsoft.com/office/drawing/2014/main" id="{78953512-6F8F-C090-1240-4593222605A1}"/>
              </a:ext>
            </a:extLst>
          </p:cNvPr>
          <p:cNvSpPr txBox="1"/>
          <p:nvPr/>
        </p:nvSpPr>
        <p:spPr>
          <a:xfrm>
            <a:off x="2730212" y="4872491"/>
            <a:ext cx="457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b="1" baseline="30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TextBox 4">
            <a:extLst>
              <a:ext uri="{FF2B5EF4-FFF2-40B4-BE49-F238E27FC236}">
                <a16:creationId xmlns:a16="http://schemas.microsoft.com/office/drawing/2014/main" id="{A28452DC-CA14-0C20-6A78-7AEBA34857F1}"/>
              </a:ext>
            </a:extLst>
          </p:cNvPr>
          <p:cNvSpPr txBox="1"/>
          <p:nvPr/>
        </p:nvSpPr>
        <p:spPr>
          <a:xfrm>
            <a:off x="2229955" y="4872491"/>
            <a:ext cx="528957" cy="299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en-GB" sz="1400" b="1" baseline="300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4">
            <a:extLst>
              <a:ext uri="{FF2B5EF4-FFF2-40B4-BE49-F238E27FC236}">
                <a16:creationId xmlns:a16="http://schemas.microsoft.com/office/drawing/2014/main" id="{586ECDEA-5930-992E-4C32-EF87B87B86A7}"/>
              </a:ext>
            </a:extLst>
          </p:cNvPr>
          <p:cNvSpPr txBox="1"/>
          <p:nvPr/>
        </p:nvSpPr>
        <p:spPr>
          <a:xfrm>
            <a:off x="1854699" y="4201098"/>
            <a:ext cx="329472" cy="299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02" name="TextBox 4">
            <a:extLst>
              <a:ext uri="{FF2B5EF4-FFF2-40B4-BE49-F238E27FC236}">
                <a16:creationId xmlns:a16="http://schemas.microsoft.com/office/drawing/2014/main" id="{E0305F02-A146-C708-1E48-4CCD527F1B1F}"/>
              </a:ext>
            </a:extLst>
          </p:cNvPr>
          <p:cNvSpPr txBox="1"/>
          <p:nvPr/>
        </p:nvSpPr>
        <p:spPr>
          <a:xfrm>
            <a:off x="4106998" y="4863249"/>
            <a:ext cx="549629" cy="299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3" name="Groep 44">
            <a:extLst>
              <a:ext uri="{FF2B5EF4-FFF2-40B4-BE49-F238E27FC236}">
                <a16:creationId xmlns:a16="http://schemas.microsoft.com/office/drawing/2014/main" id="{C07B368F-1CA1-6F6C-E13B-1C86F2EE1A93}"/>
              </a:ext>
            </a:extLst>
          </p:cNvPr>
          <p:cNvGrpSpPr/>
          <p:nvPr/>
        </p:nvGrpSpPr>
        <p:grpSpPr>
          <a:xfrm>
            <a:off x="4592240" y="4159045"/>
            <a:ext cx="2512606" cy="1021224"/>
            <a:chOff x="4534775" y="4367842"/>
            <a:chExt cx="2584099" cy="1050282"/>
          </a:xfrm>
        </p:grpSpPr>
        <p:grpSp>
          <p:nvGrpSpPr>
            <p:cNvPr id="204" name="Groep 45">
              <a:extLst>
                <a:ext uri="{FF2B5EF4-FFF2-40B4-BE49-F238E27FC236}">
                  <a16:creationId xmlns:a16="http://schemas.microsoft.com/office/drawing/2014/main" id="{098FD5DB-1449-837E-677A-FABF7AE6AD81}"/>
                </a:ext>
              </a:extLst>
            </p:cNvPr>
            <p:cNvGrpSpPr/>
            <p:nvPr/>
          </p:nvGrpSpPr>
          <p:grpSpPr>
            <a:xfrm>
              <a:off x="4534775" y="4367842"/>
              <a:ext cx="2569133" cy="1050282"/>
              <a:chOff x="2017614" y="4367842"/>
              <a:chExt cx="2569133" cy="1050282"/>
            </a:xfrm>
          </p:grpSpPr>
          <p:sp>
            <p:nvSpPr>
              <p:cNvPr id="206" name="Rechthoek 48">
                <a:extLst>
                  <a:ext uri="{FF2B5EF4-FFF2-40B4-BE49-F238E27FC236}">
                    <a16:creationId xmlns:a16="http://schemas.microsoft.com/office/drawing/2014/main" id="{264C3DCE-1966-7B41-988F-0C07CB5C6BB3}"/>
                  </a:ext>
                </a:extLst>
              </p:cNvPr>
              <p:cNvSpPr/>
              <p:nvPr/>
            </p:nvSpPr>
            <p:spPr>
              <a:xfrm>
                <a:off x="2108253" y="5153719"/>
                <a:ext cx="2478494" cy="1830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7" name="Rechthoek 49">
                <a:extLst>
                  <a:ext uri="{FF2B5EF4-FFF2-40B4-BE49-F238E27FC236}">
                    <a16:creationId xmlns:a16="http://schemas.microsoft.com/office/drawing/2014/main" id="{36A15F31-6C8B-9148-0F8B-23892BA9F622}"/>
                  </a:ext>
                </a:extLst>
              </p:cNvPr>
              <p:cNvSpPr/>
              <p:nvPr/>
            </p:nvSpPr>
            <p:spPr>
              <a:xfrm>
                <a:off x="2619667" y="5078615"/>
                <a:ext cx="165711" cy="1830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8" name="Rechthoek 50">
                <a:extLst>
                  <a:ext uri="{FF2B5EF4-FFF2-40B4-BE49-F238E27FC236}">
                    <a16:creationId xmlns:a16="http://schemas.microsoft.com/office/drawing/2014/main" id="{235012C9-1F10-E1DA-7820-F3BC0C970295}"/>
                  </a:ext>
                </a:extLst>
              </p:cNvPr>
              <p:cNvSpPr/>
              <p:nvPr/>
            </p:nvSpPr>
            <p:spPr>
              <a:xfrm>
                <a:off x="2432722" y="5079806"/>
                <a:ext cx="160389" cy="1830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9" name="TextBox 4">
                <a:extLst>
                  <a:ext uri="{FF2B5EF4-FFF2-40B4-BE49-F238E27FC236}">
                    <a16:creationId xmlns:a16="http://schemas.microsoft.com/office/drawing/2014/main" id="{7943ACFB-818E-BB91-050A-5E3FC37CCE1A}"/>
                  </a:ext>
                </a:extLst>
              </p:cNvPr>
              <p:cNvSpPr txBox="1"/>
              <p:nvPr/>
            </p:nvSpPr>
            <p:spPr>
              <a:xfrm>
                <a:off x="2436569" y="5101589"/>
                <a:ext cx="3388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b="1" noProof="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grpSp>
            <p:nvGrpSpPr>
              <p:cNvPr id="210" name="Groep 53">
                <a:extLst>
                  <a:ext uri="{FF2B5EF4-FFF2-40B4-BE49-F238E27FC236}">
                    <a16:creationId xmlns:a16="http://schemas.microsoft.com/office/drawing/2014/main" id="{E3E26A59-73C7-AE40-4425-62F6E9147C9A}"/>
                  </a:ext>
                </a:extLst>
              </p:cNvPr>
              <p:cNvGrpSpPr/>
              <p:nvPr/>
            </p:nvGrpSpPr>
            <p:grpSpPr>
              <a:xfrm rot="5400000">
                <a:off x="1876738" y="4508718"/>
                <a:ext cx="349738" cy="67985"/>
                <a:chOff x="1883828" y="4592042"/>
                <a:chExt cx="349738" cy="67985"/>
              </a:xfrm>
            </p:grpSpPr>
            <p:sp>
              <p:nvSpPr>
                <p:cNvPr id="213" name="Rechthoek 57">
                  <a:extLst>
                    <a:ext uri="{FF2B5EF4-FFF2-40B4-BE49-F238E27FC236}">
                      <a16:creationId xmlns:a16="http://schemas.microsoft.com/office/drawing/2014/main" id="{77B3C859-46FA-4342-7614-9B4EDC94DFCF}"/>
                    </a:ext>
                  </a:extLst>
                </p:cNvPr>
                <p:cNvSpPr/>
                <p:nvPr/>
              </p:nvSpPr>
              <p:spPr>
                <a:xfrm>
                  <a:off x="2078189" y="4592042"/>
                  <a:ext cx="155377" cy="667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4" name="Rechthoek 59">
                  <a:extLst>
                    <a:ext uri="{FF2B5EF4-FFF2-40B4-BE49-F238E27FC236}">
                      <a16:creationId xmlns:a16="http://schemas.microsoft.com/office/drawing/2014/main" id="{C07BF21C-CB8C-E95E-917E-B7673A7472FE}"/>
                    </a:ext>
                  </a:extLst>
                </p:cNvPr>
                <p:cNvSpPr/>
                <p:nvPr/>
              </p:nvSpPr>
              <p:spPr>
                <a:xfrm>
                  <a:off x="1883828" y="4593231"/>
                  <a:ext cx="167809" cy="6679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1" name="TextBox 4">
                <a:extLst>
                  <a:ext uri="{FF2B5EF4-FFF2-40B4-BE49-F238E27FC236}">
                    <a16:creationId xmlns:a16="http://schemas.microsoft.com/office/drawing/2014/main" id="{C29CCCEC-77DB-BC3C-DEB3-AD99F3D69E15}"/>
                  </a:ext>
                </a:extLst>
              </p:cNvPr>
              <p:cNvSpPr txBox="1"/>
              <p:nvPr/>
            </p:nvSpPr>
            <p:spPr>
              <a:xfrm>
                <a:off x="2619765" y="5101589"/>
                <a:ext cx="486946" cy="316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GB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GB" sz="1400" b="1" baseline="30000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2" name="TextBox 4">
                <a:extLst>
                  <a:ext uri="{FF2B5EF4-FFF2-40B4-BE49-F238E27FC236}">
                    <a16:creationId xmlns:a16="http://schemas.microsoft.com/office/drawing/2014/main" id="{EA1EE8A2-0C80-B1F2-D3D7-E1DC001292F9}"/>
                  </a:ext>
                </a:extLst>
              </p:cNvPr>
              <p:cNvSpPr txBox="1"/>
              <p:nvPr/>
            </p:nvSpPr>
            <p:spPr>
              <a:xfrm>
                <a:off x="2105273" y="5101589"/>
                <a:ext cx="5440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GB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-3</a:t>
                </a:r>
                <a:endParaRPr lang="en-GB" sz="1400" b="1" baseline="30000" noProof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5" name="TextBox 4">
              <a:extLst>
                <a:ext uri="{FF2B5EF4-FFF2-40B4-BE49-F238E27FC236}">
                  <a16:creationId xmlns:a16="http://schemas.microsoft.com/office/drawing/2014/main" id="{F09D42BF-0F79-2333-ADDA-C89124F4631A}"/>
                </a:ext>
              </a:extLst>
            </p:cNvPr>
            <p:cNvSpPr txBox="1"/>
            <p:nvPr/>
          </p:nvSpPr>
          <p:spPr>
            <a:xfrm>
              <a:off x="6553606" y="5092084"/>
              <a:ext cx="5652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nl-NL" sz="14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GB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5" name="TextBox 4">
            <a:extLst>
              <a:ext uri="{FF2B5EF4-FFF2-40B4-BE49-F238E27FC236}">
                <a16:creationId xmlns:a16="http://schemas.microsoft.com/office/drawing/2014/main" id="{4A1152D8-8599-1516-4901-E7F0782FB069}"/>
              </a:ext>
            </a:extLst>
          </p:cNvPr>
          <p:cNvSpPr txBox="1"/>
          <p:nvPr/>
        </p:nvSpPr>
        <p:spPr>
          <a:xfrm>
            <a:off x="1705727" y="4388897"/>
            <a:ext cx="498952" cy="299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6" name="TextBox 4">
            <a:extLst>
              <a:ext uri="{FF2B5EF4-FFF2-40B4-BE49-F238E27FC236}">
                <a16:creationId xmlns:a16="http://schemas.microsoft.com/office/drawing/2014/main" id="{F6EE60BE-EDD6-EE6B-ADDF-53A248851825}"/>
              </a:ext>
            </a:extLst>
          </p:cNvPr>
          <p:cNvSpPr txBox="1"/>
          <p:nvPr/>
        </p:nvSpPr>
        <p:spPr>
          <a:xfrm>
            <a:off x="1723066" y="3988791"/>
            <a:ext cx="478106" cy="299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4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nl-NL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7" name="Groep 199">
            <a:extLst>
              <a:ext uri="{FF2B5EF4-FFF2-40B4-BE49-F238E27FC236}">
                <a16:creationId xmlns:a16="http://schemas.microsoft.com/office/drawing/2014/main" id="{06D389D7-B8C1-A748-D80C-9105004E7961}"/>
              </a:ext>
            </a:extLst>
          </p:cNvPr>
          <p:cNvGrpSpPr/>
          <p:nvPr/>
        </p:nvGrpSpPr>
        <p:grpSpPr>
          <a:xfrm>
            <a:off x="7052072" y="2474017"/>
            <a:ext cx="2519247" cy="2708182"/>
            <a:chOff x="4720585" y="5849802"/>
            <a:chExt cx="2519247" cy="2708182"/>
          </a:xfrm>
        </p:grpSpPr>
        <p:sp>
          <p:nvSpPr>
            <p:cNvPr id="218" name="Rectangle 18">
              <a:extLst>
                <a:ext uri="{FF2B5EF4-FFF2-40B4-BE49-F238E27FC236}">
                  <a16:creationId xmlns:a16="http://schemas.microsoft.com/office/drawing/2014/main" id="{F5012071-E02B-D2AE-765B-62BC724B10AB}"/>
                </a:ext>
              </a:extLst>
            </p:cNvPr>
            <p:cNvSpPr/>
            <p:nvPr/>
          </p:nvSpPr>
          <p:spPr>
            <a:xfrm>
              <a:off x="4801007" y="5849802"/>
              <a:ext cx="2363406" cy="236504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>
                <a:latin typeface="Arial" panose="020B0604020202020204" pitchFamily="34" charset="0"/>
              </a:endParaRPr>
            </a:p>
          </p:txBody>
        </p:sp>
        <p:grpSp>
          <p:nvGrpSpPr>
            <p:cNvPr id="219" name="Groep 184">
              <a:extLst>
                <a:ext uri="{FF2B5EF4-FFF2-40B4-BE49-F238E27FC236}">
                  <a16:creationId xmlns:a16="http://schemas.microsoft.com/office/drawing/2014/main" id="{FDBCA927-6F82-6385-E2C0-7EA233BB0E2F}"/>
                </a:ext>
              </a:extLst>
            </p:cNvPr>
            <p:cNvGrpSpPr/>
            <p:nvPr/>
          </p:nvGrpSpPr>
          <p:grpSpPr>
            <a:xfrm>
              <a:off x="4720585" y="7523659"/>
              <a:ext cx="2519247" cy="1034325"/>
              <a:chOff x="4527944" y="4354365"/>
              <a:chExt cx="2590930" cy="1063756"/>
            </a:xfrm>
          </p:grpSpPr>
          <p:grpSp>
            <p:nvGrpSpPr>
              <p:cNvPr id="220" name="Groep 186">
                <a:extLst>
                  <a:ext uri="{FF2B5EF4-FFF2-40B4-BE49-F238E27FC236}">
                    <a16:creationId xmlns:a16="http://schemas.microsoft.com/office/drawing/2014/main" id="{FCA4CC8E-8C7A-B0A6-5C47-B9D6C9B8C76C}"/>
                  </a:ext>
                </a:extLst>
              </p:cNvPr>
              <p:cNvGrpSpPr/>
              <p:nvPr/>
            </p:nvGrpSpPr>
            <p:grpSpPr>
              <a:xfrm>
                <a:off x="4527944" y="4354365"/>
                <a:ext cx="2575962" cy="1063756"/>
                <a:chOff x="2010784" y="4354367"/>
                <a:chExt cx="2575963" cy="1063757"/>
              </a:xfrm>
            </p:grpSpPr>
            <p:sp>
              <p:nvSpPr>
                <p:cNvPr id="222" name="Rechthoek 188">
                  <a:extLst>
                    <a:ext uri="{FF2B5EF4-FFF2-40B4-BE49-F238E27FC236}">
                      <a16:creationId xmlns:a16="http://schemas.microsoft.com/office/drawing/2014/main" id="{43600972-FC59-A6A2-AB04-B29F44BBBC69}"/>
                    </a:ext>
                  </a:extLst>
                </p:cNvPr>
                <p:cNvSpPr/>
                <p:nvPr/>
              </p:nvSpPr>
              <p:spPr>
                <a:xfrm>
                  <a:off x="2108253" y="5140733"/>
                  <a:ext cx="2478494" cy="1960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3" name="Rechthoek 189">
                  <a:extLst>
                    <a:ext uri="{FF2B5EF4-FFF2-40B4-BE49-F238E27FC236}">
                      <a16:creationId xmlns:a16="http://schemas.microsoft.com/office/drawing/2014/main" id="{501C5718-110A-DE6A-B76B-C00B65DD4BA9}"/>
                    </a:ext>
                  </a:extLst>
                </p:cNvPr>
                <p:cNvSpPr/>
                <p:nvPr/>
              </p:nvSpPr>
              <p:spPr>
                <a:xfrm>
                  <a:off x="2619667" y="5078615"/>
                  <a:ext cx="153982" cy="18308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4" name="Rechthoek 190">
                  <a:extLst>
                    <a:ext uri="{FF2B5EF4-FFF2-40B4-BE49-F238E27FC236}">
                      <a16:creationId xmlns:a16="http://schemas.microsoft.com/office/drawing/2014/main" id="{049B131E-762D-867D-0A5D-E528FACFD7D9}"/>
                    </a:ext>
                  </a:extLst>
                </p:cNvPr>
                <p:cNvSpPr/>
                <p:nvPr/>
              </p:nvSpPr>
              <p:spPr>
                <a:xfrm>
                  <a:off x="2427115" y="5079806"/>
                  <a:ext cx="165996" cy="18308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5" name="TextBox 4">
                  <a:extLst>
                    <a:ext uri="{FF2B5EF4-FFF2-40B4-BE49-F238E27FC236}">
                      <a16:creationId xmlns:a16="http://schemas.microsoft.com/office/drawing/2014/main" id="{6BABB625-F040-A7E2-1114-B3F5D0259270}"/>
                    </a:ext>
                  </a:extLst>
                </p:cNvPr>
                <p:cNvSpPr txBox="1"/>
                <p:nvPr/>
              </p:nvSpPr>
              <p:spPr>
                <a:xfrm>
                  <a:off x="2436569" y="5101589"/>
                  <a:ext cx="33884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400" b="1" noProof="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</a:p>
              </p:txBody>
            </p:sp>
            <p:grpSp>
              <p:nvGrpSpPr>
                <p:cNvPr id="226" name="Groep 192">
                  <a:extLst>
                    <a:ext uri="{FF2B5EF4-FFF2-40B4-BE49-F238E27FC236}">
                      <a16:creationId xmlns:a16="http://schemas.microsoft.com/office/drawing/2014/main" id="{8F2AF68E-623A-165A-E31B-FB31E64C5122}"/>
                    </a:ext>
                  </a:extLst>
                </p:cNvPr>
                <p:cNvGrpSpPr/>
                <p:nvPr/>
              </p:nvGrpSpPr>
              <p:grpSpPr>
                <a:xfrm rot="5400000">
                  <a:off x="1869646" y="4495505"/>
                  <a:ext cx="349737" cy="67462"/>
                  <a:chOff x="1870355" y="4599395"/>
                  <a:chExt cx="349737" cy="67462"/>
                </a:xfrm>
              </p:grpSpPr>
              <p:sp>
                <p:nvSpPr>
                  <p:cNvPr id="229" name="Rechthoek 195">
                    <a:extLst>
                      <a:ext uri="{FF2B5EF4-FFF2-40B4-BE49-F238E27FC236}">
                        <a16:creationId xmlns:a16="http://schemas.microsoft.com/office/drawing/2014/main" id="{0F89A038-A371-A989-A6E1-5CDFC842A011}"/>
                      </a:ext>
                    </a:extLst>
                  </p:cNvPr>
                  <p:cNvSpPr/>
                  <p:nvPr/>
                </p:nvSpPr>
                <p:spPr>
                  <a:xfrm>
                    <a:off x="2064715" y="4599395"/>
                    <a:ext cx="155377" cy="6627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0" name="Rechthoek 196">
                    <a:extLst>
                      <a:ext uri="{FF2B5EF4-FFF2-40B4-BE49-F238E27FC236}">
                        <a16:creationId xmlns:a16="http://schemas.microsoft.com/office/drawing/2014/main" id="{EE616896-F16D-8D3A-1FA5-0DF513F26D77}"/>
                      </a:ext>
                    </a:extLst>
                  </p:cNvPr>
                  <p:cNvSpPr/>
                  <p:nvPr/>
                </p:nvSpPr>
                <p:spPr>
                  <a:xfrm>
                    <a:off x="1870355" y="4600578"/>
                    <a:ext cx="167809" cy="6627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4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27" name="TextBox 4">
                  <a:extLst>
                    <a:ext uri="{FF2B5EF4-FFF2-40B4-BE49-F238E27FC236}">
                      <a16:creationId xmlns:a16="http://schemas.microsoft.com/office/drawing/2014/main" id="{DC599335-CE42-3DC6-85E4-D690F3E83F2C}"/>
                    </a:ext>
                  </a:extLst>
                </p:cNvPr>
                <p:cNvSpPr txBox="1"/>
                <p:nvPr/>
              </p:nvSpPr>
              <p:spPr>
                <a:xfrm>
                  <a:off x="2619765" y="5101589"/>
                  <a:ext cx="486946" cy="3165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r>
                    <a:rPr lang="en-GB" sz="1400" b="1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endParaRPr lang="en-GB" sz="1400" b="1" baseline="30000" noProof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8" name="TextBox 4">
                  <a:extLst>
                    <a:ext uri="{FF2B5EF4-FFF2-40B4-BE49-F238E27FC236}">
                      <a16:creationId xmlns:a16="http://schemas.microsoft.com/office/drawing/2014/main" id="{C2844CE2-37E0-E876-1D9D-4792D164DB77}"/>
                    </a:ext>
                  </a:extLst>
                </p:cNvPr>
                <p:cNvSpPr txBox="1"/>
                <p:nvPr/>
              </p:nvSpPr>
              <p:spPr>
                <a:xfrm>
                  <a:off x="2105273" y="5101589"/>
                  <a:ext cx="54400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r>
                    <a:rPr lang="en-GB" sz="1400" b="1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-3</a:t>
                  </a:r>
                  <a:endParaRPr lang="en-GB" sz="1400" b="1" baseline="30000" noProof="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1" name="TextBox 4">
                <a:extLst>
                  <a:ext uri="{FF2B5EF4-FFF2-40B4-BE49-F238E27FC236}">
                    <a16:creationId xmlns:a16="http://schemas.microsoft.com/office/drawing/2014/main" id="{10966036-0089-96DC-44D2-8B6D2FBACC50}"/>
                  </a:ext>
                </a:extLst>
              </p:cNvPr>
              <p:cNvSpPr txBox="1"/>
              <p:nvPr/>
            </p:nvSpPr>
            <p:spPr>
              <a:xfrm>
                <a:off x="6553606" y="5092084"/>
                <a:ext cx="5652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nl-NL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FCD8DF37-61AE-891E-BA8D-E03ED99B6CF0}"/>
              </a:ext>
            </a:extLst>
          </p:cNvPr>
          <p:cNvGrpSpPr/>
          <p:nvPr/>
        </p:nvGrpSpPr>
        <p:grpSpPr>
          <a:xfrm>
            <a:off x="5589111" y="2473390"/>
            <a:ext cx="1447031" cy="2366587"/>
            <a:chOff x="5469082" y="2399113"/>
            <a:chExt cx="1486662" cy="2431402"/>
          </a:xfrm>
        </p:grpSpPr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22586C01-A58A-093C-5CC4-5F2E2913B9E5}"/>
                </a:ext>
              </a:extLst>
            </p:cNvPr>
            <p:cNvCxnSpPr>
              <a:cxnSpLocks/>
            </p:cNvCxnSpPr>
            <p:nvPr/>
          </p:nvCxnSpPr>
          <p:spPr>
            <a:xfrm>
              <a:off x="5469082" y="4830515"/>
              <a:ext cx="1486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AA2B55C7-5BAB-A05B-442C-4AE84B8092DF}"/>
                </a:ext>
              </a:extLst>
            </p:cNvPr>
            <p:cNvCxnSpPr>
              <a:cxnSpLocks/>
            </p:cNvCxnSpPr>
            <p:nvPr/>
          </p:nvCxnSpPr>
          <p:spPr>
            <a:xfrm>
              <a:off x="6955744" y="2399114"/>
              <a:ext cx="0" cy="159458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3C399122-BB80-FCB4-893B-E9429293B207}"/>
                </a:ext>
              </a:extLst>
            </p:cNvPr>
            <p:cNvCxnSpPr>
              <a:cxnSpLocks/>
            </p:cNvCxnSpPr>
            <p:nvPr/>
          </p:nvCxnSpPr>
          <p:spPr>
            <a:xfrm>
              <a:off x="5471622" y="3982720"/>
              <a:ext cx="0" cy="8477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513D0987-25C1-1C17-A6F2-584AA3873F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0623" y="2399114"/>
              <a:ext cx="1419602" cy="158636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B1339B03-3718-65D3-D784-80C78072C217}"/>
                </a:ext>
              </a:extLst>
            </p:cNvPr>
            <p:cNvCxnSpPr>
              <a:cxnSpLocks/>
            </p:cNvCxnSpPr>
            <p:nvPr/>
          </p:nvCxnSpPr>
          <p:spPr>
            <a:xfrm>
              <a:off x="6889112" y="2399113"/>
              <a:ext cx="6663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FD161D08-8388-ACAE-A058-D6F9F074CB23}"/>
                </a:ext>
              </a:extLst>
            </p:cNvPr>
            <p:cNvCxnSpPr>
              <a:cxnSpLocks/>
            </p:cNvCxnSpPr>
            <p:nvPr/>
          </p:nvCxnSpPr>
          <p:spPr>
            <a:xfrm>
              <a:off x="5469082" y="3979387"/>
              <a:ext cx="148666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008F2E49-BA62-FCFA-7C96-D2958600E883}"/>
              </a:ext>
            </a:extLst>
          </p:cNvPr>
          <p:cNvGrpSpPr/>
          <p:nvPr/>
        </p:nvGrpSpPr>
        <p:grpSpPr>
          <a:xfrm>
            <a:off x="3123436" y="2473390"/>
            <a:ext cx="1447031" cy="2366587"/>
            <a:chOff x="5469082" y="2399113"/>
            <a:chExt cx="1486662" cy="2431402"/>
          </a:xfrm>
        </p:grpSpPr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8D23308C-023C-8232-387D-BE9A5C265BA2}"/>
                </a:ext>
              </a:extLst>
            </p:cNvPr>
            <p:cNvCxnSpPr>
              <a:cxnSpLocks/>
            </p:cNvCxnSpPr>
            <p:nvPr/>
          </p:nvCxnSpPr>
          <p:spPr>
            <a:xfrm>
              <a:off x="5469082" y="4830515"/>
              <a:ext cx="1486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AF17C818-2460-BA9D-1F40-BF0F832601BB}"/>
                </a:ext>
              </a:extLst>
            </p:cNvPr>
            <p:cNvCxnSpPr>
              <a:cxnSpLocks/>
            </p:cNvCxnSpPr>
            <p:nvPr/>
          </p:nvCxnSpPr>
          <p:spPr>
            <a:xfrm>
              <a:off x="6955744" y="2399114"/>
              <a:ext cx="0" cy="159703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92E9CE4-B88B-537B-8A53-824234D4E804}"/>
                </a:ext>
              </a:extLst>
            </p:cNvPr>
            <p:cNvCxnSpPr>
              <a:cxnSpLocks/>
            </p:cNvCxnSpPr>
            <p:nvPr/>
          </p:nvCxnSpPr>
          <p:spPr>
            <a:xfrm>
              <a:off x="5471622" y="3982720"/>
              <a:ext cx="0" cy="8477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08235DD2-1129-DE2B-145F-81DC969976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0623" y="2399114"/>
              <a:ext cx="1419602" cy="158636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6F773063-6375-405B-D025-33A2160361E6}"/>
                </a:ext>
              </a:extLst>
            </p:cNvPr>
            <p:cNvCxnSpPr>
              <a:cxnSpLocks/>
            </p:cNvCxnSpPr>
            <p:nvPr/>
          </p:nvCxnSpPr>
          <p:spPr>
            <a:xfrm>
              <a:off x="6889112" y="2399113"/>
              <a:ext cx="6663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23A3B4F5-3B71-31BF-0A2F-20D23317D9D2}"/>
                </a:ext>
              </a:extLst>
            </p:cNvPr>
            <p:cNvCxnSpPr>
              <a:cxnSpLocks/>
            </p:cNvCxnSpPr>
            <p:nvPr/>
          </p:nvCxnSpPr>
          <p:spPr>
            <a:xfrm>
              <a:off x="5469082" y="3979387"/>
              <a:ext cx="148666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398BC3C1-A8D8-204E-E4AC-8574318C7451}"/>
              </a:ext>
            </a:extLst>
          </p:cNvPr>
          <p:cNvGrpSpPr/>
          <p:nvPr/>
        </p:nvGrpSpPr>
        <p:grpSpPr>
          <a:xfrm>
            <a:off x="8048994" y="2473390"/>
            <a:ext cx="1447031" cy="2366587"/>
            <a:chOff x="5469082" y="2399113"/>
            <a:chExt cx="1486662" cy="2431402"/>
          </a:xfrm>
        </p:grpSpPr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3437107B-340A-7545-5D33-478E6E9FFB17}"/>
                </a:ext>
              </a:extLst>
            </p:cNvPr>
            <p:cNvCxnSpPr>
              <a:cxnSpLocks/>
            </p:cNvCxnSpPr>
            <p:nvPr/>
          </p:nvCxnSpPr>
          <p:spPr>
            <a:xfrm>
              <a:off x="5469082" y="4830515"/>
              <a:ext cx="1486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1DC822B5-38E1-0D9F-E8BF-CB15DC0FDE4F}"/>
                </a:ext>
              </a:extLst>
            </p:cNvPr>
            <p:cNvCxnSpPr>
              <a:cxnSpLocks/>
            </p:cNvCxnSpPr>
            <p:nvPr/>
          </p:nvCxnSpPr>
          <p:spPr>
            <a:xfrm>
              <a:off x="6955744" y="2399114"/>
              <a:ext cx="0" cy="16007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19989ACC-E5F5-E964-9529-FC99AB672865}"/>
                </a:ext>
              </a:extLst>
            </p:cNvPr>
            <p:cNvCxnSpPr>
              <a:cxnSpLocks/>
            </p:cNvCxnSpPr>
            <p:nvPr/>
          </p:nvCxnSpPr>
          <p:spPr>
            <a:xfrm>
              <a:off x="5471622" y="3982720"/>
              <a:ext cx="0" cy="8477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73274F27-66B4-1F2E-B4F7-1EF4FCBD8A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0623" y="2399114"/>
              <a:ext cx="1419602" cy="158636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7AE9389C-392B-33CA-5480-52CF30108886}"/>
                </a:ext>
              </a:extLst>
            </p:cNvPr>
            <p:cNvCxnSpPr>
              <a:cxnSpLocks/>
            </p:cNvCxnSpPr>
            <p:nvPr/>
          </p:nvCxnSpPr>
          <p:spPr>
            <a:xfrm>
              <a:off x="6889112" y="2399113"/>
              <a:ext cx="66631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15A04E21-9E7C-618F-204B-AFAE6D2CBBFF}"/>
                </a:ext>
              </a:extLst>
            </p:cNvPr>
            <p:cNvCxnSpPr>
              <a:cxnSpLocks/>
            </p:cNvCxnSpPr>
            <p:nvPr/>
          </p:nvCxnSpPr>
          <p:spPr>
            <a:xfrm>
              <a:off x="5469082" y="3979387"/>
              <a:ext cx="148666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2" name="TextBox 251">
            <a:extLst>
              <a:ext uri="{FF2B5EF4-FFF2-40B4-BE49-F238E27FC236}">
                <a16:creationId xmlns:a16="http://schemas.microsoft.com/office/drawing/2014/main" id="{5BA71F86-B481-3B7E-C2F7-E56BD2DE463E}"/>
              </a:ext>
            </a:extLst>
          </p:cNvPr>
          <p:cNvSpPr txBox="1"/>
          <p:nvPr/>
        </p:nvSpPr>
        <p:spPr>
          <a:xfrm>
            <a:off x="7474226" y="2100090"/>
            <a:ext cx="154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latin typeface="Arial" panose="020B0604020202020204" pitchFamily="34" charset="0"/>
              </a:rPr>
              <a:t>50nM LEN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38B21BE4-697E-A6F7-0131-B117CCCC6866}"/>
              </a:ext>
            </a:extLst>
          </p:cNvPr>
          <p:cNvSpPr txBox="1"/>
          <p:nvPr/>
        </p:nvSpPr>
        <p:spPr>
          <a:xfrm>
            <a:off x="5190725" y="2090547"/>
            <a:ext cx="1283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latin typeface="Arial" panose="020B0604020202020204" pitchFamily="34" charset="0"/>
              </a:rPr>
              <a:t>DMSO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A913BD95-13A3-254D-DB9E-89B8872D55D2}"/>
              </a:ext>
            </a:extLst>
          </p:cNvPr>
          <p:cNvCxnSpPr>
            <a:cxnSpLocks/>
          </p:cNvCxnSpPr>
          <p:nvPr/>
        </p:nvCxnSpPr>
        <p:spPr>
          <a:xfrm>
            <a:off x="4678680" y="1935498"/>
            <a:ext cx="4819880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5" name="TextBox 254">
            <a:extLst>
              <a:ext uri="{FF2B5EF4-FFF2-40B4-BE49-F238E27FC236}">
                <a16:creationId xmlns:a16="http://schemas.microsoft.com/office/drawing/2014/main" id="{82506160-5DC7-D67D-45BD-2EC12746AEAB}"/>
              </a:ext>
            </a:extLst>
          </p:cNvPr>
          <p:cNvSpPr txBox="1"/>
          <p:nvPr/>
        </p:nvSpPr>
        <p:spPr>
          <a:xfrm>
            <a:off x="6160378" y="1574325"/>
            <a:ext cx="1750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noProof="0" dirty="0">
                <a:latin typeface="Arial" panose="020B0604020202020204" pitchFamily="34" charset="0"/>
              </a:rPr>
              <a:t>50nM pano</a:t>
            </a:r>
          </a:p>
        </p:txBody>
      </p:sp>
      <p:pic>
        <p:nvPicPr>
          <p:cNvPr id="256" name="Picture 255">
            <a:extLst>
              <a:ext uri="{FF2B5EF4-FFF2-40B4-BE49-F238E27FC236}">
                <a16:creationId xmlns:a16="http://schemas.microsoft.com/office/drawing/2014/main" id="{594F855C-E670-1132-830D-59AD215262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29" r="36551"/>
          <a:stretch>
            <a:fillRect/>
          </a:stretch>
        </p:blipFill>
        <p:spPr>
          <a:xfrm>
            <a:off x="9555480" y="2357101"/>
            <a:ext cx="2524050" cy="340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815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644A8-A5AF-1B96-E1D8-0C8D272B9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8CBAAB7-AE29-473E-4A61-3FA0765AFB49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44F196AC-CBF3-C0BF-F768-70907DCCA27E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0" name="Rechte verbindingslijn 24">
              <a:extLst>
                <a:ext uri="{FF2B5EF4-FFF2-40B4-BE49-F238E27FC236}">
                  <a16:creationId xmlns:a16="http://schemas.microsoft.com/office/drawing/2014/main" id="{0B46D3F4-C81A-571D-E3B4-E5A4691AE9B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AE942511-4076-5B4D-4A9F-105D1D365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4" name="Titel 1">
            <a:extLst>
              <a:ext uri="{FF2B5EF4-FFF2-40B4-BE49-F238E27FC236}">
                <a16:creationId xmlns:a16="http://schemas.microsoft.com/office/drawing/2014/main" id="{CBA8AD7D-5D07-8655-BB82-8F2F2F547185}"/>
              </a:ext>
            </a:extLst>
          </p:cNvPr>
          <p:cNvSpPr txBox="1">
            <a:spLocks/>
          </p:cNvSpPr>
          <p:nvPr/>
        </p:nvSpPr>
        <p:spPr>
          <a:xfrm>
            <a:off x="414688" y="1277593"/>
            <a:ext cx="10612655" cy="17929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Objective </a:t>
            </a:r>
          </a:p>
          <a:p>
            <a:r>
              <a:rPr lang="en-GB" sz="3200" noProof="0" dirty="0">
                <a:latin typeface="Arial" panose="020B0604020202020204" pitchFamily="34" charset="0"/>
              </a:rPr>
              <a:t>Study the effect of LEN on immune-mediated killing</a:t>
            </a:r>
          </a:p>
          <a:p>
            <a:endParaRPr lang="en-GB" sz="3200" noProof="0" dirty="0">
              <a:latin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8E5A0F2-CF25-905D-55FA-E1B133D0A143}"/>
              </a:ext>
            </a:extLst>
          </p:cNvPr>
          <p:cNvSpPr txBox="1">
            <a:spLocks/>
          </p:cNvSpPr>
          <p:nvPr/>
        </p:nvSpPr>
        <p:spPr>
          <a:xfrm>
            <a:off x="414688" y="3492276"/>
            <a:ext cx="11784932" cy="31852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Approach </a:t>
            </a:r>
          </a:p>
          <a:p>
            <a:pPr marL="514350" indent="-514350">
              <a:buAutoNum type="arabicPeriod"/>
            </a:pPr>
            <a:r>
              <a:rPr lang="en-GB" sz="3000" b="1" noProof="0" dirty="0">
                <a:latin typeface="Arial" panose="020B0604020202020204" pitchFamily="34" charset="0"/>
              </a:rPr>
              <a:t>Assess the effect of LEN on the dynamics of latency reversal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Quantify the effect of LEN on antigen presentation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Perform CTL killing assays +-LEN</a:t>
            </a:r>
          </a:p>
        </p:txBody>
      </p:sp>
    </p:spTree>
    <p:extLst>
      <p:ext uri="{BB962C8B-B14F-4D97-AF65-F5344CB8AC3E}">
        <p14:creationId xmlns:p14="http://schemas.microsoft.com/office/powerpoint/2010/main" val="3072592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5E243-9ED2-A4DC-94EE-544E35177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1A705FB-259C-936B-7A47-0F67DAA09AA8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3A225EE6-6074-0A30-FD0F-742F791191EA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0" name="Rechte verbindingslijn 24">
              <a:extLst>
                <a:ext uri="{FF2B5EF4-FFF2-40B4-BE49-F238E27FC236}">
                  <a16:creationId xmlns:a16="http://schemas.microsoft.com/office/drawing/2014/main" id="{00EF28F1-1013-0E9F-4306-C71D3616581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B41FC5E5-3C0F-1403-387B-BD8748D15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4" name="Titel 1">
            <a:extLst>
              <a:ext uri="{FF2B5EF4-FFF2-40B4-BE49-F238E27FC236}">
                <a16:creationId xmlns:a16="http://schemas.microsoft.com/office/drawing/2014/main" id="{3BE09952-E086-3221-B858-0486AB863B82}"/>
              </a:ext>
            </a:extLst>
          </p:cNvPr>
          <p:cNvSpPr txBox="1">
            <a:spLocks/>
          </p:cNvSpPr>
          <p:nvPr/>
        </p:nvSpPr>
        <p:spPr>
          <a:xfrm>
            <a:off x="414688" y="1277593"/>
            <a:ext cx="10612655" cy="17929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Objective </a:t>
            </a:r>
          </a:p>
          <a:p>
            <a:r>
              <a:rPr lang="en-GB" sz="3200" noProof="0" dirty="0">
                <a:latin typeface="Arial" panose="020B0604020202020204" pitchFamily="34" charset="0"/>
              </a:rPr>
              <a:t>Study the effect of LEN on immune-mediated killing</a:t>
            </a:r>
          </a:p>
          <a:p>
            <a:endParaRPr lang="en-GB" sz="3200" noProof="0" dirty="0">
              <a:latin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D71C34E1-2A5B-0483-CAAE-98C0160D154C}"/>
              </a:ext>
            </a:extLst>
          </p:cNvPr>
          <p:cNvSpPr txBox="1">
            <a:spLocks/>
          </p:cNvSpPr>
          <p:nvPr/>
        </p:nvSpPr>
        <p:spPr>
          <a:xfrm>
            <a:off x="414688" y="3492276"/>
            <a:ext cx="11784932" cy="318526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200" noProof="0" dirty="0">
                <a:latin typeface="Arial" panose="020B0604020202020204" pitchFamily="34" charset="0"/>
              </a:rPr>
              <a:t>Approach 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latin typeface="Arial" panose="020B0604020202020204" pitchFamily="34" charset="0"/>
              </a:rPr>
              <a:t>Assess the effect of LEN on the dynamics of latency reversal</a:t>
            </a:r>
          </a:p>
          <a:p>
            <a:pPr marL="514350" indent="-514350">
              <a:buAutoNum type="arabicPeriod"/>
            </a:pPr>
            <a:r>
              <a:rPr lang="en-GB" sz="3000" b="1" noProof="0" dirty="0">
                <a:latin typeface="Arial" panose="020B0604020202020204" pitchFamily="34" charset="0"/>
              </a:rPr>
              <a:t>Quantify the effect of LEN on antigen presentation</a:t>
            </a:r>
          </a:p>
          <a:p>
            <a:pPr marL="514350" indent="-514350">
              <a:buAutoNum type="arabicPeriod"/>
            </a:pPr>
            <a:r>
              <a:rPr lang="en-GB" sz="3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Perform CTL killing assays +-LEN</a:t>
            </a:r>
          </a:p>
        </p:txBody>
      </p:sp>
    </p:spTree>
    <p:extLst>
      <p:ext uri="{BB962C8B-B14F-4D97-AF65-F5344CB8AC3E}">
        <p14:creationId xmlns:p14="http://schemas.microsoft.com/office/powerpoint/2010/main" val="2477238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DE25C-E3D3-03B7-01F2-C81119D9F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01C5AF-BFA7-4B35-EE78-EA63076AA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LEN accelerates degradation of HIV-1 Gag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1B53DC-F2DA-3968-D5D7-D4C7C53AEDCE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2B8A8C0A-2A81-1DE9-3331-D9EBDD959959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CCF55FEB-9124-9E7E-5991-688B5184ED1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1081D1C7-97F2-9492-A025-45D385488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F536C036-DA31-577A-C5C3-82226CAE6E0D}"/>
              </a:ext>
            </a:extLst>
          </p:cNvPr>
          <p:cNvGrpSpPr/>
          <p:nvPr/>
        </p:nvGrpSpPr>
        <p:grpSpPr>
          <a:xfrm>
            <a:off x="6544464" y="1863878"/>
            <a:ext cx="5702400" cy="4407458"/>
            <a:chOff x="5725627" y="2002718"/>
            <a:chExt cx="5808505" cy="4081342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A9AFA35D-5A0F-482B-8D6A-11660F52871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52034184"/>
                </p:ext>
              </p:extLst>
            </p:nvPr>
          </p:nvGraphicFramePr>
          <p:xfrm>
            <a:off x="5725627" y="2002718"/>
            <a:ext cx="5808505" cy="40813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7CED90F-9ADD-5D9A-DBB4-FB69173FA65C}"/>
                </a:ext>
              </a:extLst>
            </p:cNvPr>
            <p:cNvCxnSpPr>
              <a:cxnSpLocks/>
            </p:cNvCxnSpPr>
            <p:nvPr/>
          </p:nvCxnSpPr>
          <p:spPr>
            <a:xfrm>
              <a:off x="6424733" y="3813926"/>
              <a:ext cx="1206461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2297DAD-6220-442A-5E22-6658729C2C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9098" y="3847180"/>
              <a:ext cx="0" cy="1651147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A2C50C6-0DF7-A567-83B9-348C952DC0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16651" y="3813926"/>
              <a:ext cx="0" cy="1687929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Afbeelding 8" descr="The image appears to be a graph or chart showing time in hours post-pulse (01, 2, 3, 4, etc.) with corresponding data points, possibly representing protein levels or gene expression levels, and includes markers for different experimental conditions or samples (mock, -p41MA-CA, -p24CA).&#10;&#10;Door AI gegenereerde inhoud is mogelijk onjuist.">
            <a:extLst>
              <a:ext uri="{FF2B5EF4-FFF2-40B4-BE49-F238E27FC236}">
                <a16:creationId xmlns:a16="http://schemas.microsoft.com/office/drawing/2014/main" id="{46E26271-D13C-0B0F-8C8B-093EB58718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41" b="45961"/>
          <a:stretch>
            <a:fillRect/>
          </a:stretch>
        </p:blipFill>
        <p:spPr>
          <a:xfrm>
            <a:off x="6862" y="2168660"/>
            <a:ext cx="6623975" cy="1962799"/>
          </a:xfrm>
          <a:prstGeom prst="rect">
            <a:avLst/>
          </a:prstGeom>
        </p:spPr>
      </p:pic>
      <p:pic>
        <p:nvPicPr>
          <p:cNvPr id="14" name="Afbeelding 13" descr="The image appears to be a graph or chart showing time in hours post-pulse (01, 2, 3, 4, etc.) with corresponding data points, possibly representing protein levels or gene expression levels, and includes markers for different experimental conditions or samples (mock, -p41MA-CA, -p24CA).&#10;&#10;Door AI gegenereerde inhoud is mogelijk onjuist.">
            <a:extLst>
              <a:ext uri="{FF2B5EF4-FFF2-40B4-BE49-F238E27FC236}">
                <a16:creationId xmlns:a16="http://schemas.microsoft.com/office/drawing/2014/main" id="{7DD05893-9D0B-2622-8FBE-4FAD5DFAA9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41" t="54378"/>
          <a:stretch>
            <a:fillRect/>
          </a:stretch>
        </p:blipFill>
        <p:spPr>
          <a:xfrm>
            <a:off x="6862" y="4138863"/>
            <a:ext cx="6623975" cy="1657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1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CBA54-07E4-B11E-B6F4-0C0393BA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E10D9C-52E9-D95A-9290-551A1B44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MHC-bound peptide isolation + MS peptidomics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702A9D-98C8-0022-4C69-E36D9ED75E63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5A1D3C80-C851-7485-B8E6-1E63ADE348F1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A6AD5CF3-387D-70BA-0AB9-3C4CCF732E1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21AFB66A-D129-3783-043D-579A06729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D023630-40C0-49D1-BAD2-44F930CE5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42737"/>
            <a:ext cx="12192000" cy="267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57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BA0FC-5D6A-42A3-5E61-BA2751B6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48636-0303-5D8C-60D2-A2DBE643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Identified ~25k unique peptides, 41 HIV-1 derived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049E6A-2D34-8133-C72E-E5BE0F669DFB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4235B6F-0050-D43A-C2B6-20D60B99DD6A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0CA1750A-CD53-0DBD-AB72-A97624A53FA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97AE1D69-AA7D-FD6F-CE64-069603A57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747FFF1-F170-03E7-4AB1-B4220CC0E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4774" y="999122"/>
            <a:ext cx="8062452" cy="17687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1738D4-7C0B-7124-8F5E-F90389429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" r="8231"/>
          <a:stretch>
            <a:fillRect/>
          </a:stretch>
        </p:blipFill>
        <p:spPr>
          <a:xfrm>
            <a:off x="7060368" y="3095054"/>
            <a:ext cx="3707560" cy="36264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60C477-E62C-4806-74E4-E7CC404789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5"/>
          <a:stretch>
            <a:fillRect/>
          </a:stretch>
        </p:blipFill>
        <p:spPr>
          <a:xfrm>
            <a:off x="819727" y="3097672"/>
            <a:ext cx="5744964" cy="362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98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4E663-DDBC-FA28-48D4-C46724051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8344BF-4D7C-08E1-97BC-13454DDD952E}"/>
              </a:ext>
            </a:extLst>
          </p:cNvPr>
          <p:cNvGrpSpPr/>
          <p:nvPr/>
        </p:nvGrpSpPr>
        <p:grpSpPr>
          <a:xfrm>
            <a:off x="0" y="914388"/>
            <a:ext cx="11967798" cy="4653865"/>
            <a:chOff x="0" y="914388"/>
            <a:chExt cx="11967798" cy="4653865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CCFDBD19-DEF8-C5F6-718C-A294FD622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75" r="10563" b="15260"/>
            <a:stretch>
              <a:fillRect/>
            </a:stretch>
          </p:blipFill>
          <p:spPr>
            <a:xfrm>
              <a:off x="0" y="914388"/>
              <a:ext cx="11895879" cy="4653865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47D153C-BB51-A2F2-5F1C-AD01F5C55B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43490" y="1635290"/>
              <a:ext cx="55473" cy="438067"/>
              <a:chOff x="3475594" y="1579419"/>
              <a:chExt cx="49073" cy="387554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CFE92428-7C93-DBEA-0F8B-EFFFC90F80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5594" y="1610192"/>
                <a:ext cx="0" cy="356781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383E575-0659-2910-13BC-2D2FE6D774B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24667" y="1579419"/>
                <a:ext cx="0" cy="387554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E4AE0C2-2F72-B0FC-666D-61F6952EAA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4992" y="1549749"/>
              <a:ext cx="0" cy="52070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66A1683-5136-9B9D-2C20-CABA9DC667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59951" y="1635290"/>
              <a:ext cx="0" cy="821747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7B52813-CB72-E836-6000-13278180F6E6}"/>
                </a:ext>
              </a:extLst>
            </p:cNvPr>
            <p:cNvSpPr txBox="1"/>
            <p:nvPr/>
          </p:nvSpPr>
          <p:spPr>
            <a:xfrm>
              <a:off x="10928010" y="2399108"/>
              <a:ext cx="1039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i="1" dirty="0">
                  <a:solidFill>
                    <a:srgbClr val="FF0000"/>
                  </a:solidFill>
                </a:rPr>
                <a:t>nef</a:t>
              </a:r>
              <a:r>
                <a:rPr lang="nl-NL" sz="1200" dirty="0">
                  <a:solidFill>
                    <a:srgbClr val="FF0000"/>
                  </a:solidFill>
                </a:rPr>
                <a:t> sgRNA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62A665D-83DC-27A0-8DBD-431C4EAD07AE}"/>
                </a:ext>
              </a:extLst>
            </p:cNvPr>
            <p:cNvSpPr/>
            <p:nvPr/>
          </p:nvSpPr>
          <p:spPr>
            <a:xfrm>
              <a:off x="10297352" y="2046163"/>
              <a:ext cx="104774" cy="3529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C6FA27A-0BCD-208C-BF68-5E7026928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6500" t="22279" r="12013" b="72798"/>
            <a:stretch>
              <a:fillRect/>
            </a:stretch>
          </p:blipFill>
          <p:spPr>
            <a:xfrm>
              <a:off x="10265732" y="1087171"/>
              <a:ext cx="176782" cy="234968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846AEA0-6172-162F-A96D-EEE24CA540CC}"/>
                </a:ext>
              </a:extLst>
            </p:cNvPr>
            <p:cNvSpPr/>
            <p:nvPr/>
          </p:nvSpPr>
          <p:spPr>
            <a:xfrm>
              <a:off x="6674042" y="1109693"/>
              <a:ext cx="426720" cy="3419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A1C8227-C663-FB16-624A-FB4FE4D2FC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41153" y="1249158"/>
              <a:ext cx="247456" cy="247457"/>
            </a:xfrm>
            <a:prstGeom prst="line">
              <a:avLst/>
            </a:prstGeom>
            <a:ln>
              <a:solidFill>
                <a:srgbClr val="FFFF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A2D945-BC9D-F8BC-1F7A-65B424276EDE}"/>
                </a:ext>
              </a:extLst>
            </p:cNvPr>
            <p:cNvCxnSpPr>
              <a:cxnSpLocks/>
            </p:cNvCxnSpPr>
            <p:nvPr/>
          </p:nvCxnSpPr>
          <p:spPr>
            <a:xfrm>
              <a:off x="6969317" y="1255901"/>
              <a:ext cx="3366135" cy="0"/>
            </a:xfrm>
            <a:prstGeom prst="line">
              <a:avLst/>
            </a:prstGeom>
            <a:ln>
              <a:solidFill>
                <a:srgbClr val="FFFF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E951B-B346-E6C6-FDB5-53FA32DF72D4}"/>
                </a:ext>
              </a:extLst>
            </p:cNvPr>
            <p:cNvSpPr txBox="1"/>
            <p:nvPr/>
          </p:nvSpPr>
          <p:spPr>
            <a:xfrm>
              <a:off x="9685847" y="1009171"/>
              <a:ext cx="58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/>
                <a:t>tat</a:t>
              </a:r>
              <a:endParaRPr lang="en-GB" sz="1200" dirty="0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C655FF7-496B-2FEF-BA6E-4C9C2FECAE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27712" y="1661668"/>
              <a:ext cx="135630" cy="135631"/>
            </a:xfrm>
            <a:prstGeom prst="line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660C008-477B-FF1A-0FC6-FFFD2B846D0C}"/>
                </a:ext>
              </a:extLst>
            </p:cNvPr>
            <p:cNvCxnSpPr>
              <a:cxnSpLocks/>
            </p:cNvCxnSpPr>
            <p:nvPr/>
          </p:nvCxnSpPr>
          <p:spPr>
            <a:xfrm>
              <a:off x="6951513" y="1666506"/>
              <a:ext cx="3357276" cy="0"/>
            </a:xfrm>
            <a:prstGeom prst="line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978A088-C1FC-7B37-D840-9218A21D1932}"/>
                </a:ext>
              </a:extLst>
            </p:cNvPr>
            <p:cNvCxnSpPr>
              <a:cxnSpLocks/>
            </p:cNvCxnSpPr>
            <p:nvPr/>
          </p:nvCxnSpPr>
          <p:spPr>
            <a:xfrm>
              <a:off x="10306884" y="1663573"/>
              <a:ext cx="135630" cy="135631"/>
            </a:xfrm>
            <a:prstGeom prst="line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97BD7A-DCF5-C90B-57A2-131B100C5DBF}"/>
                </a:ext>
              </a:extLst>
            </p:cNvPr>
            <p:cNvSpPr txBox="1"/>
            <p:nvPr/>
          </p:nvSpPr>
          <p:spPr>
            <a:xfrm>
              <a:off x="9856848" y="1681879"/>
              <a:ext cx="582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/>
                <a:t>rev</a:t>
              </a:r>
              <a:endParaRPr lang="en-GB" sz="1400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894F600-8A3B-3495-40B5-24904D26C6B0}"/>
                </a:ext>
              </a:extLst>
            </p:cNvPr>
            <p:cNvSpPr txBox="1"/>
            <p:nvPr/>
          </p:nvSpPr>
          <p:spPr>
            <a:xfrm>
              <a:off x="6186448" y="1674259"/>
              <a:ext cx="582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/>
                <a:t>vpr</a:t>
              </a:r>
              <a:endParaRPr lang="en-GB" sz="1400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63DF1B5-934C-923C-0408-32E750B47E97}"/>
                </a:ext>
              </a:extLst>
            </p:cNvPr>
            <p:cNvSpPr txBox="1"/>
            <p:nvPr/>
          </p:nvSpPr>
          <p:spPr>
            <a:xfrm>
              <a:off x="7040278" y="1759401"/>
              <a:ext cx="582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/>
                <a:t>vpu</a:t>
              </a:r>
              <a:endParaRPr lang="en-GB" sz="14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4B6CBCB-8363-EDC5-33EF-038949C41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247865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Most viral peptides derived from 8 epitopes on HIV-1 Gag 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FE3D99F-2554-CC8D-8E9F-7555C50290ED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AC96176D-76D1-6923-7BFC-146F88F2E5F2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270BA974-F5E8-4D64-473C-B09BC35AAB2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3251D1AF-53E1-8F40-CE62-5A84640F5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AD0AFF8-3A74-7772-1AAC-2A8533B155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2460532"/>
              </p:ext>
            </p:extLst>
          </p:nvPr>
        </p:nvGraphicFramePr>
        <p:xfrm>
          <a:off x="3612524" y="3429000"/>
          <a:ext cx="5163659" cy="3360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54547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63D2C-E612-DF71-5EC6-4DD880DAE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E2E17A0D-CCF9-52F6-07F5-ADE3E24AA5F9}"/>
              </a:ext>
            </a:extLst>
          </p:cNvPr>
          <p:cNvGrpSpPr/>
          <p:nvPr/>
        </p:nvGrpSpPr>
        <p:grpSpPr>
          <a:xfrm>
            <a:off x="0" y="914388"/>
            <a:ext cx="11967798" cy="4663202"/>
            <a:chOff x="0" y="914388"/>
            <a:chExt cx="11967798" cy="466320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DE60E79-51B6-A5E1-9773-BBFBB182B78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914388"/>
              <a:ext cx="11895879" cy="4663202"/>
              <a:chOff x="594360" y="1049153"/>
              <a:chExt cx="10309860" cy="4041480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B43D8007-2EE3-5691-EF7E-50A8F418C9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75" r="10563" b="15260"/>
              <a:stretch>
                <a:fillRect/>
              </a:stretch>
            </p:blipFill>
            <p:spPr>
              <a:xfrm>
                <a:off x="594360" y="1049153"/>
                <a:ext cx="10309860" cy="4033388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011E27A5-1A58-D97D-F6FD-A557A51AD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75" r="11764" b="15090"/>
              <a:stretch>
                <a:fillRect/>
              </a:stretch>
            </p:blipFill>
            <p:spPr>
              <a:xfrm>
                <a:off x="594360" y="1049153"/>
                <a:ext cx="10309860" cy="4041480"/>
              </a:xfrm>
              <a:prstGeom prst="rect">
                <a:avLst/>
              </a:prstGeom>
            </p:spPr>
          </p:pic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1398DAC-6F25-F225-92A3-2BBB668EF1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43490" y="1635290"/>
              <a:ext cx="55473" cy="438067"/>
              <a:chOff x="3475594" y="1579419"/>
              <a:chExt cx="49073" cy="387554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4DC6396-E6AE-E15D-D645-669AE63601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475594" y="1610192"/>
                <a:ext cx="0" cy="356781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32AA7607-CD86-422A-E34A-C9D796E373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24667" y="1579419"/>
                <a:ext cx="0" cy="387554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78369CF-F0EB-3B63-D6B4-72163C7672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24992" y="1549749"/>
              <a:ext cx="0" cy="520700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B1FA039-0624-01C2-DF4A-1F7E666A00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59951" y="1635290"/>
              <a:ext cx="0" cy="821747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13AE8F5-FABC-332F-366E-42D982027FF0}"/>
                </a:ext>
              </a:extLst>
            </p:cNvPr>
            <p:cNvSpPr txBox="1"/>
            <p:nvPr/>
          </p:nvSpPr>
          <p:spPr>
            <a:xfrm>
              <a:off x="10928010" y="2399108"/>
              <a:ext cx="1039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200" i="1" dirty="0">
                  <a:solidFill>
                    <a:srgbClr val="FF0000"/>
                  </a:solidFill>
                </a:rPr>
                <a:t>nef</a:t>
              </a:r>
              <a:r>
                <a:rPr lang="nl-NL" sz="1200" dirty="0">
                  <a:solidFill>
                    <a:srgbClr val="FF0000"/>
                  </a:solidFill>
                </a:rPr>
                <a:t> sgRNA</a:t>
              </a:r>
              <a:endParaRPr lang="en-GB" sz="1200" dirty="0">
                <a:solidFill>
                  <a:srgbClr val="FF0000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FC46A62-13AE-546C-E167-B60E944244A3}"/>
                </a:ext>
              </a:extLst>
            </p:cNvPr>
            <p:cNvSpPr/>
            <p:nvPr/>
          </p:nvSpPr>
          <p:spPr>
            <a:xfrm>
              <a:off x="10297352" y="2046163"/>
              <a:ext cx="104774" cy="3529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1D20219-2A3B-807E-E439-849935BC1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6500" t="22279" r="12013" b="72798"/>
            <a:stretch>
              <a:fillRect/>
            </a:stretch>
          </p:blipFill>
          <p:spPr>
            <a:xfrm>
              <a:off x="10265732" y="1087171"/>
              <a:ext cx="176782" cy="234968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6F1021F-799C-A1F1-F3FE-5D9AFF13F56C}"/>
                </a:ext>
              </a:extLst>
            </p:cNvPr>
            <p:cNvSpPr/>
            <p:nvPr/>
          </p:nvSpPr>
          <p:spPr>
            <a:xfrm>
              <a:off x="6674042" y="1109693"/>
              <a:ext cx="426720" cy="3419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1D931E0-0A5A-EAA8-6481-9951095359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41153" y="1249158"/>
              <a:ext cx="247456" cy="247457"/>
            </a:xfrm>
            <a:prstGeom prst="line">
              <a:avLst/>
            </a:prstGeom>
            <a:ln>
              <a:solidFill>
                <a:srgbClr val="FFFF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E39A865-8D39-4125-F781-D55FBCF17EA9}"/>
                </a:ext>
              </a:extLst>
            </p:cNvPr>
            <p:cNvCxnSpPr>
              <a:cxnSpLocks/>
            </p:cNvCxnSpPr>
            <p:nvPr/>
          </p:nvCxnSpPr>
          <p:spPr>
            <a:xfrm>
              <a:off x="6969317" y="1255901"/>
              <a:ext cx="3366135" cy="0"/>
            </a:xfrm>
            <a:prstGeom prst="line">
              <a:avLst/>
            </a:prstGeom>
            <a:ln>
              <a:solidFill>
                <a:srgbClr val="FFFF99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DC204FA-7B4F-6A32-A53B-E6A5DC8EA8C0}"/>
                </a:ext>
              </a:extLst>
            </p:cNvPr>
            <p:cNvSpPr txBox="1"/>
            <p:nvPr/>
          </p:nvSpPr>
          <p:spPr>
            <a:xfrm>
              <a:off x="9685847" y="1009171"/>
              <a:ext cx="58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/>
                <a:t>tat</a:t>
              </a:r>
              <a:endParaRPr lang="en-GB" sz="1200" dirty="0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4E21EB3-B330-63D7-27EB-AC2977583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27712" y="1661668"/>
              <a:ext cx="135630" cy="135631"/>
            </a:xfrm>
            <a:prstGeom prst="line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C53FA9F-62C6-6DCB-3F4F-C16C4B911B6C}"/>
                </a:ext>
              </a:extLst>
            </p:cNvPr>
            <p:cNvCxnSpPr>
              <a:cxnSpLocks/>
            </p:cNvCxnSpPr>
            <p:nvPr/>
          </p:nvCxnSpPr>
          <p:spPr>
            <a:xfrm>
              <a:off x="6951513" y="1666506"/>
              <a:ext cx="3357276" cy="0"/>
            </a:xfrm>
            <a:prstGeom prst="line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65CFB4C-0BAE-29CE-094D-BFCEDDD26EE8}"/>
                </a:ext>
              </a:extLst>
            </p:cNvPr>
            <p:cNvCxnSpPr>
              <a:cxnSpLocks/>
            </p:cNvCxnSpPr>
            <p:nvPr/>
          </p:nvCxnSpPr>
          <p:spPr>
            <a:xfrm>
              <a:off x="10306884" y="1663573"/>
              <a:ext cx="135630" cy="135631"/>
            </a:xfrm>
            <a:prstGeom prst="line">
              <a:avLst/>
            </a:prstGeom>
            <a:ln>
              <a:solidFill>
                <a:srgbClr val="99CC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25410A-2088-F805-1BC5-9EAF3AAB9FD1}"/>
                </a:ext>
              </a:extLst>
            </p:cNvPr>
            <p:cNvSpPr txBox="1"/>
            <p:nvPr/>
          </p:nvSpPr>
          <p:spPr>
            <a:xfrm>
              <a:off x="9856848" y="1681879"/>
              <a:ext cx="582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/>
                <a:t>rev</a:t>
              </a:r>
              <a:endParaRPr lang="en-GB" sz="14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E08987-CE93-EAC2-7466-A52EDAEE2CAF}"/>
                </a:ext>
              </a:extLst>
            </p:cNvPr>
            <p:cNvSpPr txBox="1"/>
            <p:nvPr/>
          </p:nvSpPr>
          <p:spPr>
            <a:xfrm>
              <a:off x="6178828" y="1666639"/>
              <a:ext cx="582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/>
                <a:t>vpr</a:t>
              </a:r>
              <a:endParaRPr lang="en-GB" sz="1400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9E09C6-1170-A5D5-8F6B-DD47E1F13148}"/>
                </a:ext>
              </a:extLst>
            </p:cNvPr>
            <p:cNvSpPr txBox="1"/>
            <p:nvPr/>
          </p:nvSpPr>
          <p:spPr>
            <a:xfrm>
              <a:off x="7040278" y="1759401"/>
              <a:ext cx="5827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400" dirty="0"/>
                <a:t>vpu</a:t>
              </a:r>
              <a:endParaRPr lang="en-GB" sz="14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A0134752-18BB-CBA5-23BB-E1ADE8461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LEN increases diversity of antigen presentation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2BA1AA-9E05-A44C-89ED-EA3708B10BE2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8DC5451-4760-C21A-A28E-9083E33349E0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037CB3F5-AA9E-72FB-FDDA-9753F3E888E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391EAEF4-FC06-F3DC-3E53-7F9FE74E0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01872CE-1549-42D3-8A18-9C9C45192C7F}"/>
              </a:ext>
            </a:extLst>
          </p:cNvPr>
          <p:cNvGrpSpPr/>
          <p:nvPr/>
        </p:nvGrpSpPr>
        <p:grpSpPr>
          <a:xfrm>
            <a:off x="3803616" y="3688210"/>
            <a:ext cx="3623995" cy="2926758"/>
            <a:chOff x="3803616" y="3688210"/>
            <a:chExt cx="3623995" cy="292675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9BABD6F-145F-48B1-9850-A4C4806D7D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47809" y="4293135"/>
              <a:ext cx="2080590" cy="208059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D12A0FE-BC05-7990-9406-8053A44106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70257" y="4055610"/>
              <a:ext cx="2559360" cy="2559358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F3A0AA7F-928C-EB78-21A5-1D7187C4C1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79687" y="4055610"/>
              <a:ext cx="2132907" cy="2559358"/>
            </a:xfrm>
            <a:custGeom>
              <a:avLst/>
              <a:gdLst>
                <a:gd name="csX0" fmla="*/ 1279680 w 2132907"/>
                <a:gd name="csY0" fmla="*/ 0 h 2559358"/>
                <a:gd name="csX1" fmla="*/ 2093676 w 2132907"/>
                <a:gd name="csY1" fmla="*/ 292217 h 2559358"/>
                <a:gd name="csX2" fmla="*/ 2124207 w 2132907"/>
                <a:gd name="csY2" fmla="*/ 319966 h 2559358"/>
                <a:gd name="csX3" fmla="*/ 2122777 w 2132907"/>
                <a:gd name="csY3" fmla="*/ 319277 h 2559358"/>
                <a:gd name="csX4" fmla="*/ 1717847 w 2132907"/>
                <a:gd name="csY4" fmla="*/ 237525 h 2559358"/>
                <a:gd name="csX5" fmla="*/ 677552 w 2132907"/>
                <a:gd name="csY5" fmla="*/ 1277821 h 2559358"/>
                <a:gd name="csX6" fmla="*/ 1717847 w 2132907"/>
                <a:gd name="csY6" fmla="*/ 2318117 h 2559358"/>
                <a:gd name="csX7" fmla="*/ 2122777 w 2132907"/>
                <a:gd name="csY7" fmla="*/ 2236366 h 2559358"/>
                <a:gd name="csX8" fmla="*/ 2132907 w 2132907"/>
                <a:gd name="csY8" fmla="*/ 2231486 h 2559358"/>
                <a:gd name="csX9" fmla="*/ 2093676 w 2132907"/>
                <a:gd name="csY9" fmla="*/ 2267142 h 2559358"/>
                <a:gd name="csX10" fmla="*/ 1279680 w 2132907"/>
                <a:gd name="csY10" fmla="*/ 2559358 h 2559358"/>
                <a:gd name="csX11" fmla="*/ 0 w 2132907"/>
                <a:gd name="csY11" fmla="*/ 1279679 h 2559358"/>
                <a:gd name="csX12" fmla="*/ 1279680 w 2132907"/>
                <a:gd name="csY12" fmla="*/ 0 h 2559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132907" h="2559358">
                  <a:moveTo>
                    <a:pt x="1279680" y="0"/>
                  </a:moveTo>
                  <a:cubicBezTo>
                    <a:pt x="1588882" y="0"/>
                    <a:pt x="1872471" y="109663"/>
                    <a:pt x="2093676" y="292217"/>
                  </a:cubicBezTo>
                  <a:lnTo>
                    <a:pt x="2124207" y="319966"/>
                  </a:lnTo>
                  <a:lnTo>
                    <a:pt x="2122777" y="319277"/>
                  </a:lnTo>
                  <a:cubicBezTo>
                    <a:pt x="1998318" y="266635"/>
                    <a:pt x="1861482" y="237525"/>
                    <a:pt x="1717847" y="237525"/>
                  </a:cubicBezTo>
                  <a:cubicBezTo>
                    <a:pt x="1143308" y="237525"/>
                    <a:pt x="677552" y="703281"/>
                    <a:pt x="677552" y="1277821"/>
                  </a:cubicBezTo>
                  <a:cubicBezTo>
                    <a:pt x="677552" y="1852361"/>
                    <a:pt x="1143308" y="2318117"/>
                    <a:pt x="1717847" y="2318117"/>
                  </a:cubicBezTo>
                  <a:cubicBezTo>
                    <a:pt x="1861482" y="2318117"/>
                    <a:pt x="1998318" y="2289007"/>
                    <a:pt x="2122777" y="2236366"/>
                  </a:cubicBezTo>
                  <a:lnTo>
                    <a:pt x="2132907" y="2231486"/>
                  </a:lnTo>
                  <a:lnTo>
                    <a:pt x="2093676" y="2267142"/>
                  </a:lnTo>
                  <a:cubicBezTo>
                    <a:pt x="1872471" y="2449695"/>
                    <a:pt x="1588882" y="2559358"/>
                    <a:pt x="1279680" y="2559358"/>
                  </a:cubicBezTo>
                  <a:cubicBezTo>
                    <a:pt x="572932" y="2559358"/>
                    <a:pt x="0" y="1986426"/>
                    <a:pt x="0" y="1279679"/>
                  </a:cubicBezTo>
                  <a:cubicBezTo>
                    <a:pt x="0" y="572932"/>
                    <a:pt x="572932" y="0"/>
                    <a:pt x="1279680" y="0"/>
                  </a:cubicBezTo>
                  <a:close/>
                </a:path>
              </a:pathLst>
            </a:custGeom>
            <a:solidFill>
              <a:srgbClr val="00EE00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386B9B2-D60D-52F9-848D-5CB22B8116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03616" y="4323009"/>
              <a:ext cx="3623995" cy="1168402"/>
              <a:chOff x="80582" y="2625334"/>
              <a:chExt cx="4142071" cy="1335437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54BFFD3-0064-A397-0C72-389779262F23}"/>
                  </a:ext>
                </a:extLst>
              </p:cNvPr>
              <p:cNvSpPr txBox="1"/>
              <p:nvPr/>
            </p:nvSpPr>
            <p:spPr>
              <a:xfrm>
                <a:off x="747586" y="3573817"/>
                <a:ext cx="698157" cy="38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9904DE5-8BF4-4D4D-C682-DBEB73B56DE6}"/>
                  </a:ext>
                </a:extLst>
              </p:cNvPr>
              <p:cNvSpPr txBox="1"/>
              <p:nvPr/>
            </p:nvSpPr>
            <p:spPr>
              <a:xfrm>
                <a:off x="2173190" y="3573817"/>
                <a:ext cx="698157" cy="38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7EF1903-EC9B-CD13-7597-175E81E7E620}"/>
                  </a:ext>
                </a:extLst>
              </p:cNvPr>
              <p:cNvSpPr txBox="1"/>
              <p:nvPr/>
            </p:nvSpPr>
            <p:spPr>
              <a:xfrm>
                <a:off x="3294245" y="3573817"/>
                <a:ext cx="698157" cy="38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ABABE65-87E9-1CD3-22CB-0FA49B972DDB}"/>
                  </a:ext>
                </a:extLst>
              </p:cNvPr>
              <p:cNvSpPr txBox="1"/>
              <p:nvPr/>
            </p:nvSpPr>
            <p:spPr>
              <a:xfrm>
                <a:off x="80582" y="2625334"/>
                <a:ext cx="912777" cy="369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LEN+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BA25FFE-8BDD-EDC9-19EB-D3CE3F7C111E}"/>
                  </a:ext>
                </a:extLst>
              </p:cNvPr>
              <p:cNvSpPr txBox="1"/>
              <p:nvPr/>
            </p:nvSpPr>
            <p:spPr>
              <a:xfrm>
                <a:off x="3309876" y="2625334"/>
                <a:ext cx="912777" cy="369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LEN-</a:t>
                </a: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D82089D-9AFC-1E18-F4D0-7726F79F5949}"/>
                </a:ext>
              </a:extLst>
            </p:cNvPr>
            <p:cNvSpPr txBox="1"/>
            <p:nvPr/>
          </p:nvSpPr>
          <p:spPr>
            <a:xfrm>
              <a:off x="4655269" y="3688210"/>
              <a:ext cx="2373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noProof="0" dirty="0">
                  <a:latin typeface="Arial" panose="020B0604020202020204" pitchFamily="34" charset="0"/>
                  <a:cs typeface="Arial" panose="020B0604020202020204" pitchFamily="34" charset="0"/>
                </a:rPr>
                <a:t>Gag peptides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54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BFE67-5E92-A74C-2B71-22421EAEA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 descr="The diagram illustrates the process of antigen presentation by MHC-I molecules, involving the degradation of HIV-1 proteins and the subsequent activation of CTL (Cytotoxic T Lymphocytes) for targeted cell killing.&#10;&#10;Door AI gegenereerde inhoud is mogelijk onjuist.">
            <a:extLst>
              <a:ext uri="{FF2B5EF4-FFF2-40B4-BE49-F238E27FC236}">
                <a16:creationId xmlns:a16="http://schemas.microsoft.com/office/drawing/2014/main" id="{99624BDC-B32E-678F-6F9D-CB4E399D4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87" r="66557"/>
          <a:stretch>
            <a:fillRect/>
          </a:stretch>
        </p:blipFill>
        <p:spPr>
          <a:xfrm>
            <a:off x="168056" y="2814266"/>
            <a:ext cx="4324592" cy="3316445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44172DA5-BB46-A6E8-1F38-A4694366C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927" r="66669" b="38651"/>
          <a:stretch>
            <a:fillRect/>
          </a:stretch>
        </p:blipFill>
        <p:spPr>
          <a:xfrm>
            <a:off x="169646" y="306391"/>
            <a:ext cx="4307104" cy="301078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803EB26-C33E-826B-408F-48456E374458}"/>
              </a:ext>
            </a:extLst>
          </p:cNvPr>
          <p:cNvGrpSpPr/>
          <p:nvPr/>
        </p:nvGrpSpPr>
        <p:grpSpPr>
          <a:xfrm>
            <a:off x="-2" y="218749"/>
            <a:ext cx="11534134" cy="158266"/>
            <a:chOff x="-2" y="832282"/>
            <a:chExt cx="11534134" cy="158266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140A7A54-63C8-DA40-3F1F-54C1C65F992F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A4C436B0-0278-3747-33E4-34062C32AAFA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5BED3FD6-2A8E-DE8C-8465-BEACED5DE058}"/>
              </a:ext>
            </a:extLst>
          </p:cNvPr>
          <p:cNvGrpSpPr/>
          <p:nvPr/>
        </p:nvGrpSpPr>
        <p:grpSpPr>
          <a:xfrm>
            <a:off x="3984922" y="306391"/>
            <a:ext cx="3792757" cy="5824320"/>
            <a:chOff x="3984922" y="306391"/>
            <a:chExt cx="3792757" cy="5824320"/>
          </a:xfrm>
        </p:grpSpPr>
        <p:pic>
          <p:nvPicPr>
            <p:cNvPr id="15" name="Afbeelding 14" descr="The diagram illustrates the process of antigen presentation by MHC-I molecules, involving the degradation of HIV-1 proteins and the subsequent activation of CTL (Cytotoxic T Lymphocytes) for targeted cell killing.&#10;&#10;Door AI gegenereerde inhoud is mogelijk onjuist.">
              <a:extLst>
                <a:ext uri="{FF2B5EF4-FFF2-40B4-BE49-F238E27FC236}">
                  <a16:creationId xmlns:a16="http://schemas.microsoft.com/office/drawing/2014/main" id="{40DEEE58-9C6A-64B1-92DF-92C97851E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63" t="54387" r="35449"/>
            <a:stretch>
              <a:fillRect/>
            </a:stretch>
          </p:blipFill>
          <p:spPr>
            <a:xfrm>
              <a:off x="4029170" y="2814266"/>
              <a:ext cx="3748509" cy="3316445"/>
            </a:xfrm>
            <a:prstGeom prst="rect">
              <a:avLst/>
            </a:prstGeom>
          </p:spPr>
        </p:pic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104DB07C-704C-E066-914E-14EFAFA49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19" t="19927" r="35888" b="38651"/>
            <a:stretch>
              <a:fillRect/>
            </a:stretch>
          </p:blipFill>
          <p:spPr>
            <a:xfrm>
              <a:off x="3984922" y="306391"/>
              <a:ext cx="3733801" cy="3010780"/>
            </a:xfrm>
            <a:prstGeom prst="rect">
              <a:avLst/>
            </a:prstGeom>
          </p:spPr>
        </p:pic>
      </p:grpSp>
      <p:grpSp>
        <p:nvGrpSpPr>
          <p:cNvPr id="19" name="Group 1">
            <a:extLst>
              <a:ext uri="{FF2B5EF4-FFF2-40B4-BE49-F238E27FC236}">
                <a16:creationId xmlns:a16="http://schemas.microsoft.com/office/drawing/2014/main" id="{753CCACD-E26E-49EB-2959-3F3F25809780}"/>
              </a:ext>
            </a:extLst>
          </p:cNvPr>
          <p:cNvGrpSpPr/>
          <p:nvPr/>
        </p:nvGrpSpPr>
        <p:grpSpPr>
          <a:xfrm>
            <a:off x="4520368" y="5718810"/>
            <a:ext cx="6167870" cy="1134110"/>
            <a:chOff x="4520368" y="5718810"/>
            <a:chExt cx="6167870" cy="1134110"/>
          </a:xfrm>
        </p:grpSpPr>
        <p:sp>
          <p:nvSpPr>
            <p:cNvPr id="20" name="Tijdelijke aanduiding voor inhoud 2">
              <a:extLst>
                <a:ext uri="{FF2B5EF4-FFF2-40B4-BE49-F238E27FC236}">
                  <a16:creationId xmlns:a16="http://schemas.microsoft.com/office/drawing/2014/main" id="{96B5814C-CC4F-162A-7CBD-2DBC7F707CDA}"/>
                </a:ext>
              </a:extLst>
            </p:cNvPr>
            <p:cNvSpPr txBox="1">
              <a:spLocks/>
            </p:cNvSpPr>
            <p:nvPr/>
          </p:nvSpPr>
          <p:spPr>
            <a:xfrm>
              <a:off x="4520368" y="5828202"/>
              <a:ext cx="6167870" cy="102471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500"/>
                </a:spcBef>
                <a:buNone/>
              </a:pPr>
              <a:r>
                <a:rPr lang="en-GB" sz="1800" dirty="0">
                  <a:solidFill>
                    <a:srgbClr val="8292B4"/>
                  </a:solidFill>
                  <a:latin typeface="Arial" panose="020B0604020202020204" pitchFamily="34" charset="0"/>
                </a:rPr>
                <a:t>&gt;</a:t>
              </a:r>
              <a:r>
                <a:rPr lang="en-GB" sz="1800" dirty="0">
                  <a:latin typeface="Arial" panose="020B0604020202020204" pitchFamily="34" charset="0"/>
                </a:rPr>
                <a:t> Computational binding prediction</a:t>
              </a:r>
            </a:p>
            <a:p>
              <a:pPr marL="0" indent="0">
                <a:spcBef>
                  <a:spcPts val="500"/>
                </a:spcBef>
                <a:buNone/>
              </a:pPr>
              <a:r>
                <a:rPr lang="en-GB" sz="1800" dirty="0">
                  <a:solidFill>
                    <a:srgbClr val="8292B4"/>
                  </a:solidFill>
                  <a:latin typeface="Arial" panose="020B0604020202020204" pitchFamily="34" charset="0"/>
                </a:rPr>
                <a:t>&gt;</a:t>
              </a:r>
              <a:r>
                <a:rPr lang="en-GB" sz="1800" dirty="0">
                  <a:latin typeface="Arial" panose="020B0604020202020204" pitchFamily="34" charset="0"/>
                </a:rPr>
                <a:t> HLA-peptide binding assay</a:t>
              </a:r>
            </a:p>
            <a:p>
              <a:pPr marL="0" indent="0">
                <a:spcBef>
                  <a:spcPts val="500"/>
                </a:spcBef>
                <a:buNone/>
              </a:pPr>
              <a:r>
                <a:rPr lang="en-GB" sz="1800" dirty="0">
                  <a:solidFill>
                    <a:srgbClr val="8292B4"/>
                  </a:solidFill>
                  <a:latin typeface="Arial" panose="020B0604020202020204" pitchFamily="34" charset="0"/>
                </a:rPr>
                <a:t>&gt;</a:t>
              </a:r>
              <a:r>
                <a:rPr lang="en-GB" sz="1800" dirty="0">
                  <a:latin typeface="Arial" panose="020B0604020202020204" pitchFamily="34" charset="0"/>
                </a:rPr>
                <a:t> Analyse human peptides?</a:t>
              </a:r>
            </a:p>
          </p:txBody>
        </p:sp>
        <p:cxnSp>
          <p:nvCxnSpPr>
            <p:cNvPr id="21" name="Straight Connector 13">
              <a:extLst>
                <a:ext uri="{FF2B5EF4-FFF2-40B4-BE49-F238E27FC236}">
                  <a16:creationId xmlns:a16="http://schemas.microsoft.com/office/drawing/2014/main" id="{915B1898-8BC6-8500-EE8A-D540CA3990B6}"/>
                </a:ext>
              </a:extLst>
            </p:cNvPr>
            <p:cNvCxnSpPr>
              <a:cxnSpLocks/>
            </p:cNvCxnSpPr>
            <p:nvPr/>
          </p:nvCxnSpPr>
          <p:spPr>
            <a:xfrm>
              <a:off x="4616888" y="5718810"/>
              <a:ext cx="0" cy="1113790"/>
            </a:xfrm>
            <a:prstGeom prst="line">
              <a:avLst/>
            </a:prstGeom>
            <a:ln>
              <a:solidFill>
                <a:srgbClr val="8292B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ep 26">
            <a:extLst>
              <a:ext uri="{FF2B5EF4-FFF2-40B4-BE49-F238E27FC236}">
                <a16:creationId xmlns:a16="http://schemas.microsoft.com/office/drawing/2014/main" id="{13ED1340-A4CE-6588-0EFF-413AADED39C0}"/>
              </a:ext>
            </a:extLst>
          </p:cNvPr>
          <p:cNvGrpSpPr/>
          <p:nvPr/>
        </p:nvGrpSpPr>
        <p:grpSpPr>
          <a:xfrm>
            <a:off x="7223422" y="306391"/>
            <a:ext cx="3795139" cy="5824320"/>
            <a:chOff x="7223422" y="306391"/>
            <a:chExt cx="3795139" cy="5824320"/>
          </a:xfrm>
        </p:grpSpPr>
        <p:pic>
          <p:nvPicPr>
            <p:cNvPr id="28" name="Afbeelding 27" descr="The diagram illustrates the process of antigen presentation by MHC-I molecules, involving the degradation of HIV-1 proteins and the subsequent activation of CTL (Cytotoxic T Lymphocytes) for targeted cell killing.&#10;&#10;Door AI gegenereerde inhoud is mogelijk onjuist.">
              <a:extLst>
                <a:ext uri="{FF2B5EF4-FFF2-40B4-BE49-F238E27FC236}">
                  <a16:creationId xmlns:a16="http://schemas.microsoft.com/office/drawing/2014/main" id="{9E7747A0-9FE6-6CF9-9332-653FA26D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861" t="54387" r="3151"/>
            <a:stretch>
              <a:fillRect/>
            </a:stretch>
          </p:blipFill>
          <p:spPr>
            <a:xfrm>
              <a:off x="7270052" y="2814266"/>
              <a:ext cx="3748509" cy="3316445"/>
            </a:xfrm>
            <a:prstGeom prst="rect">
              <a:avLst/>
            </a:prstGeom>
          </p:spPr>
        </p:pic>
        <p:pic>
          <p:nvPicPr>
            <p:cNvPr id="29" name="Afbeelding 28">
              <a:extLst>
                <a:ext uri="{FF2B5EF4-FFF2-40B4-BE49-F238E27FC236}">
                  <a16:creationId xmlns:a16="http://schemas.microsoft.com/office/drawing/2014/main" id="{8AEC5428-93E9-2C95-C81E-707F30E84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507" t="19927" r="3600" b="38651"/>
            <a:stretch>
              <a:fillRect/>
            </a:stretch>
          </p:blipFill>
          <p:spPr>
            <a:xfrm>
              <a:off x="7223422" y="306391"/>
              <a:ext cx="3733801" cy="3010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142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A2B95-4837-AAFC-417A-2A11276CF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E8E0F-54A6-21E6-89D3-A6173C9A1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Acknowledgements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393A04-75F2-0C30-CCD9-349A31CFF532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8C3986A5-8A8A-29BC-F6F0-370C1E300787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7F053108-17A3-7E69-2F94-09FD045FA65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D78E35D3-83A9-DAFC-BCBE-D10DBFEBA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D9FD6874-9A29-1124-88BC-5EC8E4D7928A}"/>
              </a:ext>
            </a:extLst>
          </p:cNvPr>
          <p:cNvSpPr txBox="1">
            <a:spLocks/>
          </p:cNvSpPr>
          <p:nvPr/>
        </p:nvSpPr>
        <p:spPr>
          <a:xfrm>
            <a:off x="456736" y="1447536"/>
            <a:ext cx="3149753" cy="4607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endParaRPr lang="en-GB" sz="1600" b="1" noProof="0" dirty="0">
              <a:latin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buNone/>
            </a:pPr>
            <a:endParaRPr lang="en-GB" sz="1600" b="1" dirty="0">
              <a:latin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buNone/>
            </a:pPr>
            <a:endParaRPr lang="en-GB" sz="1600" b="1" noProof="0" dirty="0">
              <a:latin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buNone/>
            </a:pPr>
            <a:endParaRPr lang="en-GB" sz="1600" b="1" dirty="0">
              <a:latin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buNone/>
            </a:pPr>
            <a:endParaRPr lang="en-GB" sz="1600" b="1" noProof="0" dirty="0">
              <a:latin typeface="Arial" panose="020B0604020202020204" pitchFamily="34" charset="0"/>
            </a:endParaRPr>
          </a:p>
          <a:p>
            <a:pPr marL="0" indent="0">
              <a:spcBef>
                <a:spcPts val="500"/>
              </a:spcBef>
              <a:buNone/>
            </a:pPr>
            <a:r>
              <a:rPr lang="en-GB" sz="1600" b="1" noProof="0" dirty="0">
                <a:latin typeface="Arial" panose="020B0604020202020204" pitchFamily="34" charset="0"/>
              </a:rPr>
              <a:t>Goffinet Group, LSTM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Christine Goffinet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Chloe Hui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 err="1">
                <a:latin typeface="Arial Nova Light" panose="020B0304020202020204" pitchFamily="34" charset="0"/>
              </a:rPr>
              <a:t>Christida</a:t>
            </a:r>
            <a:r>
              <a:rPr lang="en-GB" sz="1600" dirty="0">
                <a:latin typeface="Arial Nova Light" panose="020B0304020202020204" pitchFamily="34" charset="0"/>
              </a:rPr>
              <a:t> </a:t>
            </a:r>
            <a:r>
              <a:rPr lang="en-GB" sz="1600" dirty="0" err="1">
                <a:latin typeface="Arial Nova Light" panose="020B0304020202020204" pitchFamily="34" charset="0"/>
              </a:rPr>
              <a:t>Wastika</a:t>
            </a:r>
            <a:endParaRPr lang="en-GB" sz="1600" dirty="0">
              <a:latin typeface="Arial Nova Light" panose="020B0304020202020204" pitchFamily="34" charset="0"/>
            </a:endParaRP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Dylan Postmus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Dom Wooding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 err="1">
                <a:latin typeface="Arial Nova Light" panose="020B0304020202020204" pitchFamily="34" charset="0"/>
              </a:rPr>
              <a:t>Jid</a:t>
            </a:r>
            <a:r>
              <a:rPr lang="en-GB" sz="1600" dirty="0">
                <a:latin typeface="Arial Nova Light" panose="020B0304020202020204" pitchFamily="34" charset="0"/>
              </a:rPr>
              <a:t> </a:t>
            </a:r>
            <a:r>
              <a:rPr lang="en-GB" sz="1600" dirty="0" err="1">
                <a:latin typeface="Arial Nova Light" panose="020B0304020202020204" pitchFamily="34" charset="0"/>
              </a:rPr>
              <a:t>Purohoo</a:t>
            </a:r>
            <a:br>
              <a:rPr lang="en-GB" sz="1600" dirty="0">
                <a:latin typeface="Arial Nova Light" panose="020B0304020202020204" pitchFamily="34" charset="0"/>
              </a:rPr>
            </a:br>
            <a:r>
              <a:rPr lang="en-GB" sz="1600" dirty="0">
                <a:latin typeface="Arial Nova Light" panose="020B0304020202020204" pitchFamily="34" charset="0"/>
              </a:rPr>
              <a:t>Laure </a:t>
            </a:r>
            <a:r>
              <a:rPr lang="en-GB" sz="1600" dirty="0" err="1">
                <a:latin typeface="Arial Nova Light" panose="020B0304020202020204" pitchFamily="34" charset="0"/>
              </a:rPr>
              <a:t>Bosquillon</a:t>
            </a:r>
            <a:r>
              <a:rPr lang="en-GB" sz="1600" dirty="0">
                <a:latin typeface="Arial Nova Light" panose="020B0304020202020204" pitchFamily="34" charset="0"/>
              </a:rPr>
              <a:t> de </a:t>
            </a:r>
            <a:r>
              <a:rPr lang="en-GB" sz="1600" dirty="0" err="1">
                <a:latin typeface="Arial Nova Light" panose="020B0304020202020204" pitchFamily="34" charset="0"/>
              </a:rPr>
              <a:t>Jarcy</a:t>
            </a:r>
            <a:endParaRPr lang="en-GB" sz="1600" dirty="0">
              <a:latin typeface="Arial Nova Light" panose="020B0304020202020204" pitchFamily="34" charset="0"/>
            </a:endParaRP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Nick Heavey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Saskia Stenzel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Toby Ross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Valerie Price</a:t>
            </a:r>
          </a:p>
        </p:txBody>
      </p:sp>
      <p:pic>
        <p:nvPicPr>
          <p:cNvPr id="3" name="Picture 6" descr="A logo for a school of tropical medicine&#10;&#10;Description automatically generated">
            <a:extLst>
              <a:ext uri="{FF2B5EF4-FFF2-40B4-BE49-F238E27FC236}">
                <a16:creationId xmlns:a16="http://schemas.microsoft.com/office/drawing/2014/main" id="{41E55611-47C5-9422-8D76-48FA8A7176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1" t="6990" r="5956" b="17592"/>
          <a:stretch/>
        </p:blipFill>
        <p:spPr>
          <a:xfrm>
            <a:off x="461964" y="1159579"/>
            <a:ext cx="2271298" cy="1644174"/>
          </a:xfrm>
          <a:prstGeom prst="rect">
            <a:avLst/>
          </a:prstGeom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D7936FD7-2D5B-0A7C-8C64-E5D578B49333}"/>
              </a:ext>
            </a:extLst>
          </p:cNvPr>
          <p:cNvSpPr txBox="1">
            <a:spLocks/>
          </p:cNvSpPr>
          <p:nvPr/>
        </p:nvSpPr>
        <p:spPr>
          <a:xfrm>
            <a:off x="3487645" y="5083788"/>
            <a:ext cx="3725818" cy="1078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en-GB" sz="1600" b="1" noProof="0" dirty="0">
                <a:latin typeface="Arial" panose="020B0604020202020204" pitchFamily="34" charset="0"/>
              </a:rPr>
              <a:t>Centre for Proteome Research, </a:t>
            </a:r>
            <a:r>
              <a:rPr lang="en-GB" sz="1600" b="1" noProof="0" dirty="0" err="1">
                <a:latin typeface="Arial" panose="020B0604020202020204" pitchFamily="34" charset="0"/>
              </a:rPr>
              <a:t>UoL</a:t>
            </a:r>
            <a:endParaRPr lang="en-GB" sz="1600" b="1" noProof="0" dirty="0">
              <a:latin typeface="Arial" panose="020B0604020202020204" pitchFamily="34" charset="0"/>
            </a:endParaRP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Richard Scheltema</a:t>
            </a:r>
          </a:p>
          <a:p>
            <a:pPr marL="0" indent="0">
              <a:spcBef>
                <a:spcPts val="1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Kareena </a:t>
            </a:r>
            <a:r>
              <a:rPr lang="en-GB" sz="1600" noProof="0" dirty="0">
                <a:latin typeface="Arial Nova Light" panose="020B0304020202020204" pitchFamily="34" charset="0"/>
              </a:rPr>
              <a:t>Adair</a:t>
            </a:r>
          </a:p>
        </p:txBody>
      </p:sp>
      <p:pic>
        <p:nvPicPr>
          <p:cNvPr id="14" name="Afbeelding 13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86106382-303C-CF7F-5521-C0C1D23316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489" y="4224201"/>
            <a:ext cx="3149753" cy="805103"/>
          </a:xfrm>
          <a:prstGeom prst="rect">
            <a:avLst/>
          </a:prstGeom>
        </p:spPr>
      </p:pic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A2AAE1EC-51FE-B74B-8550-FDC43463EBB8}"/>
              </a:ext>
            </a:extLst>
          </p:cNvPr>
          <p:cNvSpPr txBox="1">
            <a:spLocks/>
          </p:cNvSpPr>
          <p:nvPr/>
        </p:nvSpPr>
        <p:spPr>
          <a:xfrm>
            <a:off x="8003840" y="5196524"/>
            <a:ext cx="3595093" cy="858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en-GB" sz="1600" b="1" dirty="0">
                <a:latin typeface="Arial" panose="020B0604020202020204" pitchFamily="34" charset="0"/>
              </a:rPr>
              <a:t>Funding bodies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GB" sz="1600" dirty="0">
                <a:latin typeface="Arial Nova Light" panose="020B0304020202020204" pitchFamily="34" charset="0"/>
              </a:rPr>
              <a:t>Academy of Medical Sciences (AMS)</a:t>
            </a:r>
            <a:endParaRPr lang="en-GB" sz="1600" noProof="0" dirty="0">
              <a:latin typeface="Arial Nova Light" panose="020B0304020202020204" pitchFamily="34" charset="0"/>
            </a:endParaRPr>
          </a:p>
        </p:txBody>
      </p:sp>
      <p:pic>
        <p:nvPicPr>
          <p:cNvPr id="2052" name="Picture 4" descr="undefined">
            <a:extLst>
              <a:ext uri="{FF2B5EF4-FFF2-40B4-BE49-F238E27FC236}">
                <a16:creationId xmlns:a16="http://schemas.microsoft.com/office/drawing/2014/main" id="{DCC2081E-D7F7-DF17-3AC8-FC1EE48F2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870" y="4276643"/>
            <a:ext cx="3595093" cy="761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 descr="Afbeelding met kleding, persoon, glimlach, schoeisel&#10;&#10;Door AI gegenereerde inhoud is mogelijk onjuist.">
            <a:extLst>
              <a:ext uri="{FF2B5EF4-FFF2-40B4-BE49-F238E27FC236}">
                <a16:creationId xmlns:a16="http://schemas.microsoft.com/office/drawing/2014/main" id="{325F18C2-38A1-C154-9805-5B0584A8DB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0" b="3655"/>
          <a:stretch>
            <a:fillRect/>
          </a:stretch>
        </p:blipFill>
        <p:spPr>
          <a:xfrm>
            <a:off x="4803641" y="1094353"/>
            <a:ext cx="5026771" cy="3026043"/>
          </a:xfrm>
          <a:prstGeom prst="rect">
            <a:avLst/>
          </a:prstGeom>
        </p:spPr>
      </p:pic>
      <p:sp>
        <p:nvSpPr>
          <p:cNvPr id="16" name="Free-form: Shape 15">
            <a:extLst>
              <a:ext uri="{FF2B5EF4-FFF2-40B4-BE49-F238E27FC236}">
                <a16:creationId xmlns:a16="http://schemas.microsoft.com/office/drawing/2014/main" id="{6C69BA4A-104E-109A-8E8B-9487EC3DD35B}"/>
              </a:ext>
            </a:extLst>
          </p:cNvPr>
          <p:cNvSpPr/>
          <p:nvPr/>
        </p:nvSpPr>
        <p:spPr>
          <a:xfrm flipH="1">
            <a:off x="-2" y="6213585"/>
            <a:ext cx="11534134" cy="43200"/>
          </a:xfrm>
          <a:custGeom>
            <a:avLst/>
            <a:gdLst>
              <a:gd name="connsiteX0" fmla="*/ 11534134 w 11534134"/>
              <a:gd name="connsiteY0" fmla="*/ 43200 h 43200"/>
              <a:gd name="connsiteX1" fmla="*/ 0 w 11534134"/>
              <a:gd name="connsiteY1" fmla="*/ 43200 h 43200"/>
              <a:gd name="connsiteX2" fmla="*/ 26898 w 11534134"/>
              <a:gd name="connsiteY2" fmla="*/ 0 h 43200"/>
              <a:gd name="connsiteX3" fmla="*/ 11534134 w 11534134"/>
              <a:gd name="connsiteY3" fmla="*/ 0 h 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4134" h="43200">
                <a:moveTo>
                  <a:pt x="11534134" y="43200"/>
                </a:moveTo>
                <a:lnTo>
                  <a:pt x="0" y="43200"/>
                </a:lnTo>
                <a:lnTo>
                  <a:pt x="26898" y="0"/>
                </a:lnTo>
                <a:lnTo>
                  <a:pt x="11534134" y="0"/>
                </a:lnTo>
                <a:close/>
              </a:path>
            </a:pathLst>
          </a:custGeom>
          <a:solidFill>
            <a:srgbClr val="DD0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noProof="0" dirty="0">
              <a:latin typeface="Arial" panose="020B0604020202020204" pitchFamily="34" charset="0"/>
            </a:endParaRPr>
          </a:p>
        </p:txBody>
      </p:sp>
      <p:sp>
        <p:nvSpPr>
          <p:cNvPr id="18" name="Tijdelijke aanduiding voor inhoud 2">
            <a:extLst>
              <a:ext uri="{FF2B5EF4-FFF2-40B4-BE49-F238E27FC236}">
                <a16:creationId xmlns:a16="http://schemas.microsoft.com/office/drawing/2014/main" id="{741398C0-650E-4F27-DBE0-E51CA0B91F1E}"/>
              </a:ext>
            </a:extLst>
          </p:cNvPr>
          <p:cNvSpPr txBox="1">
            <a:spLocks/>
          </p:cNvSpPr>
          <p:nvPr/>
        </p:nvSpPr>
        <p:spPr>
          <a:xfrm>
            <a:off x="768744" y="6405390"/>
            <a:ext cx="3149753" cy="321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en-GB" sz="1600" b="1" noProof="0" dirty="0">
                <a:latin typeface="Arial" panose="020B0604020202020204" pitchFamily="34" charset="0"/>
              </a:rPr>
              <a:t>daan.roovers@lstmed.ac.uk</a:t>
            </a:r>
            <a:endParaRPr lang="en-GB" sz="1600" dirty="0">
              <a:latin typeface="Arial Nova Light" panose="020B0304020202020204" pitchFamily="34" charset="0"/>
            </a:endParaRPr>
          </a:p>
        </p:txBody>
      </p:sp>
      <p:sp>
        <p:nvSpPr>
          <p:cNvPr id="19" name="Tijdelijke aanduiding voor inhoud 2">
            <a:extLst>
              <a:ext uri="{FF2B5EF4-FFF2-40B4-BE49-F238E27FC236}">
                <a16:creationId xmlns:a16="http://schemas.microsoft.com/office/drawing/2014/main" id="{5152DD66-9D2F-A6F1-D04B-76EED7DCE127}"/>
              </a:ext>
            </a:extLst>
          </p:cNvPr>
          <p:cNvSpPr txBox="1">
            <a:spLocks/>
          </p:cNvSpPr>
          <p:nvPr/>
        </p:nvSpPr>
        <p:spPr>
          <a:xfrm>
            <a:off x="5109807" y="6405390"/>
            <a:ext cx="2083262" cy="321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en-GB" sz="1600" b="1" noProof="0" dirty="0">
                <a:latin typeface="Arial" panose="020B0604020202020204" pitchFamily="34" charset="0"/>
              </a:rPr>
              <a:t>Daan Roovers</a:t>
            </a:r>
            <a:endParaRPr lang="en-GB" sz="1600" dirty="0">
              <a:latin typeface="Arial Nova Light" panose="020B0304020202020204" pitchFamily="34" charset="0"/>
            </a:endParaRPr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97B0EACB-34A1-5ADB-24B0-CC9D58F35ACB}"/>
              </a:ext>
            </a:extLst>
          </p:cNvPr>
          <p:cNvSpPr txBox="1">
            <a:spLocks/>
          </p:cNvSpPr>
          <p:nvPr/>
        </p:nvSpPr>
        <p:spPr>
          <a:xfrm>
            <a:off x="8384379" y="6405390"/>
            <a:ext cx="3149753" cy="321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00"/>
              </a:spcBef>
              <a:buNone/>
            </a:pPr>
            <a:r>
              <a:rPr lang="nl-NL" sz="1600" b="1" dirty="0">
                <a:latin typeface="Arial" panose="020B0604020202020204" pitchFamily="34" charset="0"/>
              </a:rPr>
              <a:t>@goffinetlab.bsky.social</a:t>
            </a:r>
            <a:endParaRPr lang="en-GB" sz="1600" dirty="0">
              <a:latin typeface="Arial Nova Light" panose="020B0304020202020204" pitchFamily="34" charset="0"/>
            </a:endParaRPr>
          </a:p>
        </p:txBody>
      </p:sp>
      <p:pic>
        <p:nvPicPr>
          <p:cNvPr id="1026" name="Picture 2" descr="Bluesky Icon Logo Bluesky App Editable Transparent Background Premium ...">
            <a:extLst>
              <a:ext uri="{FF2B5EF4-FFF2-40B4-BE49-F238E27FC236}">
                <a16:creationId xmlns:a16="http://schemas.microsoft.com/office/drawing/2014/main" id="{CCAB90EB-699C-BD54-920B-CEE4B2B8B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33720" y="6337559"/>
            <a:ext cx="447926" cy="44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inkedin icon png 17339624 PNG">
            <a:extLst>
              <a:ext uri="{FF2B5EF4-FFF2-40B4-BE49-F238E27FC236}">
                <a16:creationId xmlns:a16="http://schemas.microsoft.com/office/drawing/2014/main" id="{0DD35736-E1BA-0B4C-6A61-8EF0560C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272" y="6275646"/>
            <a:ext cx="531951" cy="53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logo for a school of tropical medicine&#10;&#10;Description automatically generated">
            <a:extLst>
              <a:ext uri="{FF2B5EF4-FFF2-40B4-BE49-F238E27FC236}">
                <a16:creationId xmlns:a16="http://schemas.microsoft.com/office/drawing/2014/main" id="{3C01F956-0947-C61B-5436-5C166F4A2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75" b="66906" l="48376" r="91682">
                        <a14:foregroundMark x1="64013" y1="35294" x2="64013" y2="35294"/>
                        <a14:foregroundMark x1="91717" y1="39865" x2="91717" y2="39865"/>
                        <a14:foregroundMark x1="60586" y1="11722" x2="60586" y2="11722"/>
                        <a14:foregroundMark x1="64227" y1="61997" x2="64227" y2="61997"/>
                        <a14:foregroundMark x1="62335" y1="63902" x2="62335" y2="63902"/>
                        <a14:foregroundMark x1="60586" y1="65975" x2="60586" y2="65975"/>
                        <a14:foregroundMark x1="55623" y1="9437" x2="55623" y2="9437"/>
                        <a14:foregroundMark x1="49911" y1="7914" x2="49911" y2="7914"/>
                        <a14:foregroundMark x1="58800" y1="47059" x2="58800" y2="47059"/>
                        <a14:foregroundMark x1="61371" y1="41557" x2="61371" y2="41557"/>
                        <a14:foregroundMark x1="58658" y1="47313" x2="58658" y2="47313"/>
                        <a14:foregroundMark x1="49340" y1="8760" x2="49340" y2="8760"/>
                        <a14:foregroundMark x1="48376" y1="8210" x2="48376" y2="8210"/>
                        <a14:foregroundMark x1="48875" y1="7829" x2="48875" y2="7829"/>
                        <a14:foregroundMark x1="50125" y1="9099" x2="50125" y2="9099"/>
                        <a14:foregroundMark x1="49661" y1="9183" x2="50553" y2="8125"/>
                        <a14:foregroundMark x1="49447" y1="9479" x2="49054" y2="8633"/>
                        <a14:foregroundMark x1="50125" y1="9268" x2="48625" y2="7617"/>
                        <a14:foregroundMark x1="58051" y1="17478" x2="63370" y2="28989"/>
                        <a14:foregroundMark x1="63370" y1="28989" x2="63049" y2="32501"/>
                        <a14:foregroundMark x1="59514" y1="66906" x2="60728" y2="660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21" t="6990" r="5956" b="32124"/>
          <a:stretch/>
        </p:blipFill>
        <p:spPr>
          <a:xfrm>
            <a:off x="429871" y="6341532"/>
            <a:ext cx="362777" cy="40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60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3301-3C14-FF38-DBA3-C349D4F01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4A31C5-8714-2A4E-7461-730751C2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71" y="143369"/>
            <a:ext cx="10932284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Lenacapavir hyperstabilises the HIV-1 capsid</a:t>
            </a:r>
            <a:endParaRPr lang="en-GB" sz="3400" noProof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044EA76-0286-29A6-8250-55B3007CBAFE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7" name="Free-form: Shape 6">
              <a:extLst>
                <a:ext uri="{FF2B5EF4-FFF2-40B4-BE49-F238E27FC236}">
                  <a16:creationId xmlns:a16="http://schemas.microsoft.com/office/drawing/2014/main" id="{3B86D903-02DF-FA91-D7C1-3F7B0E33567B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9" name="Rechte verbindingslijn 24">
              <a:extLst>
                <a:ext uri="{FF2B5EF4-FFF2-40B4-BE49-F238E27FC236}">
                  <a16:creationId xmlns:a16="http://schemas.microsoft.com/office/drawing/2014/main" id="{71F7B5AF-EC85-436B-0B27-6E1FAFC528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A1A6EF80-7541-5BED-8060-72C292014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5" name="Tekstvak 12">
            <a:extLst>
              <a:ext uri="{FF2B5EF4-FFF2-40B4-BE49-F238E27FC236}">
                <a16:creationId xmlns:a16="http://schemas.microsoft.com/office/drawing/2014/main" id="{807C6FEC-B0BA-B29A-E877-3E2056C1BCE9}"/>
              </a:ext>
            </a:extLst>
          </p:cNvPr>
          <p:cNvSpPr txBox="1"/>
          <p:nvPr/>
        </p:nvSpPr>
        <p:spPr>
          <a:xfrm>
            <a:off x="221672" y="1311071"/>
            <a:ext cx="67985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noProof="0" dirty="0">
                <a:latin typeface="Arial" panose="020B0604020202020204" pitchFamily="34" charset="0"/>
              </a:rPr>
              <a:t>LEN rigidifies the HIV-1 capsid by binding between two subunits</a:t>
            </a:r>
          </a:p>
          <a:p>
            <a:endParaRPr lang="en-GB" noProof="0" dirty="0">
              <a:latin typeface="Arial" panose="020B0604020202020204" pitchFamily="34" charset="0"/>
            </a:endParaRPr>
          </a:p>
          <a:p>
            <a:r>
              <a:rPr lang="en-GB" noProof="0" dirty="0">
                <a:latin typeface="Arial" panose="020B0604020202020204" pitchFamily="34" charset="0"/>
              </a:rPr>
              <a:t>Rigidification leads to aberrant/atypical capsid formation</a:t>
            </a:r>
          </a:p>
          <a:p>
            <a:endParaRPr lang="en-GB" noProof="0" dirty="0"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1A2442-03A2-0D99-1C8E-318501208B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8" r="-1" b="-154"/>
          <a:stretch>
            <a:fillRect/>
          </a:stretch>
        </p:blipFill>
        <p:spPr>
          <a:xfrm>
            <a:off x="273577" y="3276953"/>
            <a:ext cx="3343260" cy="24822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D238E7-DC9E-A828-6351-CD8EEC065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4076" y="3276953"/>
            <a:ext cx="4154151" cy="306950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E3E9A2-73FD-6C7D-BB3B-0B2B85A92B22}"/>
              </a:ext>
            </a:extLst>
          </p:cNvPr>
          <p:cNvSpPr txBox="1"/>
          <p:nvPr/>
        </p:nvSpPr>
        <p:spPr>
          <a:xfrm>
            <a:off x="5941152" y="6281015"/>
            <a:ext cx="19517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Bester et al., Science 2020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0E6ED25-5AF0-56DD-0798-F0C6E7B8A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673" y="2927314"/>
            <a:ext cx="3343260" cy="35940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3CC3A5A-5938-019D-99F0-BE430E9449EF}"/>
              </a:ext>
            </a:extLst>
          </p:cNvPr>
          <p:cNvSpPr txBox="1"/>
          <p:nvPr/>
        </p:nvSpPr>
        <p:spPr>
          <a:xfrm>
            <a:off x="9718856" y="6521318"/>
            <a:ext cx="195175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Huang et al., </a:t>
            </a:r>
            <a:r>
              <a:rPr lang="en-GB" sz="1000" noProof="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BioRxiv</a:t>
            </a:r>
            <a:r>
              <a:rPr lang="en-GB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</a:rPr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931079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7FFD7-1742-FBF5-765A-31057E07E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94">
            <a:extLst>
              <a:ext uri="{FF2B5EF4-FFF2-40B4-BE49-F238E27FC236}">
                <a16:creationId xmlns:a16="http://schemas.microsoft.com/office/drawing/2014/main" id="{0BC3676C-8E4E-90B4-DF0A-8625CBCDA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146" y="3802022"/>
            <a:ext cx="2783008" cy="3041673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2FCA45D5-E436-EC32-09E6-4A224C653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513" y="947348"/>
            <a:ext cx="7315103" cy="28546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5A8FECD-203B-DF07-A863-78767405A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LEN does not affect MHC-I surface presentation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445FEC5-5E18-3241-5F2B-911EB684DE50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C605B102-D310-E982-4FAF-267E9FDEC5AF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C2D09DFE-FC06-2EA1-F59E-85EFDAFA60E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67ECC90F-E772-CFA5-0929-C79EB8F2D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28" name="Arc 27">
            <a:extLst>
              <a:ext uri="{FF2B5EF4-FFF2-40B4-BE49-F238E27FC236}">
                <a16:creationId xmlns:a16="http://schemas.microsoft.com/office/drawing/2014/main" id="{347572D1-F33D-DE30-2832-8A8308976DFB}"/>
              </a:ext>
            </a:extLst>
          </p:cNvPr>
          <p:cNvSpPr/>
          <p:nvPr/>
        </p:nvSpPr>
        <p:spPr>
          <a:xfrm>
            <a:off x="4650851" y="1643106"/>
            <a:ext cx="507890" cy="3041673"/>
          </a:xfrm>
          <a:prstGeom prst="arc">
            <a:avLst>
              <a:gd name="adj1" fmla="val 5707547"/>
              <a:gd name="adj2" fmla="val 15474748"/>
            </a:avLst>
          </a:prstGeom>
          <a:ln w="12700">
            <a:solidFill>
              <a:srgbClr val="FF0206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E6E5A86F-8027-C6A4-4C9E-3541482AA739}"/>
              </a:ext>
            </a:extLst>
          </p:cNvPr>
          <p:cNvSpPr/>
          <p:nvPr/>
        </p:nvSpPr>
        <p:spPr>
          <a:xfrm rot="413399">
            <a:off x="5034661" y="1799711"/>
            <a:ext cx="1296754" cy="5505516"/>
          </a:xfrm>
          <a:prstGeom prst="arc">
            <a:avLst>
              <a:gd name="adj1" fmla="val 6933058"/>
              <a:gd name="adj2" fmla="val 15482417"/>
            </a:avLst>
          </a:prstGeom>
          <a:ln w="12700">
            <a:solidFill>
              <a:srgbClr val="FF0206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51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D60CF-E0A6-F352-BAE4-BCAC686FE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3D7866-6B65-3AB9-1A9D-D4ECC99FF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217157" cy="1031596"/>
          </a:xfrm>
        </p:spPr>
        <p:txBody>
          <a:bodyPr anchor="t">
            <a:noAutofit/>
          </a:bodyPr>
          <a:lstStyle/>
          <a:p>
            <a:r>
              <a:rPr lang="en-GB" sz="3400" noProof="0" dirty="0">
                <a:cs typeface="Calibri Light"/>
              </a:rPr>
              <a:t>Nef KO restores MHC-I expression upon latency reversal</a:t>
            </a:r>
            <a:endParaRPr lang="en-GB" sz="3400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813CB9-2567-18CC-5535-7880D7EE573A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57401CEB-666D-EB45-1A33-73C919EE1E24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3C2C66F7-1DAC-48B4-B078-623435ABD62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F8456BDD-C5BF-06A8-D374-028C4326A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pic>
        <p:nvPicPr>
          <p:cNvPr id="156" name="Picture 155">
            <a:extLst>
              <a:ext uri="{FF2B5EF4-FFF2-40B4-BE49-F238E27FC236}">
                <a16:creationId xmlns:a16="http://schemas.microsoft.com/office/drawing/2014/main" id="{F6A4FD25-09D0-6075-5A41-B94B66124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588" y="1283186"/>
            <a:ext cx="3626524" cy="5205129"/>
          </a:xfrm>
          <a:prstGeom prst="rect">
            <a:avLst/>
          </a:prstGeom>
        </p:spPr>
      </p:pic>
      <p:sp>
        <p:nvSpPr>
          <p:cNvPr id="158" name="Rectangle 157">
            <a:extLst>
              <a:ext uri="{FF2B5EF4-FFF2-40B4-BE49-F238E27FC236}">
                <a16:creationId xmlns:a16="http://schemas.microsoft.com/office/drawing/2014/main" id="{B402C000-A90E-CA0D-0447-B5593813D3E9}"/>
              </a:ext>
            </a:extLst>
          </p:cNvPr>
          <p:cNvSpPr/>
          <p:nvPr/>
        </p:nvSpPr>
        <p:spPr>
          <a:xfrm>
            <a:off x="1741517" y="1978944"/>
            <a:ext cx="414944" cy="274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latin typeface="Arial" panose="020B0604020202020204" pitchFamily="34" charset="0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09D2B3A5-4188-E464-CDA3-266E7F22E6B1}"/>
              </a:ext>
            </a:extLst>
          </p:cNvPr>
          <p:cNvGrpSpPr/>
          <p:nvPr/>
        </p:nvGrpSpPr>
        <p:grpSpPr>
          <a:xfrm>
            <a:off x="5343608" y="1482404"/>
            <a:ext cx="5594556" cy="4873946"/>
            <a:chOff x="5343608" y="1482404"/>
            <a:chExt cx="5594556" cy="4873946"/>
          </a:xfrm>
        </p:grpSpPr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6303C374-8B49-5963-D671-1C91BFAA0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43608" y="1482404"/>
              <a:ext cx="5594556" cy="487394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48021B-50C2-D72D-EB1E-1FD91772D84C}"/>
                </a:ext>
              </a:extLst>
            </p:cNvPr>
            <p:cNvSpPr/>
            <p:nvPr/>
          </p:nvSpPr>
          <p:spPr>
            <a:xfrm>
              <a:off x="5890260" y="1905000"/>
              <a:ext cx="3985260" cy="400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F5509AB-D7B4-F774-10DD-CFD3D81CC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43245" y="1891237"/>
              <a:ext cx="1951200" cy="19512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509FA68-1674-FAAE-E238-78FD66169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179"/>
            <a:stretch>
              <a:fillRect/>
            </a:stretch>
          </p:blipFill>
          <p:spPr>
            <a:xfrm>
              <a:off x="7785319" y="1894008"/>
              <a:ext cx="1951200" cy="19512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D0BE31F-624E-0E7D-0613-3FC311819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43245" y="3883675"/>
              <a:ext cx="1951200" cy="19512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C8EA1D8-75B8-0457-CF70-AAE4D60A9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87136" y="3878580"/>
              <a:ext cx="1949383" cy="19386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323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617D7-FA21-6CBD-6374-0C6CA0F61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23D82-AA3E-07C3-DCE8-6ED941F6E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600" noProof="0" dirty="0">
                <a:cs typeface="Calibri Light"/>
              </a:rPr>
              <a:t>Validation of HLA-peptide binding</a:t>
            </a:r>
            <a:endParaRPr lang="en-GB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D64E9D-5EE0-5DBB-E4BF-C7286A13B79E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2D3ACCF4-4387-58AC-2670-5E928F7697B0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B77D8E5D-0CF4-C9E7-5DD4-D368DBB84D6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29546029-49B9-E6DE-CB60-AA785DDA1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07D414C-45D5-6F64-85F5-97BEDC9958BF}"/>
              </a:ext>
            </a:extLst>
          </p:cNvPr>
          <p:cNvSpPr txBox="1"/>
          <p:nvPr/>
        </p:nvSpPr>
        <p:spPr>
          <a:xfrm>
            <a:off x="719758" y="1537453"/>
            <a:ext cx="5875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Arial" panose="020B0604020202020204" pitchFamily="34" charset="0"/>
              </a:rPr>
              <a:t>Computational:</a:t>
            </a:r>
          </a:p>
          <a:p>
            <a:pPr marL="742950" lvl="1" indent="-285750">
              <a:buFontTx/>
              <a:buChar char="-"/>
            </a:pPr>
            <a:r>
              <a:rPr lang="nl-NL" dirty="0">
                <a:latin typeface="Arial" panose="020B0604020202020204" pitchFamily="34" charset="0"/>
              </a:rPr>
              <a:t>NetMHCpan 4.1</a:t>
            </a:r>
          </a:p>
          <a:p>
            <a:pPr marL="742950" lvl="1" indent="-285750">
              <a:buFontTx/>
              <a:buChar char="-"/>
            </a:pPr>
            <a:r>
              <a:rPr lang="nl-NL" dirty="0">
                <a:latin typeface="Arial" panose="020B0604020202020204" pitchFamily="34" charset="0"/>
              </a:rPr>
              <a:t>Gibbs Clustering</a:t>
            </a:r>
          </a:p>
        </p:txBody>
      </p:sp>
      <p:pic>
        <p:nvPicPr>
          <p:cNvPr id="17" name="Picture 16" descr="A chart of different types of dna&#10;&#10;AI-generated content may be incorrect.">
            <a:extLst>
              <a:ext uri="{FF2B5EF4-FFF2-40B4-BE49-F238E27FC236}">
                <a16:creationId xmlns:a16="http://schemas.microsoft.com/office/drawing/2014/main" id="{CD50A605-3B02-1B61-9288-F6F4C76FB1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636" y="1356188"/>
            <a:ext cx="2944218" cy="245171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65CC15C-D31C-9627-44A5-CEDD5F4782FE}"/>
              </a:ext>
            </a:extLst>
          </p:cNvPr>
          <p:cNvSpPr txBox="1"/>
          <p:nvPr/>
        </p:nvSpPr>
        <p:spPr>
          <a:xfrm>
            <a:off x="4347710" y="3718967"/>
            <a:ext cx="37318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2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(Rucevic et al., Jvirol 2016)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EDF2C7-F4F3-755B-A93F-36328C53A304}"/>
              </a:ext>
            </a:extLst>
          </p:cNvPr>
          <p:cNvSpPr txBox="1"/>
          <p:nvPr/>
        </p:nvSpPr>
        <p:spPr>
          <a:xfrm>
            <a:off x="719758" y="4380334"/>
            <a:ext cx="587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Arial" panose="020B0604020202020204" pitchFamily="34" charset="0"/>
              </a:rPr>
              <a:t>Wet-lab: MHC-I peptide stabilisation assay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99868B4-F10E-BBCA-0E68-5FECF1E98086}"/>
              </a:ext>
            </a:extLst>
          </p:cNvPr>
          <p:cNvGrpSpPr>
            <a:grpSpLocks noChangeAspect="1"/>
          </p:cNvGrpSpPr>
          <p:nvPr/>
        </p:nvGrpSpPr>
        <p:grpSpPr>
          <a:xfrm>
            <a:off x="4672835" y="4659581"/>
            <a:ext cx="2611653" cy="1832990"/>
            <a:chOff x="4470239" y="3134532"/>
            <a:chExt cx="893145" cy="626854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A66C2D9-CB2D-55A7-C3C8-2562258A8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71102" y="3437432"/>
              <a:ext cx="172552" cy="32395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210289B-472A-BEE0-2250-1574EADEE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70239" y="3263338"/>
              <a:ext cx="133022" cy="142356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2D7D921-6086-1640-F6EA-C04DCD9DB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15048" y="3437432"/>
              <a:ext cx="172552" cy="32395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F5919C4-43EF-284A-FB7F-DEB780A13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8994" y="3437432"/>
              <a:ext cx="172552" cy="32395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67D70B2-72E2-39CF-B073-07F184378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277"/>
            <a:stretch>
              <a:fillRect/>
            </a:stretch>
          </p:blipFill>
          <p:spPr>
            <a:xfrm>
              <a:off x="4902940" y="3448050"/>
              <a:ext cx="172552" cy="313336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2AB8B3B-7F0C-2429-CF4C-F01D271D6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46886" y="3437432"/>
              <a:ext cx="172552" cy="32395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F270BE9-23B1-84C8-F364-8062EE2FF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90832" y="3437432"/>
              <a:ext cx="172552" cy="323954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409B5ADD-6A20-21A3-3FC9-C0F7F0506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9130264">
              <a:off x="4601559" y="3139789"/>
              <a:ext cx="133022" cy="142356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4DEEC76-0271-5986-464D-A517B3436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35840">
              <a:off x="4831397" y="3134532"/>
              <a:ext cx="133022" cy="142356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FB5D737A-3A92-EC57-4EB5-A1B86A63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7816916">
              <a:off x="4893317" y="3317843"/>
              <a:ext cx="133022" cy="142356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45F8446-95B5-AEA2-CF13-562985E10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6252832">
              <a:off x="5152927" y="3204020"/>
              <a:ext cx="133022" cy="1423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2454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5964C-3D73-0AE9-7BE5-7ABE657BF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C8EA41-3DC8-D19A-6F42-8A17A214C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600" noProof="0" dirty="0">
                <a:cs typeface="Calibri Light"/>
              </a:rPr>
              <a:t>Assess Gag half life: click pulse-chase + p24-IP</a:t>
            </a:r>
            <a:endParaRPr lang="en-GB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91B701-28A1-C053-C755-72B9AD0F4F3B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86030290-FBD7-3969-7313-2153AADEAA9F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DDB808E5-B3BD-5CDE-AD23-B59C211BA173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5DA7ED44-F562-A707-4E63-CAC1D5FC6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5A9C19D-3F6A-0F51-06F0-56D0F7BB93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9800"/>
          <a:stretch>
            <a:fillRect/>
          </a:stretch>
        </p:blipFill>
        <p:spPr>
          <a:xfrm>
            <a:off x="0" y="1801371"/>
            <a:ext cx="4901184" cy="3703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EB5101-25B1-7591-61C7-5297C68FD694}"/>
              </a:ext>
            </a:extLst>
          </p:cNvPr>
          <p:cNvSpPr/>
          <p:nvPr/>
        </p:nvSpPr>
        <p:spPr>
          <a:xfrm>
            <a:off x="4419600" y="2103120"/>
            <a:ext cx="807720" cy="708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F2E5E0-A4C7-9C1D-3D09-37A9C6863B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875" r="24025"/>
          <a:stretch>
            <a:fillRect/>
          </a:stretch>
        </p:blipFill>
        <p:spPr>
          <a:xfrm>
            <a:off x="4617720" y="1801371"/>
            <a:ext cx="4645152" cy="370341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5DD1B6-A6B0-D060-BDAD-017F73B5336E}"/>
              </a:ext>
            </a:extLst>
          </p:cNvPr>
          <p:cNvSpPr/>
          <p:nvPr/>
        </p:nvSpPr>
        <p:spPr>
          <a:xfrm>
            <a:off x="8000998" y="2811780"/>
            <a:ext cx="1636777" cy="1377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14F3B6-0A60-8EAF-6B5D-A116E65CDDA6}"/>
              </a:ext>
            </a:extLst>
          </p:cNvPr>
          <p:cNvGrpSpPr/>
          <p:nvPr/>
        </p:nvGrpSpPr>
        <p:grpSpPr>
          <a:xfrm>
            <a:off x="8046720" y="1801371"/>
            <a:ext cx="4145280" cy="2370813"/>
            <a:chOff x="8046720" y="1801371"/>
            <a:chExt cx="4145280" cy="23708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196BDB8-4FE2-E194-87D6-FB223CC49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6000" b="35983"/>
            <a:stretch>
              <a:fillRect/>
            </a:stretch>
          </p:blipFill>
          <p:spPr>
            <a:xfrm>
              <a:off x="8046720" y="1801371"/>
              <a:ext cx="4145280" cy="237081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8C635F-2025-1E1F-1603-E299C31A7E0A}"/>
                </a:ext>
              </a:extLst>
            </p:cNvPr>
            <p:cNvSpPr/>
            <p:nvPr/>
          </p:nvSpPr>
          <p:spPr>
            <a:xfrm>
              <a:off x="9170670" y="3413760"/>
              <a:ext cx="1139190" cy="133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677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FFC932-1237-F3AA-4D3F-D46AD1D8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6AA037-8E16-C98F-A509-B573287F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39" y="136525"/>
            <a:ext cx="11054379" cy="1031596"/>
          </a:xfrm>
        </p:spPr>
        <p:txBody>
          <a:bodyPr anchor="t">
            <a:noAutofit/>
          </a:bodyPr>
          <a:lstStyle/>
          <a:p>
            <a:r>
              <a:rPr lang="en-GB" sz="3600" noProof="0" dirty="0">
                <a:cs typeface="Calibri Light"/>
              </a:rPr>
              <a:t>CD8+ killing assay ±LEN</a:t>
            </a:r>
            <a:endParaRPr lang="en-GB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E11653-DE77-90FA-4E01-5E1A73D21401}"/>
              </a:ext>
            </a:extLst>
          </p:cNvPr>
          <p:cNvGrpSpPr/>
          <p:nvPr/>
        </p:nvGrpSpPr>
        <p:grpSpPr>
          <a:xfrm>
            <a:off x="-2" y="180214"/>
            <a:ext cx="12095432" cy="1055370"/>
            <a:chOff x="-2" y="180214"/>
            <a:chExt cx="12095432" cy="1055370"/>
          </a:xfrm>
        </p:grpSpPr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BFB0BF4D-CD5F-B007-1CBD-3D548E87D757}"/>
                </a:ext>
              </a:extLst>
            </p:cNvPr>
            <p:cNvSpPr/>
            <p:nvPr/>
          </p:nvSpPr>
          <p:spPr>
            <a:xfrm flipH="1" flipV="1">
              <a:off x="-2" y="947348"/>
              <a:ext cx="11534134" cy="43200"/>
            </a:xfrm>
            <a:custGeom>
              <a:avLst/>
              <a:gdLst>
                <a:gd name="connsiteX0" fmla="*/ 11534134 w 11534134"/>
                <a:gd name="connsiteY0" fmla="*/ 43200 h 43200"/>
                <a:gd name="connsiteX1" fmla="*/ 0 w 11534134"/>
                <a:gd name="connsiteY1" fmla="*/ 43200 h 43200"/>
                <a:gd name="connsiteX2" fmla="*/ 26898 w 11534134"/>
                <a:gd name="connsiteY2" fmla="*/ 0 h 43200"/>
                <a:gd name="connsiteX3" fmla="*/ 11534134 w 11534134"/>
                <a:gd name="connsiteY3" fmla="*/ 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34134" h="43200">
                  <a:moveTo>
                    <a:pt x="11534134" y="43200"/>
                  </a:moveTo>
                  <a:lnTo>
                    <a:pt x="0" y="43200"/>
                  </a:lnTo>
                  <a:lnTo>
                    <a:pt x="26898" y="0"/>
                  </a:lnTo>
                  <a:lnTo>
                    <a:pt x="11534134" y="0"/>
                  </a:lnTo>
                  <a:close/>
                </a:path>
              </a:pathLst>
            </a:custGeom>
            <a:solidFill>
              <a:srgbClr val="DD0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noProof="0" dirty="0">
                <a:latin typeface="Arial" panose="020B0604020202020204" pitchFamily="34" charset="0"/>
              </a:endParaRPr>
            </a:p>
          </p:txBody>
        </p:sp>
        <p:cxnSp>
          <p:nvCxnSpPr>
            <p:cNvPr id="12" name="Rechte verbindingslijn 24">
              <a:extLst>
                <a:ext uri="{FF2B5EF4-FFF2-40B4-BE49-F238E27FC236}">
                  <a16:creationId xmlns:a16="http://schemas.microsoft.com/office/drawing/2014/main" id="{6CB28EB1-A348-0650-BC92-BE5C0CEBDF1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832282"/>
              <a:ext cx="10938164" cy="0"/>
            </a:xfrm>
            <a:prstGeom prst="line">
              <a:avLst/>
            </a:prstGeom>
            <a:ln w="44450">
              <a:solidFill>
                <a:srgbClr val="780A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A logo for a school of tropical medicine&#10;&#10;Description automatically generated">
              <a:extLst>
                <a:ext uri="{FF2B5EF4-FFF2-40B4-BE49-F238E27FC236}">
                  <a16:creationId xmlns:a16="http://schemas.microsoft.com/office/drawing/2014/main" id="{8288A771-998E-55E9-F2FE-7194F97D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575" b="66906" l="48376" r="91682">
                          <a14:foregroundMark x1="64013" y1="35294" x2="64013" y2="35294"/>
                          <a14:foregroundMark x1="91717" y1="39865" x2="91717" y2="39865"/>
                          <a14:foregroundMark x1="60586" y1="11722" x2="60586" y2="11722"/>
                          <a14:foregroundMark x1="64227" y1="61997" x2="64227" y2="61997"/>
                          <a14:foregroundMark x1="62335" y1="63902" x2="62335" y2="63902"/>
                          <a14:foregroundMark x1="60586" y1="65975" x2="60586" y2="65975"/>
                          <a14:foregroundMark x1="55623" y1="9437" x2="55623" y2="9437"/>
                          <a14:foregroundMark x1="49911" y1="7914" x2="49911" y2="7914"/>
                          <a14:foregroundMark x1="58800" y1="47059" x2="58800" y2="47059"/>
                          <a14:foregroundMark x1="61371" y1="41557" x2="61371" y2="41557"/>
                          <a14:foregroundMark x1="58658" y1="47313" x2="58658" y2="47313"/>
                          <a14:foregroundMark x1="49340" y1="8760" x2="49340" y2="8760"/>
                          <a14:foregroundMark x1="48376" y1="8210" x2="48376" y2="8210"/>
                          <a14:foregroundMark x1="48875" y1="7829" x2="48875" y2="7829"/>
                          <a14:foregroundMark x1="50125" y1="9099" x2="50125" y2="9099"/>
                          <a14:foregroundMark x1="49661" y1="9183" x2="50553" y2="8125"/>
                          <a14:foregroundMark x1="49447" y1="9479" x2="49054" y2="8633"/>
                          <a14:foregroundMark x1="50125" y1="9268" x2="48625" y2="7617"/>
                          <a14:foregroundMark x1="58051" y1="17478" x2="63370" y2="28989"/>
                          <a14:foregroundMark x1="63370" y1="28989" x2="63049" y2="32501"/>
                          <a14:foregroundMark x1="59514" y1="66906" x2="60728" y2="6606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621" t="6990" r="5956" b="32124"/>
            <a:stretch/>
          </p:blipFill>
          <p:spPr>
            <a:xfrm>
              <a:off x="11141624" y="180214"/>
              <a:ext cx="953806" cy="105537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30459F9-8543-CB37-B7BF-2D788EEED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85599"/>
            <a:ext cx="12192000" cy="267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95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Red Violet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18046</TotalTime>
  <Words>1332</Words>
  <Application>Microsoft Office PowerPoint</Application>
  <PresentationFormat>Widescreen</PresentationFormat>
  <Paragraphs>295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Arial Nova Light</vt:lpstr>
      <vt:lpstr>Calibri</vt:lpstr>
      <vt:lpstr>Calibri Light</vt:lpstr>
      <vt:lpstr>Times New Roman</vt:lpstr>
      <vt:lpstr>Office Theme</vt:lpstr>
      <vt:lpstr>Capsid inhibitor Lenacapavir accelerates degradation of HIV-1 Gag and increases diversity of antigen presentation following latency reversal</vt:lpstr>
      <vt:lpstr>PowerPoint Presentation</vt:lpstr>
      <vt:lpstr>HIV-1 evades immune-clearance during latent infection</vt:lpstr>
      <vt:lpstr>Capsid inhibitor Lenacapavir inhibits HIV-1 infection </vt:lpstr>
      <vt:lpstr>PowerPoint Presentation</vt:lpstr>
      <vt:lpstr>PowerPoint Presentation</vt:lpstr>
      <vt:lpstr>Latent HIV-1-infected Jurkat reporter T-cell line (JLEG2)</vt:lpstr>
      <vt:lpstr>LEN specifically reduces p24CA levels upon latency reversal</vt:lpstr>
      <vt:lpstr>LEN specifically reduces p24CA levels upon latency reversal</vt:lpstr>
      <vt:lpstr>LEN specifically reduces p24CA levels upon latency reversal</vt:lpstr>
      <vt:lpstr>JLEG2 T-cell line distinguishes total/surface Env</vt:lpstr>
      <vt:lpstr>LEN treatment preserves surface Env presentation</vt:lpstr>
      <vt:lpstr>PowerPoint Presentation</vt:lpstr>
      <vt:lpstr>PowerPoint Presentation</vt:lpstr>
      <vt:lpstr>LEN accelerates degradation of HIV-1 Gag</vt:lpstr>
      <vt:lpstr>MHC-bound peptide isolation + MS peptidomics</vt:lpstr>
      <vt:lpstr>Identified ~25k unique peptides, 41 HIV-1 derived</vt:lpstr>
      <vt:lpstr>Most viral peptides derived from 8 epitopes on HIV-1 Gag </vt:lpstr>
      <vt:lpstr>LEN increases diversity of antigen presentation</vt:lpstr>
      <vt:lpstr>PowerPoint Presentation</vt:lpstr>
      <vt:lpstr>Acknowledgements</vt:lpstr>
      <vt:lpstr>Lenacapavir hyperstabilises the HIV-1 capsid</vt:lpstr>
      <vt:lpstr>LEN does not affect MHC-I surface presentation</vt:lpstr>
      <vt:lpstr>Nef KO restores MHC-I expression upon latency reversal</vt:lpstr>
      <vt:lpstr>Validation of HLA-peptide binding</vt:lpstr>
      <vt:lpstr>Assess Gag half life: click pulse-chase + p24-IP</vt:lpstr>
      <vt:lpstr>CD8+ killing assay ±LEN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Daan Roovers</dc:creator>
  <cp:lastModifiedBy>Daan Roovers</cp:lastModifiedBy>
  <cp:revision>10</cp:revision>
  <dcterms:created xsi:type="dcterms:W3CDTF">2025-06-13T08:51:55Z</dcterms:created>
  <dcterms:modified xsi:type="dcterms:W3CDTF">2026-07-20T14:19:14Z</dcterms:modified>
</cp:coreProperties>
</file>