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8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9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0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5" r:id="rId2"/>
    <p:sldMasterId id="2147483686" r:id="rId3"/>
    <p:sldMasterId id="2147483700" r:id="rId4"/>
    <p:sldMasterId id="2147483731" r:id="rId5"/>
    <p:sldMasterId id="2147483735" r:id="rId6"/>
    <p:sldMasterId id="2147483715" r:id="rId7"/>
    <p:sldMasterId id="2147483719" r:id="rId8"/>
    <p:sldMasterId id="2147483703" r:id="rId9"/>
    <p:sldMasterId id="2147483673" r:id="rId10"/>
    <p:sldMasterId id="2147483660" r:id="rId11"/>
  </p:sldMasterIdLst>
  <p:notesMasterIdLst>
    <p:notesMasterId r:id="rId34"/>
  </p:notesMasterIdLst>
  <p:sldIdLst>
    <p:sldId id="260" r:id="rId12"/>
    <p:sldId id="852" r:id="rId13"/>
    <p:sldId id="875" r:id="rId14"/>
    <p:sldId id="841" r:id="rId15"/>
    <p:sldId id="807" r:id="rId16"/>
    <p:sldId id="862" r:id="rId17"/>
    <p:sldId id="834" r:id="rId18"/>
    <p:sldId id="835" r:id="rId19"/>
    <p:sldId id="836" r:id="rId20"/>
    <p:sldId id="859" r:id="rId21"/>
    <p:sldId id="858" r:id="rId22"/>
    <p:sldId id="824" r:id="rId23"/>
    <p:sldId id="842" r:id="rId24"/>
    <p:sldId id="870" r:id="rId25"/>
    <p:sldId id="843" r:id="rId26"/>
    <p:sldId id="863" r:id="rId27"/>
    <p:sldId id="719" r:id="rId28"/>
    <p:sldId id="804" r:id="rId29"/>
    <p:sldId id="876" r:id="rId30"/>
    <p:sldId id="847" r:id="rId31"/>
    <p:sldId id="872" r:id="rId32"/>
    <p:sldId id="82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 userDrawn="1">
          <p15:clr>
            <a:srgbClr val="A4A3A4"/>
          </p15:clr>
        </p15:guide>
        <p15:guide id="2" pos="192" userDrawn="1">
          <p15:clr>
            <a:srgbClr val="A4A3A4"/>
          </p15:clr>
        </p15:guide>
        <p15:guide id="3" pos="7488" userDrawn="1">
          <p15:clr>
            <a:srgbClr val="A4A3A4"/>
          </p15:clr>
        </p15:guide>
        <p15:guide id="4" orient="horz" pos="192" userDrawn="1">
          <p15:clr>
            <a:srgbClr val="A4A3A4"/>
          </p15:clr>
        </p15:guide>
        <p15:guide id="5" orient="horz" pos="1872" userDrawn="1">
          <p15:clr>
            <a:srgbClr val="A4A3A4"/>
          </p15:clr>
        </p15:guide>
        <p15:guide id="6" orient="horz" pos="4032" userDrawn="1">
          <p15:clr>
            <a:srgbClr val="A4A3A4"/>
          </p15:clr>
        </p15:guide>
        <p15:guide id="7" pos="4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020B9D3-D225-9379-0D5A-E2A0072610FB}" name="Einav, Tomer" initials="ET" userId="S::tomer.einav@charite.de::7ce1df74-381d-429e-af55-cb0e2160ba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5F9"/>
    <a:srgbClr val="ECF0F4"/>
    <a:srgbClr val="D70200"/>
    <a:srgbClr val="0175FB"/>
    <a:srgbClr val="F5F8FC"/>
    <a:srgbClr val="FFBCB3"/>
    <a:srgbClr val="FFB103"/>
    <a:srgbClr val="F4F7FB"/>
    <a:srgbClr val="2E504F"/>
    <a:srgbClr val="0569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1348"/>
  </p:normalViewPr>
  <p:slideViewPr>
    <p:cSldViewPr>
      <p:cViewPr varScale="1">
        <p:scale>
          <a:sx n="90" d="100"/>
          <a:sy n="90" d="100"/>
        </p:scale>
        <p:origin x="232" y="272"/>
      </p:cViewPr>
      <p:guideLst>
        <p:guide orient="horz" pos="4128"/>
        <p:guide pos="192"/>
        <p:guide pos="7488"/>
        <p:guide orient="horz" pos="192"/>
        <p:guide orient="horz" pos="1872"/>
        <p:guide orient="horz" pos="4032"/>
        <p:guide pos="47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9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microsoft.com/office/2018/10/relationships/authors" Target="authors.xml"/><Relationship Id="rId21" Type="http://schemas.openxmlformats.org/officeDocument/2006/relationships/slide" Target="slides/slide10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814DD-7B6F-FA43-BDA9-461FCD268A2C}" type="datetimeFigureOut">
              <a:rPr lang="en-US" smtClean="0"/>
              <a:t>7/23/26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DC58F-3201-F14C-8342-D9FD8A7AB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7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9646409/#R1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9646409/#R18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to Amanita and all the local leaders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4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EFF5D-E1FD-DB9B-3338-BF21A53C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24A09-21E7-FF83-C211-C16504704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23ED3-31EA-D400-C6D8-4EE109874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75C00-7039-762D-6950-16972F8D8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72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2FBD-B34F-BA9C-EAE6-8A34D43B9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E84E9-CE9A-2680-1467-900E77F0A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69130-A208-BE3E-4786-3B8987009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to Amanita and all the local leaders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9DCA8-8198-F7A3-8181-68E405FA8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85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2047F-82E3-BE2A-6572-58A8DF418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2918E-45DE-070A-F067-07D2FB0A5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61A33-46BB-E0A3-BC05-A3674D6BB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4CCA4-F3A8-7E21-02B4-02AA4BCAA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7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FB52-3B2B-741C-4AE3-DDE9074F1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FECD4-8576-3DD5-BB9A-3B68F9044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F1C783-BFE5-B30F-1F9F-07BB6F315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B19ED-8775-A1DB-1961-6F229B26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844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612A9-2E2D-5EF9-3FDA-FFA3D7B19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F1267-82DA-BAAF-DB32-0262ABED1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ABBE07-8C78-6C87-9E0C-6824D170E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3E76D-9D74-6E3C-DC5F-FA5500208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237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A76A4-325F-9F69-D1B1-758ABD4BE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32AEC-98EC-25D4-5760-8CA56E3B1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2EF3F-9EE9-F56E-E457-6276EAB86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30DD0-2F59-13E9-5532-85427B57A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DC58F-3201-F14C-8342-D9FD8A7ABF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514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9E505-7FC6-340F-7867-9B4D4F5B7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11525-2A7A-419A-39D6-A6CA6C5D6A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FC2D6-5C2F-ED01-24D6-F7463F215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1BB61-3167-387F-C99D-A2F8FCC08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DC58F-3201-F14C-8342-D9FD8A7ABF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045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F41EC-23CA-737E-73D4-8283C8788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17962-30D0-2961-92C2-7C99DC3C1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9FB99A-C9CB-E146-3806-DB6943CE1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scientific gap!</a:t>
            </a:r>
            <a:endParaRPr lang="en-US" sz="1200" b="1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22599-DD1D-96F7-E04F-417EA67AC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DC58F-3201-F14C-8342-D9FD8A7ABF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23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AC7C-AFC6-2248-E107-E9356B65C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C46B9-43D7-A0CE-7F63-368CC0F60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9B4AE3-22E8-F1F8-59AA-C29416448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. HIV pathogenesis, persistence, and treatment response</a:t>
            </a:r>
            <a:r>
              <a:rPr lang="en-US" u="sng" baseline="30000" dirty="0">
                <a:hlinkClick r:id="rId3"/>
              </a:rPr>
              <a:t>1</a:t>
            </a:r>
            <a:r>
              <a:rPr lang="en-US" dirty="0"/>
              <a:t>HIV reservoir and immune response to therapeutic approaches being investigated as cure strategies</a:t>
            </a:r>
            <a:endParaRPr lang="en-US" sz="1200" b="1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BF5FC-B2F0-D5F0-5736-E6F7734E7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DC58F-3201-F14C-8342-D9FD8A7ABF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3889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3AE78-4D74-34D2-74CC-7D68C5E30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C9462-F6AA-DAE4-6D1A-5768A573F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C05FD9-0331-7EB7-02E4-1E0E15E70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. HIV pathogenesis, persistence, and treatment response</a:t>
            </a:r>
            <a:r>
              <a:rPr lang="en-US" u="sng" baseline="30000" dirty="0">
                <a:hlinkClick r:id="rId3"/>
              </a:rPr>
              <a:t>1</a:t>
            </a:r>
            <a:r>
              <a:rPr lang="en-US" dirty="0"/>
              <a:t>HIV reservoir and immune response to therapeutic approaches being investigated as cure strategies</a:t>
            </a:r>
            <a:endParaRPr lang="en-US" sz="1200" b="1" i="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377D0-F9B3-A566-6A28-EC7AEB7BC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9DC58F-3201-F14C-8342-D9FD8A7ABF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495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D7186-D515-FC90-A714-467C24AB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EB74E4-7C35-858B-A406-F1327AD19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75A71-2130-D396-58AB-6C2970A73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D6E91-E518-14A6-C354-1D75F73D8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711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2E147-9115-BF17-9251-7CCB870EC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29E64-5527-5F36-5C74-ECA7A0918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E5D3A-4182-B719-15E7-74F6BBDB5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2170-23D1-B87F-0E34-818CB4098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374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E39F-F86C-30E8-001A-1401EC6B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A65C3-1239-6A50-B514-238A1AA81B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9C357C-1099-935A-28EC-1344238FB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A5C18-FDF1-A9FF-E55A-F4C746982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2715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7CBE0-F9D2-7B4E-B491-02C5C2747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82BE0C-475B-80D9-3D1F-816275388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3C9DD-9539-D875-252D-B6F8B1FEE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1684F-0A93-5FB8-BE32-A73B05D73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71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06F0-63A4-A9B6-561F-F37319FB4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D56AB-61D6-E224-99AF-7412F43C0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60577F-4157-5478-442F-AB03EC2AB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A7767-0AB6-BD6B-4657-088099224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82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0E8AA-58F0-594D-3524-F51085775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41D14-1FB9-A155-35CE-F51F38E73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ED539-CBE3-F557-E69B-9B94C2C3E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nature articles form world </a:t>
            </a:r>
            <a:r>
              <a:rPr lang="en-US" dirty="0" err="1"/>
              <a:t>wids</a:t>
            </a:r>
            <a:r>
              <a:rPr lang="en-US" dirty="0"/>
              <a:t> 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A7F9C-F88A-0B78-260E-BE6B6449A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4D9D30-8414-458A-8EC3-63F2EE29313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996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C72E7-61A3-9BF5-F24A-821427282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29CA8-0407-D1DB-08EF-355B417AF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769930-936D-F6BE-15F6-6D950CDCA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37A75-D938-83D7-4156-2B742E646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74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2227-879B-8BFF-C501-7F3F8E79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9906C-3938-787F-E86E-B764F8A66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8DE6C-964D-36E1-5CCD-9F96F7F88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A431C-6D48-0933-AFE1-6859221C11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3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9ACC1-5EA6-A36A-6017-AB180C4AD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1742D-EB97-3CAC-379B-0997050F3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A5EE9-CD3D-63C3-BAFD-904B5933A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D1180-754B-E056-95A7-2A11141BB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937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9B37-B1DE-7DBB-D396-99297EBCA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668F2D-6210-F228-AD2E-048B6E6AC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FE917-EB21-78BF-E976-72B6638EF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BAE9F-F769-9426-D1A4-CC36A1B17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9DC58F-3201-F14C-8342-D9FD8A7ABF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8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8B48476-6DA1-B53A-471D-143EDA40C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081" y="609600"/>
            <a:ext cx="6696919" cy="1325563"/>
          </a:xfrm>
          <a:prstGeom prst="rect">
            <a:avLst/>
          </a:prstGeom>
        </p:spPr>
        <p:txBody>
          <a:bodyPr/>
          <a:lstStyle>
            <a:lvl1pPr>
              <a:defRPr lang="en-US" sz="7200" b="1" kern="1200" dirty="0" smtClean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391F5D3-C514-FB84-039F-FD0461B736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9" y="1676399"/>
            <a:ext cx="6696919" cy="3011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95C2BB45-DC19-48A1-932A-03556B8464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081" y="4687888"/>
            <a:ext cx="2514600" cy="646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0104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E8B48476-6DA1-B53A-471D-143EDA40C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081" y="609600"/>
            <a:ext cx="6696919" cy="1325563"/>
          </a:xfrm>
          <a:prstGeom prst="rect">
            <a:avLst/>
          </a:prstGeom>
        </p:spPr>
        <p:txBody>
          <a:bodyPr/>
          <a:lstStyle>
            <a:lvl1pPr>
              <a:defRPr lang="en-US" sz="7200" b="1" kern="1200" dirty="0" smtClean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I-COUNT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391F5D3-C514-FB84-039F-FD0461B736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676399"/>
            <a:ext cx="6477001" cy="3011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</a:lstStyle>
          <a:p>
            <a:r>
              <a:rPr lang="en-US" dirty="0" err="1"/>
              <a:t>Inclusión</a:t>
            </a:r>
            <a:r>
              <a:rPr lang="en-US" dirty="0"/>
              <a:t>, </a:t>
            </a:r>
            <a:r>
              <a:rPr lang="en-US" dirty="0" err="1"/>
              <a:t>Alcance</a:t>
            </a:r>
            <a:r>
              <a:rPr lang="en-US" dirty="0"/>
              <a:t> </a:t>
            </a:r>
            <a:r>
              <a:rPr lang="en-US" dirty="0" err="1"/>
              <a:t>Comunitario</a:t>
            </a:r>
            <a:r>
              <a:rPr lang="en-US" dirty="0"/>
              <a:t> y </a:t>
            </a:r>
            <a:r>
              <a:rPr lang="en-US" dirty="0" err="1"/>
              <a:t>Comprensión</a:t>
            </a:r>
            <a:r>
              <a:rPr lang="en-US" dirty="0"/>
              <a:t> para 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Terapias</a:t>
            </a:r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95C2BB45-DC19-48A1-932A-03556B8464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080" y="4648421"/>
            <a:ext cx="2810719" cy="10665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Tomer Einav (he/him)</a:t>
            </a:r>
          </a:p>
          <a:p>
            <a:pPr lvl="0"/>
            <a:r>
              <a:rPr lang="en-US" dirty="0"/>
              <a:t>tomer.einav@charite.de</a:t>
            </a:r>
          </a:p>
          <a:p>
            <a:pPr lvl="0"/>
            <a:r>
              <a:rPr lang="en-US" dirty="0"/>
              <a:t>24.04.2026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976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383DB-24C5-39A0-913F-4E201C145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2043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07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17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8D14DB2-F8A7-DAB8-9AC4-2FA8565C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1A6D82A-5585-282B-26D1-E4ACB62DF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176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72646AE6-0CE7-FF3A-A50C-DCF4BAA63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0" y="533400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241B652-3FBE-F1D3-27B6-F33D1275E4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EB3F58A7-4F45-584F-3BFB-C662DEF518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872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248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B07E6E-EF79-CD6E-E102-4B38FC67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9100B45-05C2-AF41-10DF-9E1BCE3F5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A6B09E6C-E444-35D3-DBFB-C84914A4E4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6641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D2BD7-6C2E-8A8C-20AA-2B0A9BD04926}"/>
              </a:ext>
            </a:extLst>
          </p:cNvPr>
          <p:cNvSpPr txBox="1"/>
          <p:nvPr userDrawn="1"/>
        </p:nvSpPr>
        <p:spPr>
          <a:xfrm>
            <a:off x="533400" y="6858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7200" b="1">
                <a:solidFill>
                  <a:srgbClr val="0175FB"/>
                </a:solidFill>
                <a:latin typeface="Helvetica" pitchFamily="2" charset="0"/>
              </a:rPr>
              <a:t>Thank you for your time </a:t>
            </a:r>
          </a:p>
          <a:p>
            <a:pPr fontAlgn="t"/>
            <a:r>
              <a:rPr lang="en-US" sz="6000" b="1">
                <a:solidFill>
                  <a:srgbClr val="6E7578"/>
                </a:solidFill>
                <a:latin typeface="Helvetica" pitchFamily="2" charset="0"/>
              </a:rPr>
              <a:t>Ready for questions</a:t>
            </a:r>
            <a:endParaRPr lang="en-US" sz="7200" b="1">
              <a:solidFill>
                <a:srgbClr val="6E7578"/>
              </a:solidFill>
              <a:latin typeface="Helvetica" pitchFamily="2" charset="0"/>
            </a:endParaRPr>
          </a:p>
          <a:p>
            <a:pPr fontAlgn="t"/>
            <a:endParaRPr lang="en-US" sz="2400" b="1">
              <a:solidFill>
                <a:srgbClr val="E30002"/>
              </a:solidFill>
              <a:latin typeface="Helvetica" pitchFamily="2" charset="0"/>
            </a:endParaRPr>
          </a:p>
          <a:p>
            <a:pPr fontAlgn="t"/>
            <a:r>
              <a:rPr lang="en-US" sz="2400" b="0">
                <a:solidFill>
                  <a:schemeClr val="tx1"/>
                </a:solidFill>
                <a:latin typeface="Helvetica" pitchFamily="2" charset="0"/>
              </a:rPr>
              <a:t>tomer.einav@charite.de</a:t>
            </a:r>
          </a:p>
        </p:txBody>
      </p:sp>
    </p:spTree>
    <p:extLst>
      <p:ext uri="{BB962C8B-B14F-4D97-AF65-F5344CB8AC3E}">
        <p14:creationId xmlns:p14="http://schemas.microsoft.com/office/powerpoint/2010/main" val="46236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110036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4490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B07E6E-EF79-CD6E-E102-4B38FC67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9100B45-05C2-AF41-10DF-9E1BCE3F5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A6B09E6C-E444-35D3-DBFB-C84914A4E4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858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B8285-1706-99FE-D645-9A2B0702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6" y="500444"/>
            <a:ext cx="913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7D31DA-7307-1DFC-6137-0E1FDD72E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444CA-DD99-CF82-AB04-1386AEE9FD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EB13E3-E4B9-2614-DCF4-B0F8730D78E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94F8CC4-A959-4D54-7030-B1D1EA892874}"/>
              </a:ext>
            </a:extLst>
          </p:cNvPr>
          <p:cNvCxnSpPr/>
          <p:nvPr userDrawn="1"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E78F271-951E-29F3-CA6E-C1A7AE43396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8000" y="1670400"/>
            <a:ext cx="457365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B1BE3FB-D9B5-0621-7697-E410DA22E5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6062" y="1670400"/>
            <a:ext cx="457560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6B3E14-3F88-EBCF-C508-95387CF44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e-DE"/>
              <a:t>Optionaler Untertitel</a:t>
            </a:r>
          </a:p>
        </p:txBody>
      </p:sp>
    </p:spTree>
    <p:extLst>
      <p:ext uri="{BB962C8B-B14F-4D97-AF65-F5344CB8AC3E}">
        <p14:creationId xmlns:p14="http://schemas.microsoft.com/office/powerpoint/2010/main" val="317163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16">
          <p15:clr>
            <a:srgbClr val="FBAE40"/>
          </p15:clr>
        </p15:guide>
        <p15:guide id="2" pos="416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110036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9605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B07E6E-EF79-CD6E-E102-4B38FC67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9100B45-05C2-AF41-10DF-9E1BCE3F5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A6B09E6C-E444-35D3-DBFB-C84914A4E4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2611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B8285-1706-99FE-D645-9A2B0702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6" y="500444"/>
            <a:ext cx="913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7D31DA-7307-1DFC-6137-0E1FDD72E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444CA-DD99-CF82-AB04-1386AEE9FD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EB13E3-E4B9-2614-DCF4-B0F8730D78E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94F8CC4-A959-4D54-7030-B1D1EA892874}"/>
              </a:ext>
            </a:extLst>
          </p:cNvPr>
          <p:cNvCxnSpPr/>
          <p:nvPr userDrawn="1"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E78F271-951E-29F3-CA6E-C1A7AE43396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8000" y="1670400"/>
            <a:ext cx="457365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B1BE3FB-D9B5-0621-7697-E410DA22E5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6062" y="1670400"/>
            <a:ext cx="457560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6B3E14-3F88-EBCF-C508-95387CF44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e-DE"/>
              <a:t>Optionaler Untertitel</a:t>
            </a:r>
          </a:p>
        </p:txBody>
      </p:sp>
    </p:spTree>
    <p:extLst>
      <p:ext uri="{BB962C8B-B14F-4D97-AF65-F5344CB8AC3E}">
        <p14:creationId xmlns:p14="http://schemas.microsoft.com/office/powerpoint/2010/main" val="1945033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16">
          <p15:clr>
            <a:srgbClr val="FBAE40"/>
          </p15:clr>
        </p15:guide>
        <p15:guide id="2" pos="416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7845-8B0B-2416-B867-21ADA5951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12693" cy="1524000"/>
          </a:xfrm>
          <a:prstGeom prst="rect">
            <a:avLst/>
          </a:prstGeom>
        </p:spPr>
        <p:txBody>
          <a:bodyPr/>
          <a:lstStyle>
            <a:lvl1pPr>
              <a:defRPr lang="en-US" sz="72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5FDCF1D-7AD6-196A-F835-BA42130BE2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6" y="4114800"/>
            <a:ext cx="6812693" cy="1524000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1D2BD7-6C2E-8A8C-20AA-2B0A9BD04926}"/>
              </a:ext>
            </a:extLst>
          </p:cNvPr>
          <p:cNvSpPr txBox="1"/>
          <p:nvPr userDrawn="1"/>
        </p:nvSpPr>
        <p:spPr>
          <a:xfrm>
            <a:off x="533400" y="6858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7200" b="1">
                <a:solidFill>
                  <a:srgbClr val="0175FB"/>
                </a:solidFill>
                <a:latin typeface="Helvetica" pitchFamily="2" charset="0"/>
              </a:rPr>
              <a:t>Thank you for your time </a:t>
            </a:r>
          </a:p>
          <a:p>
            <a:pPr fontAlgn="t"/>
            <a:r>
              <a:rPr lang="en-US" sz="6000" b="1">
                <a:solidFill>
                  <a:srgbClr val="6E7578"/>
                </a:solidFill>
                <a:latin typeface="Helvetica" pitchFamily="2" charset="0"/>
              </a:rPr>
              <a:t>Ready for questions</a:t>
            </a:r>
            <a:endParaRPr lang="en-US" sz="7200" b="1">
              <a:solidFill>
                <a:srgbClr val="6E7578"/>
              </a:solidFill>
              <a:latin typeface="Helvetica" pitchFamily="2" charset="0"/>
            </a:endParaRPr>
          </a:p>
          <a:p>
            <a:pPr fontAlgn="t"/>
            <a:endParaRPr lang="en-US" sz="2400" b="1">
              <a:solidFill>
                <a:srgbClr val="E30002"/>
              </a:solidFill>
              <a:latin typeface="Helvetica" pitchFamily="2" charset="0"/>
            </a:endParaRPr>
          </a:p>
          <a:p>
            <a:pPr fontAlgn="t"/>
            <a:r>
              <a:rPr lang="en-US" sz="2400" b="0">
                <a:solidFill>
                  <a:schemeClr val="tx1"/>
                </a:solidFill>
                <a:latin typeface="Helvetica" pitchFamily="2" charset="0"/>
              </a:rPr>
              <a:t>tomer.einav@charite.de</a:t>
            </a:r>
          </a:p>
        </p:txBody>
      </p:sp>
    </p:spTree>
    <p:extLst>
      <p:ext uri="{BB962C8B-B14F-4D97-AF65-F5344CB8AC3E}">
        <p14:creationId xmlns:p14="http://schemas.microsoft.com/office/powerpoint/2010/main" val="2973030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4182-C7CD-8C10-3648-382827C9E07D}"/>
              </a:ext>
            </a:extLst>
          </p:cNvPr>
          <p:cNvSpPr txBox="1">
            <a:spLocks/>
          </p:cNvSpPr>
          <p:nvPr userDrawn="1"/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8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4182-C7CD-8C10-3648-382827C9E07D}"/>
              </a:ext>
            </a:extLst>
          </p:cNvPr>
          <p:cNvSpPr txBox="1">
            <a:spLocks/>
          </p:cNvSpPr>
          <p:nvPr userDrawn="1"/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6973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's headshots&#10;&#10;AI-generated content may be incorrect.">
            <a:extLst>
              <a:ext uri="{FF2B5EF4-FFF2-40B4-BE49-F238E27FC236}">
                <a16:creationId xmlns:a16="http://schemas.microsoft.com/office/drawing/2014/main" id="{A46680AA-BED2-D664-C054-10B458A776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549042"/>
            <a:ext cx="5775558" cy="5775558"/>
          </a:xfrm>
          <a:prstGeom prst="rect">
            <a:avLst/>
          </a:prstGeom>
          <a:ln w="57150">
            <a:solidFill>
              <a:srgbClr val="017B15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BE9962-C691-9D27-7022-71729A1FD607}"/>
              </a:ext>
            </a:extLst>
          </p:cNvPr>
          <p:cNvSpPr/>
          <p:nvPr userDrawn="1"/>
        </p:nvSpPr>
        <p:spPr>
          <a:xfrm>
            <a:off x="7543801" y="533400"/>
            <a:ext cx="4114800" cy="5791200"/>
          </a:xfrm>
          <a:prstGeom prst="rect">
            <a:avLst/>
          </a:prstGeom>
          <a:solidFill>
            <a:srgbClr val="EFF2EE"/>
          </a:solidFill>
          <a:ln w="57150">
            <a:solidFill>
              <a:srgbClr val="017B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US" sz="6000" b="1">
                <a:solidFill>
                  <a:srgbClr val="E30002"/>
                </a:solidFill>
                <a:latin typeface="Helvetica" pitchFamily="2" charset="0"/>
              </a:rPr>
              <a:t>Grateful for my team!</a:t>
            </a:r>
            <a:endParaRPr lang="en-US" sz="6000" b="1">
              <a:solidFill>
                <a:srgbClr val="6E7578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endParaRPr lang="en-US" sz="1800" b="1">
              <a:solidFill>
                <a:srgbClr val="E30002"/>
              </a:solidFill>
              <a:latin typeface="Helvetica" pitchFamily="2" charset="0"/>
            </a:endParaRPr>
          </a:p>
          <a:p>
            <a:pPr algn="ctr" fontAlgn="t"/>
            <a:r>
              <a:rPr lang="en-US" sz="1800" b="1">
                <a:solidFill>
                  <a:schemeClr val="tx1"/>
                </a:solidFill>
                <a:latin typeface="Helvetica" pitchFamily="2" charset="0"/>
              </a:rPr>
              <a:t>tomer.einav@charite.de</a:t>
            </a:r>
          </a:p>
          <a:p>
            <a:pPr algn="ctr" fontAlgn="t"/>
            <a:endParaRPr lang="en-US" sz="1800" b="1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85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3360-77EA-2763-8A7F-F96EEC292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72D33-A51C-BD46-2CED-EBE8D0D29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C3DBB-D8B2-CCDF-4F43-8EE34D97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1716A-E112-7A1E-EDD8-37867D5E9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7C307-5325-16F1-27B5-4240E89D9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39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AF38-C987-0899-E54A-98F328B67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2C5CA-2D93-FB18-25E5-5216F4D52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C3B30-365B-72BD-12EE-084FA2B0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FFC16-21BC-761B-AC30-91C956A1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80D96-033B-CD7D-E255-08F8A3BC7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203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65D0-C9CA-5B45-66CA-18C734E9F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5377B-20BB-08B0-070E-BC13BB431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0139B-8405-4BA0-F83B-59E29AEF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3146F-3B09-6CB4-D61F-E2D3544EE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4D36F-8E3E-34CE-EF25-C368E7C3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33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89533-2FAC-A94F-167F-2EF8004D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9026C-6F11-3503-D406-2243D29B0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11D55-7260-0E4C-A699-ED7ED852D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2468D-F4B2-AADA-2CBA-89F62D34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6D776-3626-B74A-6760-16DD87A8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CC819-A39F-61FE-663A-C777CD85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54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C1F5-9C17-FBFC-B6F5-BD11C307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24C10-0190-38AC-3230-3CA0793F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099F07-98DB-2A36-D2EE-867B750A3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6FD7B1-AAEE-73E0-2BD2-E3355D0F1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B0BD31-79EE-DA4D-F18A-99A759EF4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513913-0179-F6BA-FA95-A747479D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663B4-BD98-00FE-F08C-38073AB4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A8D5F4-E5BA-A7B8-8A75-D1F63A42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11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13A5-706D-476C-6295-B81B1BB7E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BD3AF-5D6F-68BC-244D-2565C331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BA27CC-E433-6E1F-2ED0-99A6F491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5CAA01-D656-7B09-4E06-A7C7D25E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69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9E6000-0BAE-FE61-7A74-8C25EB7D2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5BE4EF-5AB5-2EC7-C1A2-AC67D072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F5D80-5A40-0F4E-E181-CA9F58BAA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02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2ED5-4BB0-0030-7337-A0E3D496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02453-311C-BF1A-B0A6-ADB445BDC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624B4-AC56-C206-6980-3131562C0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AB01A-6326-D936-9207-11FF7C13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D8527-C6CC-2518-F91B-1EF442E8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DEBB-7C2B-EA3D-E0CF-3D6CF12A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05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51438-AB85-63F5-ED3C-EA176E06A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14B58D-9F1B-17D1-720F-249A6E140A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78ED3-0081-B86B-6B07-415B74536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8BB56-6878-396A-C7C0-07FC6E61F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8BC66-BFC5-FAB8-48C6-3BE6CE764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07434-6D73-BAD3-C528-0094A517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28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40E8-6226-8666-A2CA-D458BBA6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DE344-4A69-514E-4BF6-C04C58BFD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5B492-2046-C64A-CAFD-05106E6B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0833E-4EED-1976-D2A4-DDA1F7F33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BB694-967F-6567-7534-E14BCB61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316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1D439C-1A35-37E3-6FB8-76DF52B0D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40477D-A437-2D2A-3A15-2C359F888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E7724-1759-4688-9D43-F53D11D2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CBCF9-390D-1DD6-4718-3D080A2C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057F5-AE87-3C7B-CF69-20605A00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979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C2B9-8FAE-54F6-7E76-3D031F28E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5F13E-1DBA-56CC-9009-90A8B9A60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FE8C-16A3-907F-51F4-4666B9BC5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5893F-EDF9-67DC-E1C5-62B06A283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4E0EE-624F-6A7D-B1A3-2103A35D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33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F33D-BF09-7A84-7C70-A3E61AAF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0837A-77BD-ECF1-1167-C64F2DB38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0F4B-9A6B-F567-AA5D-CECC18AE9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A674-E29F-9145-8C8B-45361F74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66EE6-8BDE-BC10-52E9-69042C7A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81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6ED2-E561-31E2-2A9C-7B14EA787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B6F4F-8B22-8F1B-791F-7DE6BB161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49AE5-985C-45C6-CCAB-DB7A3B48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7332D-A472-FD3A-E12C-479AD6C4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E5CC3-EA9D-BD40-36F0-51657B02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47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028B5-FED9-BD3A-DFF6-CC26FB8E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A0BB0-9B34-B65C-8485-5F845DC601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F2D7E-3D2B-DF16-620D-3560E3946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F98F6-8D36-609B-5ACD-935DEB9F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85F66-1162-E00D-257B-6ABA5EE4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CC86F-663E-AF94-F683-90414BAB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756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2CF7-A09A-0831-0900-27F2421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24678-8323-1248-3B3C-A833D86A9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5FC29-5C6F-9968-F713-C78DCF17E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D526C-65B5-5C27-5D44-8A6951073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803E0A-AF17-E16E-3DDE-7EAA7961C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00344-CD35-8CFE-9CA6-08587B91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161CAA-0C21-C21F-C3B2-70A16DC9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DE9D6-C6FF-1883-DC1F-2B6C9A46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463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A4146-E1F5-7679-680C-FF2A926B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5A2F2-B576-EACE-D5F9-114AB7F2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B12D2F-F1A2-AC6E-9E08-F1CC5EAF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BD92F2-8900-3693-0141-85D41AEA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783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75744-0E5A-7871-BA43-A2E1D19EA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B4EDA-0A5C-BFAD-7A13-E6C0FB3F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C8830-1854-8EF2-6700-6BAAAF2F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320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5C22-00B2-B414-75D4-3ABB2FE09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D20A8-70A8-F59A-F620-BAE0D72C8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37F8-EE06-651E-5D61-A888586EF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6131F-3028-01F8-37D7-804B0D78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EB85D-F332-1731-CB2B-D06C2467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B2412-DFB3-E6E6-EE30-80A575FB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386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6B01-E680-6667-A383-2E3435F9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780C35-763C-C61D-DD3B-EAE8BC04B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3CC40-55FF-9B6E-4776-6F81EEB9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33F0E-3926-83F6-D43B-60A41B38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86840-0791-8D27-87DC-EEAD1604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6A721-2668-E6A5-7154-4BF6739B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529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1E46-6DB9-296A-F6F3-AE4AAD62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40CA2-9EFE-5AC5-2015-F267670F9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8B77F-3E0F-A450-6ED5-019228D3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CF8C-3860-C2B7-BB77-3EACAB7DD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8991F-A170-668D-EDC8-D091EF3F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357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049782-564E-1329-7BFF-EEA6E69D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36570-D98F-14E8-6222-02625A73D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F2628-05B3-BD48-D6BA-17219E6E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00E5A-9251-E905-A6DF-6BFA2D369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338F1-F6B1-56DC-818F-AC0BADB9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86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B778-D335-C2BF-200B-EA502CB8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72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8FC169-6F32-7310-BB93-C30B77C5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ACB75-5A2C-BED8-FB81-BA601A75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282651-BBBD-534A-B59A-BD62D851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8479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C2B9-8FAE-54F6-7E76-3D031F28E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5F13E-1DBA-56CC-9009-90A8B9A60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FE8C-16A3-907F-51F4-4666B9BC5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5893F-EDF9-67DC-E1C5-62B06A283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4E0EE-624F-6A7D-B1A3-2103A35D0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04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F33D-BF09-7A84-7C70-A3E61AAF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0837A-77BD-ECF1-1167-C64F2DB38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0F4B-9A6B-F567-AA5D-CECC18AE9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A674-E29F-9145-8C8B-45361F74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66EE6-8BDE-BC10-52E9-69042C7A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420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6ED2-E561-31E2-2A9C-7B14EA787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B6F4F-8B22-8F1B-791F-7DE6BB161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49AE5-985C-45C6-CCAB-DB7A3B48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7332D-A472-FD3A-E12C-479AD6C4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E5CC3-EA9D-BD40-36F0-51657B02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413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028B5-FED9-BD3A-DFF6-CC26FB8E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A0BB0-9B34-B65C-8485-5F845DC601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F2D7E-3D2B-DF16-620D-3560E3946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F98F6-8D36-609B-5ACD-935DEB9F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85F66-1162-E00D-257B-6ABA5EE4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CC86F-663E-AF94-F683-90414BAB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078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2CF7-A09A-0831-0900-27F2421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24678-8323-1248-3B3C-A833D86A9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5FC29-5C6F-9968-F713-C78DCF17E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D526C-65B5-5C27-5D44-8A6951073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803E0A-AF17-E16E-3DDE-7EAA7961C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00344-CD35-8CFE-9CA6-08587B91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161CAA-0C21-C21F-C3B2-70A16DC9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DE9D6-C6FF-1883-DC1F-2B6C9A468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998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A4146-E1F5-7679-680C-FF2A926B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5A2F2-B576-EACE-D5F9-114AB7F2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B12D2F-F1A2-AC6E-9E08-F1CC5EAF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BD92F2-8900-3693-0141-85D41AEA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441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75744-0E5A-7871-BA43-A2E1D19EA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B4EDA-0A5C-BFAD-7A13-E6C0FB3F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C8830-1854-8EF2-6700-6BAAAF2F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84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5C22-00B2-B414-75D4-3ABB2FE09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D20A8-70A8-F59A-F620-BAE0D72C8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37F8-EE06-651E-5D61-A888586EF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6131F-3028-01F8-37D7-804B0D78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EB85D-F332-1731-CB2B-D06C2467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B2412-DFB3-E6E6-EE30-80A575FB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910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6B01-E680-6667-A383-2E3435F92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780C35-763C-C61D-DD3B-EAE8BC04B8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3CC40-55FF-9B6E-4776-6F81EEB97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33F0E-3926-83F6-D43B-60A41B38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86840-0791-8D27-87DC-EEAD1604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6A721-2668-E6A5-7154-4BF6739B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103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1E46-6DB9-296A-F6F3-AE4AAD62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40CA2-9EFE-5AC5-2015-F267670F9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8B77F-3E0F-A450-6ED5-019228D3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CF8C-3860-C2B7-BB77-3EACAB7DD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8991F-A170-668D-EDC8-D091EF3F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122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049782-564E-1329-7BFF-EEA6E69D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36570-D98F-14E8-6222-02625A73D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F2628-05B3-BD48-D6BA-17219E6E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00E5A-9251-E905-A6DF-6BFA2D369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338F1-F6B1-56DC-818F-AC0BADB9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4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E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0C7CBB2-A867-00CB-CA64-E1D564DCF20B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1F4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788EE1-4A4A-1963-ACF7-C0D5B998F5D6}"/>
              </a:ext>
            </a:extLst>
          </p:cNvPr>
          <p:cNvSpPr/>
          <p:nvPr userDrawn="1"/>
        </p:nvSpPr>
        <p:spPr>
          <a:xfrm>
            <a:off x="7543801" y="533400"/>
            <a:ext cx="4114800" cy="5791200"/>
          </a:xfrm>
          <a:prstGeom prst="rect">
            <a:avLst/>
          </a:prstGeom>
          <a:solidFill>
            <a:srgbClr val="C5C6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C8290F78-A31F-CB94-51C9-BBE364D94AE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2" y="533400"/>
            <a:ext cx="4120672" cy="5791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Picture 18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8F3A60B2-CACB-2AD6-84A0-D112ED55201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122" y="5651010"/>
            <a:ext cx="1175953" cy="835257"/>
          </a:xfrm>
          <a:prstGeom prst="rect">
            <a:avLst/>
          </a:prstGeom>
        </p:spPr>
      </p:pic>
      <p:pic>
        <p:nvPicPr>
          <p:cNvPr id="21" name="Picture 20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1DAA40E0-6EA5-A24B-1E88-ED4135799A0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8223" y="5632475"/>
            <a:ext cx="1295400" cy="987657"/>
          </a:xfrm>
          <a:prstGeom prst="rect">
            <a:avLst/>
          </a:prstGeom>
        </p:spPr>
      </p:pic>
      <p:pic>
        <p:nvPicPr>
          <p:cNvPr id="23" name="Picture 22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614084F1-9E7B-A081-B0AD-46BFF3A07EF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57924" y="5565542"/>
            <a:ext cx="1828800" cy="98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0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4" r:id="rId2"/>
    <p:sldLayoutId id="2147483739" r:id="rId3"/>
    <p:sldLayoutId id="214748374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E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0C7CBB2-A867-00CB-CA64-E1D564DCF20B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1F4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788EE1-4A4A-1963-ACF7-C0D5B998F5D6}"/>
              </a:ext>
            </a:extLst>
          </p:cNvPr>
          <p:cNvSpPr/>
          <p:nvPr userDrawn="1"/>
        </p:nvSpPr>
        <p:spPr>
          <a:xfrm>
            <a:off x="7543801" y="533400"/>
            <a:ext cx="4114800" cy="5791200"/>
          </a:xfrm>
          <a:prstGeom prst="rect">
            <a:avLst/>
          </a:prstGeom>
          <a:solidFill>
            <a:srgbClr val="C5C6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C8290F78-A31F-CB94-51C9-BBE364D94A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2" y="533400"/>
            <a:ext cx="4120672" cy="5791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9" name="Picture 18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8F3A60B2-CACB-2AD6-84A0-D112ED5520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122" y="5651010"/>
            <a:ext cx="1175953" cy="835257"/>
          </a:xfrm>
          <a:prstGeom prst="rect">
            <a:avLst/>
          </a:prstGeom>
        </p:spPr>
      </p:pic>
      <p:pic>
        <p:nvPicPr>
          <p:cNvPr id="21" name="Picture 20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1DAA40E0-6EA5-A24B-1E88-ED4135799A0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8223" y="5632475"/>
            <a:ext cx="1295400" cy="987657"/>
          </a:xfrm>
          <a:prstGeom prst="rect">
            <a:avLst/>
          </a:prstGeom>
        </p:spPr>
      </p:pic>
      <p:pic>
        <p:nvPicPr>
          <p:cNvPr id="23" name="Picture 22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614084F1-9E7B-A081-B0AD-46BFF3A07EF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57924" y="5565542"/>
            <a:ext cx="1828800" cy="987657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605A7D8E-8E0F-B366-A593-0B9A04915F88}"/>
              </a:ext>
            </a:extLst>
          </p:cNvPr>
          <p:cNvSpPr txBox="1">
            <a:spLocks/>
          </p:cNvSpPr>
          <p:nvPr userDrawn="1"/>
        </p:nvSpPr>
        <p:spPr>
          <a:xfrm>
            <a:off x="542081" y="609600"/>
            <a:ext cx="669691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200" b="1" kern="1200" dirty="0" smtClean="0">
                <a:solidFill>
                  <a:srgbClr val="E30002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>
                <a:solidFill>
                  <a:srgbClr val="0175FB"/>
                </a:solidFill>
              </a:rPr>
              <a:t>I-COUNT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7D10C9A-54DC-077F-0F41-6C542CC64362}"/>
              </a:ext>
            </a:extLst>
          </p:cNvPr>
          <p:cNvSpPr txBox="1">
            <a:spLocks/>
          </p:cNvSpPr>
          <p:nvPr userDrawn="1"/>
        </p:nvSpPr>
        <p:spPr>
          <a:xfrm>
            <a:off x="533399" y="1676399"/>
            <a:ext cx="6696919" cy="30112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4400" b="1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Inclusion, Community Outreach and Understanding for </a:t>
            </a:r>
          </a:p>
          <a:p>
            <a:r>
              <a:rPr lang="en-US"/>
              <a:t>New Therapies</a:t>
            </a:r>
          </a:p>
        </p:txBody>
      </p:sp>
    </p:spTree>
    <p:extLst>
      <p:ext uri="{BB962C8B-B14F-4D97-AF65-F5344CB8AC3E}">
        <p14:creationId xmlns:p14="http://schemas.microsoft.com/office/powerpoint/2010/main" val="215616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2F5F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8C60D-DD90-493C-FBA5-4861FDFD1AD3}"/>
              </a:ext>
            </a:extLst>
          </p:cNvPr>
          <p:cNvSpPr/>
          <p:nvPr userDrawn="1"/>
        </p:nvSpPr>
        <p:spPr>
          <a:xfrm>
            <a:off x="7543801" y="533400"/>
            <a:ext cx="4114800" cy="5791200"/>
          </a:xfrm>
          <a:prstGeom prst="rect">
            <a:avLst/>
          </a:prstGeom>
          <a:solidFill>
            <a:srgbClr val="C5C6C0"/>
          </a:solidFill>
          <a:ln w="57150">
            <a:solidFill>
              <a:srgbClr val="017B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2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3F6FA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38618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5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4F7FB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1A1987-CDCA-56FD-35D8-333F3648A004}"/>
              </a:ext>
            </a:extLst>
          </p:cNvPr>
          <p:cNvSpPr/>
          <p:nvPr userDrawn="1"/>
        </p:nvSpPr>
        <p:spPr>
          <a:xfrm>
            <a:off x="533401" y="4191000"/>
            <a:ext cx="11125199" cy="2133600"/>
          </a:xfrm>
          <a:prstGeom prst="rect">
            <a:avLst/>
          </a:prstGeom>
          <a:solidFill>
            <a:srgbClr val="C5C6C0"/>
          </a:solidFill>
          <a:ln w="57150">
            <a:solidFill>
              <a:srgbClr val="017B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9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2F5F9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1A1987-CDCA-56FD-35D8-333F3648A004}"/>
              </a:ext>
            </a:extLst>
          </p:cNvPr>
          <p:cNvSpPr/>
          <p:nvPr userDrawn="1"/>
        </p:nvSpPr>
        <p:spPr>
          <a:xfrm>
            <a:off x="533401" y="2667000"/>
            <a:ext cx="11125199" cy="3657600"/>
          </a:xfrm>
          <a:prstGeom prst="rect">
            <a:avLst/>
          </a:prstGeom>
          <a:solidFill>
            <a:srgbClr val="C5C6C0"/>
          </a:solidFill>
          <a:ln w="57150">
            <a:solidFill>
              <a:srgbClr val="017B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5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E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F3F6FA">
              <a:alpha val="96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FF00"/>
              </a:highlight>
            </a:endParaRPr>
          </a:p>
        </p:txBody>
      </p:sp>
      <p:pic>
        <p:nvPicPr>
          <p:cNvPr id="2" name="Picture 1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3E64C2A7-4251-99F2-3238-94D0F4199F5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2" y="533400"/>
            <a:ext cx="4120672" cy="5791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E32E7D7E-81F1-09B0-95F4-07FB8B5D97E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122" y="5651010"/>
            <a:ext cx="1175953" cy="835257"/>
          </a:xfrm>
          <a:prstGeom prst="rect">
            <a:avLst/>
          </a:prstGeom>
        </p:spPr>
      </p:pic>
      <p:pic>
        <p:nvPicPr>
          <p:cNvPr id="9" name="Picture 8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3202A7DB-915C-FAEB-1D75-A9BC922B6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8223" y="5632475"/>
            <a:ext cx="1295400" cy="987657"/>
          </a:xfrm>
          <a:prstGeom prst="rect">
            <a:avLst/>
          </a:prstGeom>
        </p:spPr>
      </p:pic>
      <p:pic>
        <p:nvPicPr>
          <p:cNvPr id="10" name="Picture 9" descr="A black background with colorful text with Marfa lights in the background&#10;&#10;AI-generated content may be incorrect.">
            <a:extLst>
              <a:ext uri="{FF2B5EF4-FFF2-40B4-BE49-F238E27FC236}">
                <a16:creationId xmlns:a16="http://schemas.microsoft.com/office/drawing/2014/main" id="{5CB42AFF-13AD-A327-B0AD-7A677A4CCD8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57924" y="5565542"/>
            <a:ext cx="1828800" cy="98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EFF2EE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6523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2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1F5C39-6073-8F54-01B1-9DFD213F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82ABF-E7F2-2643-0F52-52301229F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0C525-B645-863B-5701-B47469CE6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2E2DE-D044-00B8-F319-6F0BF3320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1849-CDEC-1691-23D4-E1C932EA6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AD72E7-979C-E145-B829-F8946BD7F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8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E27B7-8E34-0630-A9E1-5EE75433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1E934-736B-FAB6-1987-3511959F5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7A2C2-5CB6-489D-0018-894DC3CE8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810F8-4F5C-2D33-C2E1-DB4FFFD45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8E3F-EC4E-8929-CA4C-1C622827C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E27B7-8E34-0630-A9E1-5EE75433D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1E934-736B-FAB6-1987-3511959F5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7A2C2-5CB6-489D-0018-894DC3CE8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810F8-4F5C-2D33-C2E1-DB4FFFD45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8E3F-EC4E-8929-CA4C-1C622827C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F5DD8-1E4F-6740-AC87-061E9FC2B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7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25EB3F-A97E-98EA-DB98-480C71840CA0}"/>
              </a:ext>
            </a:extLst>
          </p:cNvPr>
          <p:cNvSpPr txBox="1"/>
          <p:nvPr/>
        </p:nvSpPr>
        <p:spPr>
          <a:xfrm>
            <a:off x="5715000" y="44196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t"/>
            <a:endParaRPr lang="en-US" sz="7200" b="1" dirty="0">
              <a:solidFill>
                <a:srgbClr val="0175FB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27D8C9-2DF2-0C75-B684-2293720CA373}"/>
              </a:ext>
            </a:extLst>
          </p:cNvPr>
          <p:cNvSpPr txBox="1"/>
          <p:nvPr/>
        </p:nvSpPr>
        <p:spPr>
          <a:xfrm>
            <a:off x="533400" y="4393095"/>
            <a:ext cx="62781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sz="1600" b="1" dirty="0">
                <a:latin typeface="Helvetica" pitchFamily="2" charset="0"/>
              </a:rPr>
              <a:t>25.07.2026, AIDS 2026 HIV cure pre-conference, Rio de Janeiro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678B0FA-8761-CE0A-6FE0-29ABD1F01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081" y="609600"/>
            <a:ext cx="7001719" cy="1325563"/>
          </a:xfrm>
        </p:spPr>
        <p:txBody>
          <a:bodyPr/>
          <a:lstStyle/>
          <a:p>
            <a:pPr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GB" sz="6000" dirty="0"/>
              <a:t>Mind the Gap</a:t>
            </a:r>
            <a:br>
              <a:rPr lang="en-GB" sz="6000" dirty="0"/>
            </a:br>
            <a:r>
              <a:rPr lang="en-GB" sz="6000" dirty="0"/>
              <a:t>(and Destroy it) </a:t>
            </a:r>
            <a:endParaRPr lang="en-US" sz="60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AC4980-9B4A-5FAB-73A5-323DF91F9A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081" y="4828236"/>
            <a:ext cx="2810719" cy="1066579"/>
          </a:xfrm>
        </p:spPr>
        <p:txBody>
          <a:bodyPr/>
          <a:lstStyle/>
          <a:p>
            <a:r>
              <a:rPr lang="en-US" dirty="0"/>
              <a:t>Tomer Einav (he/him)</a:t>
            </a:r>
          </a:p>
          <a:p>
            <a:r>
              <a:rPr lang="en-US" dirty="0"/>
              <a:t>tomer.einav@charite.de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35432-F0A6-9D01-C680-C65B31C1F6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5850113"/>
            <a:ext cx="1524000" cy="7274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B47AE3-D8F5-80A8-AACF-884F8F955E71}"/>
              </a:ext>
            </a:extLst>
          </p:cNvPr>
          <p:cNvSpPr txBox="1"/>
          <p:nvPr/>
        </p:nvSpPr>
        <p:spPr>
          <a:xfrm>
            <a:off x="542081" y="2514600"/>
            <a:ext cx="68493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3200" b="1" dirty="0">
                <a:latin typeface="Helvetica" pitchFamily="2" charset="0"/>
              </a:rPr>
              <a:t>Inclusion of Transgender People in HIV Cure-Related Research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A8A13A45-B07D-C3E9-106A-94C70ECA00C3}"/>
              </a:ext>
            </a:extLst>
          </p:cNvPr>
          <p:cNvSpPr txBox="1">
            <a:spLocks/>
          </p:cNvSpPr>
          <p:nvPr/>
        </p:nvSpPr>
        <p:spPr>
          <a:xfrm>
            <a:off x="9677400" y="6324710"/>
            <a:ext cx="2810719" cy="10665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Painting by </a:t>
            </a:r>
            <a:r>
              <a:rPr lang="en-US" sz="1400" dirty="0" err="1"/>
              <a:t>Navot</a:t>
            </a:r>
            <a:r>
              <a:rPr lang="en-US" sz="1400" dirty="0"/>
              <a:t> Miller</a:t>
            </a:r>
          </a:p>
        </p:txBody>
      </p:sp>
    </p:spTree>
    <p:extLst>
      <p:ext uri="{BB962C8B-B14F-4D97-AF65-F5344CB8AC3E}">
        <p14:creationId xmlns:p14="http://schemas.microsoft.com/office/powerpoint/2010/main" val="3346588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C951A-0EF7-6525-0057-D3757AA27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A4B8620-DC99-A8C2-1C33-814468A4BFA5}"/>
              </a:ext>
            </a:extLst>
          </p:cNvPr>
          <p:cNvSpPr txBox="1">
            <a:spLocks/>
          </p:cNvSpPr>
          <p:nvPr/>
        </p:nvSpPr>
        <p:spPr>
          <a:xfrm>
            <a:off x="533398" y="531465"/>
            <a:ext cx="1059180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96257FB-5DC0-24E8-3571-0E69EB94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10591801" cy="1524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D00333F7-7499-5EB8-E4C0-24992713B2CA}"/>
              </a:ext>
            </a:extLst>
          </p:cNvPr>
          <p:cNvSpPr txBox="1">
            <a:spLocks/>
          </p:cNvSpPr>
          <p:nvPr/>
        </p:nvSpPr>
        <p:spPr>
          <a:xfrm>
            <a:off x="533398" y="2667000"/>
            <a:ext cx="10439402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EA79B8-BD3E-F2C6-E14A-E94FAA7FB9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5900" y="334781"/>
            <a:ext cx="9220200" cy="618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5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27616-4DD3-9AD4-7657-D86D6776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9F7397-8814-1065-382E-1B23D9B7B5BB}"/>
              </a:ext>
            </a:extLst>
          </p:cNvPr>
          <p:cNvSpPr txBox="1"/>
          <p:nvPr/>
        </p:nvSpPr>
        <p:spPr>
          <a:xfrm>
            <a:off x="5715000" y="4419600"/>
            <a:ext cx="1847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t"/>
            <a:endParaRPr lang="en-US" sz="7200" b="1" dirty="0">
              <a:solidFill>
                <a:srgbClr val="0175FB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F0A66A-0671-4F26-6A7A-FBAB66F8B36E}"/>
              </a:ext>
            </a:extLst>
          </p:cNvPr>
          <p:cNvSpPr txBox="1"/>
          <p:nvPr/>
        </p:nvSpPr>
        <p:spPr>
          <a:xfrm>
            <a:off x="528637" y="4448899"/>
            <a:ext cx="5593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sz="1600" b="1" dirty="0">
                <a:latin typeface="Helvetica" pitchFamily="2" charset="0"/>
              </a:rPr>
              <a:t>11.07.2027, AIDS 2027 HIV cure pre-conference, Geneva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F535B391-8E31-55FB-9FAF-930C5022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7" y="575289"/>
            <a:ext cx="6710364" cy="1325563"/>
          </a:xfrm>
        </p:spPr>
        <p:txBody>
          <a:bodyPr/>
          <a:lstStyle/>
          <a:p>
            <a:pPr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GB" sz="6000" dirty="0"/>
              <a:t>High Participation of Trans* People in HIV Cure Research </a:t>
            </a:r>
            <a:endParaRPr lang="en-US" sz="60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477BDAA-973A-D4F9-D030-09C726A756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081" y="4828236"/>
            <a:ext cx="2810719" cy="1066579"/>
          </a:xfrm>
        </p:spPr>
        <p:txBody>
          <a:bodyPr/>
          <a:lstStyle/>
          <a:p>
            <a:r>
              <a:rPr lang="en-US" dirty="0"/>
              <a:t>Tomer Einav (he/him)</a:t>
            </a:r>
          </a:p>
          <a:p>
            <a:r>
              <a:rPr lang="en-US" dirty="0"/>
              <a:t>tomer.einav@charite.de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C1BE2-EDE8-9CA4-FE56-03956528A8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5850113"/>
            <a:ext cx="1524000" cy="7274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1A9B8D-2E45-6D99-1771-F5C02493489E}"/>
              </a:ext>
            </a:extLst>
          </p:cNvPr>
          <p:cNvSpPr txBox="1"/>
          <p:nvPr/>
        </p:nvSpPr>
        <p:spPr>
          <a:xfrm>
            <a:off x="542081" y="3884507"/>
            <a:ext cx="684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3200" b="1" dirty="0">
                <a:latin typeface="Helvetica" pitchFamily="2" charset="0"/>
              </a:rPr>
              <a:t>How did we get here?</a:t>
            </a:r>
          </a:p>
        </p:txBody>
      </p:sp>
    </p:spTree>
    <p:extLst>
      <p:ext uri="{BB962C8B-B14F-4D97-AF65-F5344CB8AC3E}">
        <p14:creationId xmlns:p14="http://schemas.microsoft.com/office/powerpoint/2010/main" val="1442716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EC7FE-C014-67F5-6C08-BB8CE4A08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001445-997A-EFB6-ABBA-C16F300CBCC5}"/>
              </a:ext>
            </a:extLst>
          </p:cNvPr>
          <p:cNvSpPr txBox="1">
            <a:spLocks/>
          </p:cNvSpPr>
          <p:nvPr/>
        </p:nvSpPr>
        <p:spPr>
          <a:xfrm>
            <a:off x="533398" y="531465"/>
            <a:ext cx="1059180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8F94668-1F83-91E3-AA65-E947A33AE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10591801" cy="1524000"/>
          </a:xfrm>
        </p:spPr>
        <p:txBody>
          <a:bodyPr/>
          <a:lstStyle/>
          <a:p>
            <a:r>
              <a:rPr lang="en-US" dirty="0"/>
              <a:t>1 year ago…</a:t>
            </a: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EB4C324B-FC65-E413-7148-000BC9D0509D}"/>
              </a:ext>
            </a:extLst>
          </p:cNvPr>
          <p:cNvSpPr txBox="1">
            <a:spLocks/>
          </p:cNvSpPr>
          <p:nvPr/>
        </p:nvSpPr>
        <p:spPr>
          <a:xfrm>
            <a:off x="533398" y="2667000"/>
            <a:ext cx="10439402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9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10419-9BC2-E137-6243-2328D0142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23809AC-A5DA-50F2-6577-6E912A0E9EE2}"/>
              </a:ext>
            </a:extLst>
          </p:cNvPr>
          <p:cNvSpPr txBox="1"/>
          <p:nvPr/>
        </p:nvSpPr>
        <p:spPr>
          <a:xfrm>
            <a:off x="3049121" y="3365357"/>
            <a:ext cx="281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6306F3-FBC4-FC60-D13B-1132F324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Community co-lead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2896A-1399-2AA4-C469-DBF25B85AE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Collaboration with Amanita Calderon Cifuentes, TGEU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E1FD3CA-E533-E7F6-104A-CC63F04D4A9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Colombian scientist and trans-activist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HIV research and advocacy 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CF9138-9D53-5208-5ACC-A6187FD545E0}"/>
              </a:ext>
            </a:extLst>
          </p:cNvPr>
          <p:cNvSpPr txBox="1"/>
          <p:nvPr/>
        </p:nvSpPr>
        <p:spPr>
          <a:xfrm>
            <a:off x="6019800" y="3008416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Problem analysis</a:t>
            </a:r>
            <a:endParaRPr lang="en-US" sz="360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55450-0C16-82A2-5611-070B5DE406CB}"/>
              </a:ext>
            </a:extLst>
          </p:cNvPr>
          <p:cNvSpPr txBox="1"/>
          <p:nvPr/>
        </p:nvSpPr>
        <p:spPr>
          <a:xfrm>
            <a:off x="6019800" y="3853766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Change metrics</a:t>
            </a:r>
            <a:endParaRPr lang="en-US" sz="36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CC48F-81EB-6E65-FB72-616AE667C981}"/>
              </a:ext>
            </a:extLst>
          </p:cNvPr>
          <p:cNvSpPr txBox="1"/>
          <p:nvPr/>
        </p:nvSpPr>
        <p:spPr>
          <a:xfrm>
            <a:off x="6061364" y="4683617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Program</a:t>
            </a:r>
            <a:endParaRPr lang="en-US" sz="3600" dirty="0"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B05396-C419-0CB0-7334-6A90699DD8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926993"/>
            <a:ext cx="3753010" cy="50040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03B210D0-15BD-CB4B-D320-F68E08A531B7}"/>
              </a:ext>
            </a:extLst>
          </p:cNvPr>
          <p:cNvSpPr txBox="1">
            <a:spLocks/>
          </p:cNvSpPr>
          <p:nvPr/>
        </p:nvSpPr>
        <p:spPr>
          <a:xfrm>
            <a:off x="542923" y="2400300"/>
            <a:ext cx="5638800" cy="114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2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A870D-7648-485E-962D-27713355A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E044ED7-BCF3-F15A-5170-153A7C04AD1B}"/>
              </a:ext>
            </a:extLst>
          </p:cNvPr>
          <p:cNvSpPr txBox="1"/>
          <p:nvPr/>
        </p:nvSpPr>
        <p:spPr>
          <a:xfrm>
            <a:off x="3049121" y="3365357"/>
            <a:ext cx="281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E5469E-5432-9B74-8D8C-75E3AB1B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Community co-lead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08EF-12C8-84FE-9E14-AA6DF375E6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Collaboration with Amanita Calderon Cifuentes, TGEU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7485906-0DDD-6FA0-2499-636B5C16165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Colombian scientist and trans-activist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HIV research and advocacy 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>
              <a:buClr>
                <a:srgbClr val="0175FB"/>
              </a:buClr>
            </a:pPr>
            <a:r>
              <a:rPr lang="en-US" b="1" dirty="0"/>
              <a:t>How to increase participation?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303C38-2453-7B14-1B80-753EFC9E9B7B}"/>
              </a:ext>
            </a:extLst>
          </p:cNvPr>
          <p:cNvSpPr txBox="1"/>
          <p:nvPr/>
        </p:nvSpPr>
        <p:spPr>
          <a:xfrm>
            <a:off x="6019800" y="3008416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Problem analysis</a:t>
            </a:r>
            <a:endParaRPr lang="en-US" sz="360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1FD7C6-B17A-DA53-A6C1-2566209B847E}"/>
              </a:ext>
            </a:extLst>
          </p:cNvPr>
          <p:cNvSpPr txBox="1"/>
          <p:nvPr/>
        </p:nvSpPr>
        <p:spPr>
          <a:xfrm>
            <a:off x="6019800" y="3853766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Change metrics</a:t>
            </a:r>
            <a:endParaRPr lang="en-US" sz="36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D7B4C-0C86-06D4-4BC1-F5653E9716A3}"/>
              </a:ext>
            </a:extLst>
          </p:cNvPr>
          <p:cNvSpPr txBox="1"/>
          <p:nvPr/>
        </p:nvSpPr>
        <p:spPr>
          <a:xfrm>
            <a:off x="6061364" y="4683617"/>
            <a:ext cx="746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Program</a:t>
            </a:r>
            <a:endParaRPr lang="en-US" sz="3600" dirty="0"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A29AA3-7590-ED0B-91C7-EE1DF3DAD8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926993"/>
            <a:ext cx="3753010" cy="50040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F2557EE7-7669-B4D4-6895-55D554D9A233}"/>
              </a:ext>
            </a:extLst>
          </p:cNvPr>
          <p:cNvSpPr txBox="1">
            <a:spLocks/>
          </p:cNvSpPr>
          <p:nvPr/>
        </p:nvSpPr>
        <p:spPr>
          <a:xfrm>
            <a:off x="542923" y="2400300"/>
            <a:ext cx="5638800" cy="114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4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6C0C-63A4-924B-C894-354A744B6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1064-9FE6-85AC-9371-7FEA9BC9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050" y="1905000"/>
            <a:ext cx="2679700" cy="1524000"/>
          </a:xfrm>
        </p:spPr>
        <p:txBody>
          <a:bodyPr/>
          <a:lstStyle/>
          <a:p>
            <a:r>
              <a:rPr lang="en-US" sz="13800" dirty="0">
                <a:solidFill>
                  <a:schemeClr val="tx1"/>
                </a:solidFill>
              </a:rPr>
              <a:t>66</a:t>
            </a:r>
            <a:r>
              <a:rPr lang="en-US" sz="7200" dirty="0">
                <a:solidFill>
                  <a:schemeClr val="tx1"/>
                </a:solidFill>
              </a:rPr>
              <a:t>x</a:t>
            </a:r>
            <a:br>
              <a:rPr lang="en-US" sz="13800" dirty="0">
                <a:solidFill>
                  <a:schemeClr val="tx1"/>
                </a:solidFill>
              </a:rPr>
            </a:br>
            <a:endParaRPr lang="en-US" sz="138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009E6B-32DB-3A5E-AE33-277E207DDAA5}"/>
              </a:ext>
            </a:extLst>
          </p:cNvPr>
          <p:cNvSpPr txBox="1"/>
          <p:nvPr/>
        </p:nvSpPr>
        <p:spPr>
          <a:xfrm>
            <a:off x="1828800" y="1222029"/>
            <a:ext cx="2362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Trans women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40667C-5494-7A0E-8CA0-1B32962BC8A0}"/>
              </a:ext>
            </a:extLst>
          </p:cNvPr>
          <p:cNvSpPr txBox="1"/>
          <p:nvPr/>
        </p:nvSpPr>
        <p:spPr>
          <a:xfrm>
            <a:off x="533400" y="5821511"/>
            <a:ext cx="11353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Stutterheim SE, van Dijk M, Wang H, Jonas KJ (2021) The worldwide burden of HIV in transgender individuals: An updated systematic review and meta-analysis.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PLoS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ONE 16(12): e0260063. https://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doi.org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/10.1371/journal.pone.0260063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1A2AAB-A891-0E17-3A6C-B1445B4E0287}"/>
              </a:ext>
            </a:extLst>
          </p:cNvPr>
          <p:cNvSpPr txBox="1">
            <a:spLocks/>
          </p:cNvSpPr>
          <p:nvPr/>
        </p:nvSpPr>
        <p:spPr>
          <a:xfrm>
            <a:off x="8077200" y="1905000"/>
            <a:ext cx="1905000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sz="13800" dirty="0">
                <a:solidFill>
                  <a:schemeClr val="tx1"/>
                </a:solidFill>
              </a:rPr>
              <a:t>7</a:t>
            </a:r>
            <a:r>
              <a:rPr lang="en-US" sz="7200" dirty="0">
                <a:solidFill>
                  <a:schemeClr val="tx1"/>
                </a:solidFill>
              </a:rPr>
              <a:t>x</a:t>
            </a:r>
            <a:br>
              <a:rPr lang="en-US" sz="13800" dirty="0">
                <a:solidFill>
                  <a:schemeClr val="tx1"/>
                </a:solidFill>
              </a:rPr>
            </a:br>
            <a:endParaRPr lang="en-US" sz="138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4EE5C-A66C-6C1F-03FC-58A711E7C68C}"/>
              </a:ext>
            </a:extLst>
          </p:cNvPr>
          <p:cNvSpPr txBox="1"/>
          <p:nvPr/>
        </p:nvSpPr>
        <p:spPr>
          <a:xfrm>
            <a:off x="7924800" y="1225377"/>
            <a:ext cx="1905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</a:rPr>
              <a:t>Trans men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B230DE-6059-4EA2-FD6B-38898709EB85}"/>
              </a:ext>
            </a:extLst>
          </p:cNvPr>
          <p:cNvSpPr txBox="1"/>
          <p:nvPr/>
        </p:nvSpPr>
        <p:spPr>
          <a:xfrm>
            <a:off x="1485106" y="4694497"/>
            <a:ext cx="9221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70200"/>
                </a:solidFill>
                <a:effectLst/>
                <a:uLnTx/>
                <a:uFillTx/>
                <a:latin typeface="Helvetica" pitchFamily="2" charset="0"/>
              </a:rPr>
              <a:t>more likely to have HIV than the general population </a:t>
            </a:r>
            <a:endParaRPr lang="en-US" dirty="0">
              <a:solidFill>
                <a:srgbClr val="D70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87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3D9B9-F1C6-D57E-B0DE-156B99B56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7275D-EA2A-75EB-69C9-80178BA2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850" y="1905000"/>
            <a:ext cx="3924300" cy="1524000"/>
          </a:xfrm>
        </p:spPr>
        <p:txBody>
          <a:bodyPr/>
          <a:lstStyle/>
          <a:p>
            <a:r>
              <a:rPr lang="en-US" sz="13800" dirty="0">
                <a:solidFill>
                  <a:schemeClr val="tx1"/>
                </a:solidFill>
              </a:rPr>
              <a:t>&lt;1%</a:t>
            </a:r>
            <a:br>
              <a:rPr lang="en-US" sz="13800" dirty="0">
                <a:solidFill>
                  <a:schemeClr val="tx1"/>
                </a:solidFill>
              </a:rPr>
            </a:br>
            <a:endParaRPr lang="en-US" sz="138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C7AD91-5F5B-DBD2-DAB9-E4293EEF94F6}"/>
              </a:ext>
            </a:extLst>
          </p:cNvPr>
          <p:cNvSpPr txBox="1"/>
          <p:nvPr/>
        </p:nvSpPr>
        <p:spPr>
          <a:xfrm>
            <a:off x="990600" y="5562600"/>
            <a:ext cx="105917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TAG - HIV Cure-Related Clinical Research Participant Demographics Table, April 8, 2026 https://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www.treatmentactiongroup.org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/wp-content/uploads/2026/04/HIV-Cure-Research-Demographics-Table-040826-2.pdf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39DB91-B4F0-B406-B976-C3F15D07BA44}"/>
              </a:ext>
            </a:extLst>
          </p:cNvPr>
          <p:cNvSpPr txBox="1"/>
          <p:nvPr/>
        </p:nvSpPr>
        <p:spPr>
          <a:xfrm>
            <a:off x="304801" y="4651360"/>
            <a:ext cx="11582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70200"/>
                </a:solidFill>
                <a:effectLst/>
                <a:uLnTx/>
                <a:uFillTx/>
                <a:latin typeface="Helvetica" pitchFamily="2" charset="0"/>
              </a:rPr>
              <a:t>of HIV cure research participants are trans*</a:t>
            </a:r>
          </a:p>
        </p:txBody>
      </p:sp>
    </p:spTree>
    <p:extLst>
      <p:ext uri="{BB962C8B-B14F-4D97-AF65-F5344CB8AC3E}">
        <p14:creationId xmlns:p14="http://schemas.microsoft.com/office/powerpoint/2010/main" val="3311461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4DFC1-593D-E59E-D6DC-F79CAC8D4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29D5EC4-4504-6932-3729-9F8DFF2C5701}"/>
              </a:ext>
            </a:extLst>
          </p:cNvPr>
          <p:cNvSpPr txBox="1"/>
          <p:nvPr/>
        </p:nvSpPr>
        <p:spPr>
          <a:xfrm>
            <a:off x="833385" y="1033041"/>
            <a:ext cx="7286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Low </a:t>
            </a:r>
          </a:p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participation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02F7F8E5-70BB-537F-2692-9F89D702B261}"/>
              </a:ext>
            </a:extLst>
          </p:cNvPr>
          <p:cNvSpPr/>
          <p:nvPr/>
        </p:nvSpPr>
        <p:spPr>
          <a:xfrm>
            <a:off x="909585" y="2853130"/>
            <a:ext cx="4195817" cy="115174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 dirty="0">
                <a:latin typeface="Helvetica" pitchFamily="2" charset="0"/>
              </a:rPr>
              <a:t>health risk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CE28D5-9DCE-ED10-9847-C1F7754C0084}"/>
              </a:ext>
            </a:extLst>
          </p:cNvPr>
          <p:cNvSpPr txBox="1"/>
          <p:nvPr/>
        </p:nvSpPr>
        <p:spPr>
          <a:xfrm>
            <a:off x="6248400" y="859334"/>
            <a:ext cx="503401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Therapies not tested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Lack of representative data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Exclusion, mistrust</a:t>
            </a: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20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2D448-86DB-B1F4-61F4-E8BFE2CED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BB289D-C3C8-D05E-52D6-9E8938890BB5}"/>
              </a:ext>
            </a:extLst>
          </p:cNvPr>
          <p:cNvSpPr txBox="1"/>
          <p:nvPr/>
        </p:nvSpPr>
        <p:spPr>
          <a:xfrm>
            <a:off x="833385" y="1033041"/>
            <a:ext cx="7286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Low </a:t>
            </a:r>
          </a:p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participation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E19C6A20-CA22-F029-237F-D9116973E755}"/>
              </a:ext>
            </a:extLst>
          </p:cNvPr>
          <p:cNvSpPr/>
          <p:nvPr/>
        </p:nvSpPr>
        <p:spPr>
          <a:xfrm>
            <a:off x="909585" y="2853130"/>
            <a:ext cx="4195817" cy="115174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 dirty="0">
                <a:latin typeface="Helvetica" pitchFamily="2" charset="0"/>
              </a:rPr>
              <a:t>health risk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6561D4-1C24-D9EF-1B37-F02A8FDAF1F6}"/>
              </a:ext>
            </a:extLst>
          </p:cNvPr>
          <p:cNvSpPr txBox="1"/>
          <p:nvPr/>
        </p:nvSpPr>
        <p:spPr>
          <a:xfrm>
            <a:off x="6248400" y="859334"/>
            <a:ext cx="503401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Therapies not tested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Lack of representative data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Exclusion, mistrust</a:t>
            </a: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b="1" dirty="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26E68-3DD8-C796-F270-82BDDDC26A63}"/>
              </a:ext>
            </a:extLst>
          </p:cNvPr>
          <p:cNvSpPr txBox="1"/>
          <p:nvPr/>
        </p:nvSpPr>
        <p:spPr>
          <a:xfrm>
            <a:off x="6248400" y="3116527"/>
            <a:ext cx="61007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1" dirty="0">
              <a:latin typeface="Helvetica" pitchFamily="2" charset="0"/>
            </a:endParaRPr>
          </a:p>
          <a:p>
            <a:r>
              <a:rPr lang="en-US" sz="2800" b="1" dirty="0">
                <a:latin typeface="Helvetica" pitchFamily="2" charset="0"/>
              </a:rPr>
              <a:t>Key population left out of scientific advances</a:t>
            </a:r>
          </a:p>
        </p:txBody>
      </p:sp>
    </p:spTree>
    <p:extLst>
      <p:ext uri="{BB962C8B-B14F-4D97-AF65-F5344CB8AC3E}">
        <p14:creationId xmlns:p14="http://schemas.microsoft.com/office/powerpoint/2010/main" val="78247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94F80-D38D-AA65-A49D-58F5AF1A7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B299EC0-2F9E-8E13-A2B8-0BFE1C030217}"/>
              </a:ext>
            </a:extLst>
          </p:cNvPr>
          <p:cNvSpPr txBox="1"/>
          <p:nvPr/>
        </p:nvSpPr>
        <p:spPr>
          <a:xfrm>
            <a:off x="833385" y="1033041"/>
            <a:ext cx="7286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Low </a:t>
            </a:r>
          </a:p>
          <a:p>
            <a:pPr lvl="0">
              <a:defRPr/>
            </a:pPr>
            <a:r>
              <a:rPr lang="en-US" sz="5400" b="1" dirty="0">
                <a:solidFill>
                  <a:prstClr val="black"/>
                </a:solidFill>
                <a:latin typeface="Helvetica" pitchFamily="2" charset="0"/>
              </a:rPr>
              <a:t>participation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1AAE956-0835-3C8B-D620-ECBD6D27CE3F}"/>
              </a:ext>
            </a:extLst>
          </p:cNvPr>
          <p:cNvSpPr/>
          <p:nvPr/>
        </p:nvSpPr>
        <p:spPr>
          <a:xfrm>
            <a:off x="909585" y="2853130"/>
            <a:ext cx="4195817" cy="115174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 dirty="0">
                <a:latin typeface="Helvetica" pitchFamily="2" charset="0"/>
              </a:rPr>
              <a:t>health risk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F0A59B-6B93-70B8-9E5B-FFCF5409FCD9}"/>
              </a:ext>
            </a:extLst>
          </p:cNvPr>
          <p:cNvSpPr txBox="1"/>
          <p:nvPr/>
        </p:nvSpPr>
        <p:spPr>
          <a:xfrm>
            <a:off x="6248400" y="859334"/>
            <a:ext cx="503401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Therapies not tested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Lack of representative data</a:t>
            </a:r>
          </a:p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Exclusion, mistrust</a:t>
            </a: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dirty="0">
              <a:latin typeface="Helvetica" pitchFamily="2" charset="0"/>
            </a:endParaRPr>
          </a:p>
          <a:p>
            <a:endParaRPr lang="en-US" sz="2800" b="1" dirty="0">
              <a:latin typeface="Helvetica" pitchFamily="2" charset="0"/>
            </a:endParaRPr>
          </a:p>
          <a:p>
            <a:endParaRPr lang="en-US" sz="2800" b="1" dirty="0">
              <a:latin typeface="Helvetica" pitchFamily="2" charset="0"/>
            </a:endParaRPr>
          </a:p>
          <a:p>
            <a:r>
              <a:rPr lang="en-US" sz="2800" b="1" dirty="0">
                <a:solidFill>
                  <a:srgbClr val="D70200"/>
                </a:solidFill>
                <a:latin typeface="Helvetica" pitchFamily="2" charset="0"/>
              </a:rPr>
              <a:t>Real-world implementation of a cure?</a:t>
            </a:r>
          </a:p>
          <a:p>
            <a:endParaRPr lang="en-US" sz="2800" dirty="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01063-0460-A56C-2A90-B017DDFD4698}"/>
              </a:ext>
            </a:extLst>
          </p:cNvPr>
          <p:cNvSpPr txBox="1"/>
          <p:nvPr/>
        </p:nvSpPr>
        <p:spPr>
          <a:xfrm>
            <a:off x="6248400" y="3116527"/>
            <a:ext cx="61007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b="1" dirty="0">
              <a:latin typeface="Helvetica" pitchFamily="2" charset="0"/>
            </a:endParaRPr>
          </a:p>
          <a:p>
            <a:r>
              <a:rPr lang="en-US" sz="2800" b="1" dirty="0">
                <a:latin typeface="Helvetica" pitchFamily="2" charset="0"/>
              </a:rPr>
              <a:t>Key population left out of scientific advances</a:t>
            </a:r>
          </a:p>
        </p:txBody>
      </p:sp>
    </p:spTree>
    <p:extLst>
      <p:ext uri="{BB962C8B-B14F-4D97-AF65-F5344CB8AC3E}">
        <p14:creationId xmlns:p14="http://schemas.microsoft.com/office/powerpoint/2010/main" val="611386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F13E4-CB05-32F4-C1C5-C7E3FAB7D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36A5299-7745-3D75-42A5-FAEB37058EFB}"/>
              </a:ext>
            </a:extLst>
          </p:cNvPr>
          <p:cNvSpPr txBox="1"/>
          <p:nvPr/>
        </p:nvSpPr>
        <p:spPr>
          <a:xfrm>
            <a:off x="3049121" y="3365357"/>
            <a:ext cx="281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033787-F741-9E7C-7335-0B98EE2CF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groups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4BED5D-948A-8C66-2F22-005743AA4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i="0" dirty="0">
                <a:latin typeface="Helvetica" pitchFamily="2" charset="0"/>
              </a:rPr>
              <a:t>Latin America and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3B9B3-57D3-6A64-BCC4-5E3450F909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5638798" cy="1524000"/>
          </a:xfrm>
        </p:spPr>
        <p:txBody>
          <a:bodyPr>
            <a:noAutofit/>
          </a:bodyPr>
          <a:lstStyle/>
          <a:p>
            <a:r>
              <a:rPr lang="en-US" dirty="0"/>
              <a:t>12 community experts: Brazil · Colombia · Mexico · Germany · Netherlands · Sweden · Spain · Ireland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Representing diversity of gender and intersectional identities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B1F367-CA2F-6BC1-476C-5A5B7BCAA4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918961" y="1615439"/>
            <a:ext cx="5181600" cy="36271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C3387538-03E9-4CF2-A918-5F4BD439C30D}"/>
              </a:ext>
            </a:extLst>
          </p:cNvPr>
          <p:cNvSpPr txBox="1">
            <a:spLocks/>
          </p:cNvSpPr>
          <p:nvPr/>
        </p:nvSpPr>
        <p:spPr>
          <a:xfrm>
            <a:off x="10134600" y="6019800"/>
            <a:ext cx="2810719" cy="10665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Familia+migra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8769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B10B-5BAE-4BAE-2745-64B0565A0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0F01F9C-AEBF-703A-DDB2-563A3B6A2C20}"/>
              </a:ext>
            </a:extLst>
          </p:cNvPr>
          <p:cNvSpPr txBox="1"/>
          <p:nvPr/>
        </p:nvSpPr>
        <p:spPr>
          <a:xfrm>
            <a:off x="3049121" y="3365357"/>
            <a:ext cx="281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B01A2E-14AE-D339-5AC0-FD3CAC95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05602" cy="1325563"/>
          </a:xfrm>
        </p:spPr>
        <p:txBody>
          <a:bodyPr>
            <a:noAutofit/>
          </a:bodyPr>
          <a:lstStyle/>
          <a:p>
            <a:r>
              <a:rPr lang="en-US" dirty="0"/>
              <a:t>Intervention planning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17CAE42-81FE-6C07-3814-A1421F8374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9" y="2209800"/>
            <a:ext cx="5638800" cy="1143000"/>
          </a:xfrm>
        </p:spPr>
        <p:txBody>
          <a:bodyPr/>
          <a:lstStyle/>
          <a:p>
            <a:r>
              <a:rPr lang="en-US" i="0" dirty="0">
                <a:latin typeface="Helvetica" pitchFamily="2" charset="0"/>
              </a:rPr>
              <a:t>Increasing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9669F-D8CC-BE72-A0CE-FF39A43250C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399" y="2972689"/>
            <a:ext cx="5943600" cy="1524000"/>
          </a:xfrm>
        </p:spPr>
        <p:txBody>
          <a:bodyPr>
            <a:noAutofit/>
          </a:bodyPr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Problem analysis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Define ideal situation 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Choose the change needed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9739546-BA43-BF0F-3354-FD35991E1C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2623" y="761244"/>
            <a:ext cx="3124200" cy="52082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358377-7D4A-139E-882C-655AFAD0394F}"/>
              </a:ext>
            </a:extLst>
          </p:cNvPr>
          <p:cNvSpPr txBox="1"/>
          <p:nvPr/>
        </p:nvSpPr>
        <p:spPr>
          <a:xfrm>
            <a:off x="10515600" y="751251"/>
            <a:ext cx="6100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WEPED428</a:t>
            </a: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411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DCD62-077B-F968-7C0A-EE826777D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8FBC23-F795-5895-FBFA-964D55337A7C}"/>
              </a:ext>
            </a:extLst>
          </p:cNvPr>
          <p:cNvSpPr txBox="1"/>
          <p:nvPr/>
        </p:nvSpPr>
        <p:spPr>
          <a:xfrm>
            <a:off x="3049121" y="3365357"/>
            <a:ext cx="281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415F21-B4E1-98E7-89AC-8536927B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05602" cy="1325563"/>
          </a:xfrm>
        </p:spPr>
        <p:txBody>
          <a:bodyPr>
            <a:noAutofit/>
          </a:bodyPr>
          <a:lstStyle/>
          <a:p>
            <a:r>
              <a:rPr lang="en-US" dirty="0"/>
              <a:t>Intervention planning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3512711-4AD5-3201-61D2-10423FE28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9" y="2209800"/>
            <a:ext cx="5638800" cy="1143000"/>
          </a:xfrm>
        </p:spPr>
        <p:txBody>
          <a:bodyPr/>
          <a:lstStyle/>
          <a:p>
            <a:r>
              <a:rPr lang="en-US" i="0" dirty="0">
                <a:latin typeface="Helvetica" pitchFamily="2" charset="0"/>
              </a:rPr>
              <a:t>Increasing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41018-6E98-F97F-5B92-B4430F8C11E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399" y="2972689"/>
            <a:ext cx="5943600" cy="1524000"/>
          </a:xfrm>
        </p:spPr>
        <p:txBody>
          <a:bodyPr>
            <a:noAutofit/>
          </a:bodyPr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Problem analysis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Define ideal situation 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Choose the change needed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Plan a program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E33B5DD-1327-3975-6E47-58EC35C2B0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2623" y="761244"/>
            <a:ext cx="3124200" cy="52082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EBCC27-D00C-633A-410C-1BAAE1EFB947}"/>
              </a:ext>
            </a:extLst>
          </p:cNvPr>
          <p:cNvSpPr txBox="1"/>
          <p:nvPr/>
        </p:nvSpPr>
        <p:spPr>
          <a:xfrm>
            <a:off x="10515600" y="751251"/>
            <a:ext cx="6100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WEPED428</a:t>
            </a: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637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790CC-273B-B4F8-4136-9EDBEA2D3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63803B3-B938-DE6D-EDC4-EBD8BD133634}"/>
              </a:ext>
            </a:extLst>
          </p:cNvPr>
          <p:cNvSpPr txBox="1">
            <a:spLocks/>
          </p:cNvSpPr>
          <p:nvPr/>
        </p:nvSpPr>
        <p:spPr>
          <a:xfrm>
            <a:off x="533398" y="531465"/>
            <a:ext cx="1059180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D157BC1-2C5B-AA99-AF6B-E3B3903C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12693" cy="1524000"/>
          </a:xfrm>
        </p:spPr>
        <p:txBody>
          <a:bodyPr/>
          <a:lstStyle/>
          <a:p>
            <a:r>
              <a:rPr lang="en-US" i="1" dirty="0"/>
              <a:t>“A lot of the barriers arise because we have this artificial divide of us and them.”</a:t>
            </a:r>
            <a:br>
              <a:rPr lang="en-US" i="1" dirty="0"/>
            </a:br>
            <a:br>
              <a:rPr lang="en-US" i="1" dirty="0"/>
            </a:br>
            <a:endParaRPr lang="en-US" i="1" dirty="0"/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2572C164-7807-DDBA-5819-011E6FE56745}"/>
              </a:ext>
            </a:extLst>
          </p:cNvPr>
          <p:cNvSpPr txBox="1">
            <a:spLocks/>
          </p:cNvSpPr>
          <p:nvPr/>
        </p:nvSpPr>
        <p:spPr>
          <a:xfrm>
            <a:off x="533398" y="2667000"/>
            <a:ext cx="10439402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E7AD4-BF8F-E4AB-1C97-C0DA348048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872" y="838199"/>
            <a:ext cx="3451449" cy="51054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78F6BBC2-1ABA-28FD-26D3-DEA236005D8C}"/>
              </a:ext>
            </a:extLst>
          </p:cNvPr>
          <p:cNvSpPr txBox="1">
            <a:spLocks/>
          </p:cNvSpPr>
          <p:nvPr/>
        </p:nvSpPr>
        <p:spPr>
          <a:xfrm>
            <a:off x="10134600" y="6019800"/>
            <a:ext cx="2810719" cy="10665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Familia+migra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426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236A-FCAA-3DDC-1317-BEBFEE8C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F85192B-B82E-F998-8D7D-1AB4222D6277}"/>
              </a:ext>
            </a:extLst>
          </p:cNvPr>
          <p:cNvSpPr txBox="1">
            <a:spLocks/>
          </p:cNvSpPr>
          <p:nvPr/>
        </p:nvSpPr>
        <p:spPr>
          <a:xfrm>
            <a:off x="394162" y="376998"/>
            <a:ext cx="6236730" cy="65161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>
              <a:latin typeface="Helvetica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621178A-D4DE-16CF-E55B-C211615E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Co-created assessment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6D1D1-F313-1587-26F1-D0D520C44C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9" y="2209800"/>
            <a:ext cx="5638800" cy="1143000"/>
          </a:xfrm>
        </p:spPr>
        <p:txBody>
          <a:bodyPr/>
          <a:lstStyle/>
          <a:p>
            <a:r>
              <a:rPr lang="en-US" dirty="0"/>
              <a:t>Promote bilateral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69A0A6-28D1-EE84-CF98-E5D89C5B2A3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399" y="2362200"/>
            <a:ext cx="5867400" cy="1524000"/>
          </a:xfrm>
        </p:spPr>
        <p:txBody>
          <a:bodyPr/>
          <a:lstStyle/>
          <a:p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Community expresses </a:t>
            </a:r>
            <a:r>
              <a:rPr lang="en-US" b="1" dirty="0"/>
              <a:t>needs</a:t>
            </a:r>
            <a:r>
              <a:rPr lang="en-US" dirty="0"/>
              <a:t>, </a:t>
            </a:r>
            <a:r>
              <a:rPr lang="en-US" b="1" dirty="0"/>
              <a:t>research knowledge, preferences</a:t>
            </a:r>
            <a:r>
              <a:rPr lang="en-US" dirty="0"/>
              <a:t>, </a:t>
            </a:r>
            <a:r>
              <a:rPr lang="en-US" b="1" dirty="0"/>
              <a:t>barriers</a:t>
            </a:r>
            <a:r>
              <a:rPr lang="en-US" dirty="0"/>
              <a:t>, and </a:t>
            </a:r>
            <a:r>
              <a:rPr lang="en-US" b="1" dirty="0"/>
              <a:t>conditions</a:t>
            </a:r>
            <a:r>
              <a:rPr lang="en-US" dirty="0"/>
              <a:t> for participation</a:t>
            </a:r>
            <a:endParaRPr lang="en-US" b="1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Research </a:t>
            </a:r>
            <a:r>
              <a:rPr lang="en-US" b="1" dirty="0"/>
              <a:t>introduces</a:t>
            </a:r>
            <a:r>
              <a:rPr lang="en-US" dirty="0"/>
              <a:t> itself, connect with communities 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Community organisations involved </a:t>
            </a:r>
          </a:p>
          <a:p>
            <a:pPr>
              <a:buClr>
                <a:srgbClr val="0175FB"/>
              </a:buClr>
            </a:pPr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97553C-D6DE-421E-C829-2EAEFF9E6A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1872" y="838199"/>
            <a:ext cx="3461742" cy="47465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41D97C4-5F53-DA1A-9E45-A817C27946FF}"/>
              </a:ext>
            </a:extLst>
          </p:cNvPr>
          <p:cNvSpPr txBox="1">
            <a:spLocks/>
          </p:cNvSpPr>
          <p:nvPr/>
        </p:nvSpPr>
        <p:spPr>
          <a:xfrm>
            <a:off x="10134600" y="5584721"/>
            <a:ext cx="2810719" cy="10665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Familia+migra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3307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7A1D6-764A-5684-7E97-11A016F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C6DCAD-7FDF-8211-6F11-52EB1281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09600"/>
            <a:ext cx="4800600" cy="1325563"/>
          </a:xfrm>
        </p:spPr>
        <p:txBody>
          <a:bodyPr/>
          <a:lstStyle/>
          <a:p>
            <a:r>
              <a:rPr lang="en-US" dirty="0"/>
              <a:t>Buenos Aires </a:t>
            </a:r>
            <a:r>
              <a:rPr lang="en-US"/>
              <a:t>&amp; Berlin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80291-0B49-DFE4-F48F-0EA88D00C03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788023"/>
            <a:ext cx="7238997" cy="1524000"/>
          </a:xfrm>
        </p:spPr>
        <p:txBody>
          <a:bodyPr/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Gender identity laws 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Political challenges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Fundación Huésped - LAC-CURA,  BeCURE - EU2CURE</a:t>
            </a:r>
          </a:p>
          <a:p>
            <a:pPr>
              <a:buClr>
                <a:srgbClr val="0175FB"/>
              </a:buClr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Esperanza patient, Berlin patient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B21D31-BB52-1512-930D-1A4209F718CB}"/>
              </a:ext>
            </a:extLst>
          </p:cNvPr>
          <p:cNvSpPr txBox="1"/>
          <p:nvPr/>
        </p:nvSpPr>
        <p:spPr>
          <a:xfrm>
            <a:off x="4800599" y="3365357"/>
            <a:ext cx="43467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803633F-D81A-360D-C219-072180CD97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48951" y="328246"/>
            <a:ext cx="3810000" cy="557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04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36339-6AA6-792C-C45B-5595B75FE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B3071CC-FE3D-29CD-A744-F9B320C746BE}"/>
              </a:ext>
            </a:extLst>
          </p:cNvPr>
          <p:cNvSpPr txBox="1">
            <a:spLocks/>
          </p:cNvSpPr>
          <p:nvPr/>
        </p:nvSpPr>
        <p:spPr>
          <a:xfrm>
            <a:off x="394162" y="376998"/>
            <a:ext cx="6236730" cy="65161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>
              <a:latin typeface="Helvetica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3E7969-71C6-5163-6C04-EC742F65E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5867401" cy="1325563"/>
          </a:xfrm>
        </p:spPr>
        <p:txBody>
          <a:bodyPr/>
          <a:lstStyle/>
          <a:p>
            <a:r>
              <a:rPr lang="en-US" dirty="0"/>
              <a:t>Implementation in Buenos Aires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DB308FA-4C24-342A-BB4F-8CA0D18B4C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518" y="2133600"/>
            <a:ext cx="5056282" cy="1143000"/>
          </a:xfrm>
        </p:spPr>
        <p:txBody>
          <a:bodyPr/>
          <a:lstStyle/>
          <a:p>
            <a:r>
              <a:rPr lang="en-US" dirty="0"/>
              <a:t>Nadir Cardozo, Fundación </a:t>
            </a:r>
            <a:r>
              <a:rPr lang="en-US" i="0" dirty="0">
                <a:latin typeface="Helvetica" pitchFamily="2" charset="0"/>
              </a:rPr>
              <a:t>Huésped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A63EE-6FF8-36C3-59DE-CA2732BA5AD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2518" y="2903312"/>
            <a:ext cx="6187611" cy="1524000"/>
          </a:xfrm>
        </p:spPr>
        <p:txBody>
          <a:bodyPr/>
          <a:lstStyle/>
          <a:p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Connection with community advocates and organisations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dirty="0"/>
              <a:t>Adoption, implementation, setting mutual priorities, and assessing interest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1870EA-E93A-234E-DFFE-21B9865303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397" y="813617"/>
            <a:ext cx="3562349" cy="47497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6153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14EF0-5706-A516-E1EB-2E040B96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289470-F014-E76C-1C36-7BD2C08F3DCE}"/>
              </a:ext>
            </a:extLst>
          </p:cNvPr>
          <p:cNvSpPr txBox="1">
            <a:spLocks/>
          </p:cNvSpPr>
          <p:nvPr/>
        </p:nvSpPr>
        <p:spPr>
          <a:xfrm>
            <a:off x="533398" y="531465"/>
            <a:ext cx="1059180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0C4DB93-AB4B-16BE-FF45-AC14F4C23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7041293" cy="1524000"/>
          </a:xfrm>
        </p:spPr>
        <p:txBody>
          <a:bodyPr/>
          <a:lstStyle/>
          <a:p>
            <a:r>
              <a:rPr lang="en-US" dirty="0"/>
              <a:t>Preliminary findings from Buenos Aires</a:t>
            </a: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7267C9B0-94B9-ED41-4293-7EC6B1090840}"/>
              </a:ext>
            </a:extLst>
          </p:cNvPr>
          <p:cNvSpPr txBox="1">
            <a:spLocks/>
          </p:cNvSpPr>
          <p:nvPr/>
        </p:nvSpPr>
        <p:spPr>
          <a:xfrm>
            <a:off x="533398" y="2667000"/>
            <a:ext cx="10439402" cy="15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51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D8C6-E5DB-F4D7-53CE-5816CD34F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4FEF79E-FC79-F2BB-15E6-8083691BB42F}"/>
              </a:ext>
            </a:extLst>
          </p:cNvPr>
          <p:cNvSpPr txBox="1">
            <a:spLocks/>
          </p:cNvSpPr>
          <p:nvPr/>
        </p:nvSpPr>
        <p:spPr>
          <a:xfrm>
            <a:off x="394162" y="376998"/>
            <a:ext cx="6236730" cy="65161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>
              <a:latin typeface="Helvetica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9D3C60B-ACA6-1D22-1D46-564774F8B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842CF5-6A5C-60C5-9164-5E66D21EA2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8161" y="2846949"/>
            <a:ext cx="7539039" cy="1524000"/>
          </a:xfrm>
        </p:spPr>
        <p:txBody>
          <a:bodyPr/>
          <a:lstStyle/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Reflect</a:t>
            </a:r>
            <a:r>
              <a:rPr lang="en-US" dirty="0"/>
              <a:t> on your current practices </a:t>
            </a:r>
            <a:endParaRPr lang="en-US" b="1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Reach out </a:t>
            </a:r>
            <a:r>
              <a:rPr lang="en-US" dirty="0"/>
              <a:t>to community organisations  and peers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Offer community training and education: </a:t>
            </a:r>
            <a:r>
              <a:rPr lang="en-US" dirty="0"/>
              <a:t>build your own, or use existing (AVAC, Looking4cure, </a:t>
            </a:r>
            <a:r>
              <a:rPr lang="en-US" dirty="0" err="1"/>
              <a:t>CanCURA</a:t>
            </a:r>
            <a:r>
              <a:rPr lang="en-US" dirty="0"/>
              <a:t>, BEAT-HIV)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r>
              <a:rPr lang="en-US" b="1" dirty="0"/>
              <a:t>Invite</a:t>
            </a:r>
            <a:r>
              <a:rPr lang="en-US" dirty="0"/>
              <a:t> community members to train your team and join it.</a:t>
            </a:r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b="1" dirty="0"/>
          </a:p>
          <a:p>
            <a:pPr marL="457200" indent="-457200">
              <a:buClr>
                <a:srgbClr val="0175FB"/>
              </a:buClr>
              <a:buFont typeface="Wingdings" pitchFamily="2" charset="2"/>
              <a:buChar char="Ø"/>
            </a:pPr>
            <a:endParaRPr lang="en-US" b="1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E5954966-ACE6-171E-C292-7B8609EF5722}"/>
              </a:ext>
            </a:extLst>
          </p:cNvPr>
          <p:cNvSpPr txBox="1">
            <a:spLocks/>
          </p:cNvSpPr>
          <p:nvPr/>
        </p:nvSpPr>
        <p:spPr>
          <a:xfrm>
            <a:off x="2526483" y="5351585"/>
            <a:ext cx="8513618" cy="15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E66A22C-A245-A291-463E-A7622C6B8CA3}"/>
              </a:ext>
            </a:extLst>
          </p:cNvPr>
          <p:cNvSpPr txBox="1">
            <a:spLocks/>
          </p:cNvSpPr>
          <p:nvPr/>
        </p:nvSpPr>
        <p:spPr>
          <a:xfrm>
            <a:off x="533399" y="1449868"/>
            <a:ext cx="6781804" cy="5616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can you do when you are back from Rio?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83BB15-B45F-1EA2-8E5A-0BF408D4B9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6759" y="813617"/>
            <a:ext cx="3119441" cy="51990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DB1481-3007-3BCE-4BA9-52DAA0FF3ECB}"/>
              </a:ext>
            </a:extLst>
          </p:cNvPr>
          <p:cNvSpPr txBox="1"/>
          <p:nvPr/>
        </p:nvSpPr>
        <p:spPr>
          <a:xfrm>
            <a:off x="8381996" y="845314"/>
            <a:ext cx="61009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TUPED371</a:t>
            </a:r>
            <a:endParaRPr lang="en-US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05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F5482-8C0F-630B-F507-EAA9B6AAE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1382F16-E440-5FDC-8939-02AAA6936CAE}"/>
              </a:ext>
            </a:extLst>
          </p:cNvPr>
          <p:cNvSpPr txBox="1">
            <a:spLocks/>
          </p:cNvSpPr>
          <p:nvPr/>
        </p:nvSpPr>
        <p:spPr>
          <a:xfrm>
            <a:off x="394162" y="376998"/>
            <a:ext cx="6236730" cy="651617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3200">
              <a:latin typeface="Helvetica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B5A573-6E24-BAAC-0ACB-23A836369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060" y="498514"/>
            <a:ext cx="6781804" cy="132556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A163A1E0-3965-A445-623B-444F7AB9A72E}"/>
              </a:ext>
            </a:extLst>
          </p:cNvPr>
          <p:cNvSpPr txBox="1">
            <a:spLocks/>
          </p:cNvSpPr>
          <p:nvPr/>
        </p:nvSpPr>
        <p:spPr>
          <a:xfrm>
            <a:off x="2526483" y="5351585"/>
            <a:ext cx="8513618" cy="152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CCFA7F3-8455-A24E-69DE-DF0C1555F7C0}"/>
              </a:ext>
            </a:extLst>
          </p:cNvPr>
          <p:cNvSpPr txBox="1">
            <a:spLocks/>
          </p:cNvSpPr>
          <p:nvPr/>
        </p:nvSpPr>
        <p:spPr>
          <a:xfrm>
            <a:off x="7909454" y="1734239"/>
            <a:ext cx="3520545" cy="5616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1" i="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175FB"/>
              </a:buClr>
            </a:pPr>
            <a:r>
              <a:rPr lang="en-US" sz="2700" b="0" dirty="0"/>
              <a:t>Collaborators</a:t>
            </a:r>
          </a:p>
          <a:p>
            <a:pPr>
              <a:buClr>
                <a:srgbClr val="0175FB"/>
              </a:buClr>
            </a:pPr>
            <a:r>
              <a:rPr lang="en-US" sz="2700" b="0" dirty="0"/>
              <a:t>Participants</a:t>
            </a:r>
          </a:p>
          <a:p>
            <a:pPr>
              <a:buClr>
                <a:srgbClr val="0175FB"/>
              </a:buClr>
            </a:pPr>
            <a:r>
              <a:rPr lang="en-US" sz="2700" b="0" dirty="0"/>
              <a:t>Teams</a:t>
            </a:r>
          </a:p>
          <a:p>
            <a:pPr>
              <a:buClr>
                <a:srgbClr val="0175FB"/>
              </a:buClr>
            </a:pPr>
            <a:endParaRPr lang="en-US" sz="2700" b="0" dirty="0"/>
          </a:p>
          <a:p>
            <a:pPr>
              <a:buClr>
                <a:srgbClr val="0175FB"/>
              </a:buClr>
            </a:pPr>
            <a:endParaRPr lang="en-US" sz="2700" b="0" dirty="0"/>
          </a:p>
          <a:p>
            <a:pPr>
              <a:buClr>
                <a:srgbClr val="0175FB"/>
              </a:buClr>
            </a:pPr>
            <a:endParaRPr lang="en-US" sz="2700" b="0" dirty="0"/>
          </a:p>
          <a:p>
            <a:pPr>
              <a:buClr>
                <a:srgbClr val="0175FB"/>
              </a:buClr>
            </a:pPr>
            <a:endParaRPr lang="en-US" sz="2700" b="0" dirty="0"/>
          </a:p>
          <a:p>
            <a:pPr>
              <a:buClr>
                <a:srgbClr val="0175FB"/>
              </a:buClr>
            </a:pPr>
            <a:r>
              <a:rPr lang="en-US" sz="2700" b="0" dirty="0" err="1"/>
              <a:t>Navot</a:t>
            </a:r>
            <a:r>
              <a:rPr lang="en-US" sz="2700" b="0" dirty="0"/>
              <a:t> Miller and Familia+Migra         for the paintings</a:t>
            </a:r>
          </a:p>
          <a:p>
            <a:pPr>
              <a:buClr>
                <a:srgbClr val="0175FB"/>
              </a:buClr>
            </a:pPr>
            <a:endParaRPr lang="en-US" sz="2700" dirty="0"/>
          </a:p>
          <a:p>
            <a:pPr>
              <a:buClr>
                <a:srgbClr val="0175FB"/>
              </a:buClr>
            </a:pPr>
            <a:endParaRPr lang="en-US" sz="27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8CEE47-E130-0163-7BAD-60BE59EF4A54}"/>
              </a:ext>
            </a:extLst>
          </p:cNvPr>
          <p:cNvGrpSpPr/>
          <p:nvPr/>
        </p:nvGrpSpPr>
        <p:grpSpPr>
          <a:xfrm>
            <a:off x="304800" y="2805879"/>
            <a:ext cx="5163025" cy="3732331"/>
            <a:chOff x="3673397" y="500444"/>
            <a:chExt cx="5384454" cy="40392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F2D63E2-8BB7-8770-C393-C1362292ADC7}"/>
                </a:ext>
              </a:extLst>
            </p:cNvPr>
            <p:cNvGrpSpPr/>
            <p:nvPr/>
          </p:nvGrpSpPr>
          <p:grpSpPr>
            <a:xfrm>
              <a:off x="3673397" y="500444"/>
              <a:ext cx="5384454" cy="4039200"/>
              <a:chOff x="4800599" y="298800"/>
              <a:chExt cx="7285652" cy="5465402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EB54228-2619-8DB1-89A6-EB323E978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00600" y="298800"/>
                <a:ext cx="7285651" cy="5465402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ED608FB-58C2-6D8B-6D27-6F9D586AE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00599" y="1583472"/>
                <a:ext cx="638489" cy="1016853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AC92E09-010B-3C9A-9AF3-2375FEBBD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2331" y="2568199"/>
              <a:ext cx="545520" cy="623689"/>
            </a:xfrm>
            <a:prstGeom prst="rect">
              <a:avLst/>
            </a:prstGeom>
          </p:spPr>
        </p:pic>
        <p:pic>
          <p:nvPicPr>
            <p:cNvPr id="11" name="Picture 2" descr="Profile image">
              <a:extLst>
                <a:ext uri="{FF2B5EF4-FFF2-40B4-BE49-F238E27FC236}">
                  <a16:creationId xmlns:a16="http://schemas.microsoft.com/office/drawing/2014/main" id="{5399B310-944B-6519-35F9-116810BE7D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8893" y="2160044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237E64E-E9C8-7545-86B6-380A96A640C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298729"/>
            <a:ext cx="5163023" cy="30106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56EEB4-AA11-D810-0BD2-5D398B42B68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845198" y="802093"/>
            <a:ext cx="3209363" cy="21878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AC9724-38F8-09C6-AF2C-75ECA979BC1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398" y="3316752"/>
            <a:ext cx="2109894" cy="2543770"/>
          </a:xfrm>
          <a:prstGeom prst="rect">
            <a:avLst/>
          </a:prstGeom>
        </p:spPr>
      </p:pic>
      <p:pic>
        <p:nvPicPr>
          <p:cNvPr id="22" name="Picture 21" descr="Mocha Celis trotzt Bildungsungerechtigkeit">
            <a:extLst>
              <a:ext uri="{FF2B5EF4-FFF2-40B4-BE49-F238E27FC236}">
                <a16:creationId xmlns:a16="http://schemas.microsoft.com/office/drawing/2014/main" id="{DF074F60-45D1-F75F-D4D0-E1479999DE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69828" y="5160609"/>
            <a:ext cx="2073971" cy="13776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961FAD-27BC-190E-6177-DA249C9D831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2582" y="1674837"/>
            <a:ext cx="2591218" cy="176792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339AB1-5E3D-4063-1481-CA9703B93E0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 flipV="1">
            <a:off x="3718456" y="2198951"/>
            <a:ext cx="1424205" cy="106087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CCB2A23-FDAC-6EA4-618F-36D807276F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1424228"/>
            <a:ext cx="3657600" cy="20574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6357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ADC7A2-3584-A24E-7002-2A194D3EBD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99" y="5850113"/>
            <a:ext cx="1524000" cy="7274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FF8193-0AEB-D433-9A62-0C74D3CF23C7}"/>
              </a:ext>
            </a:extLst>
          </p:cNvPr>
          <p:cNvSpPr/>
          <p:nvPr/>
        </p:nvSpPr>
        <p:spPr>
          <a:xfrm>
            <a:off x="533399" y="2819400"/>
            <a:ext cx="4038601" cy="2134107"/>
          </a:xfrm>
          <a:prstGeom prst="rect">
            <a:avLst/>
          </a:prstGeom>
          <a:solidFill>
            <a:srgbClr val="F2F5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10523E4-900C-1A43-5253-7DD53C94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7041293" cy="1524000"/>
          </a:xfrm>
        </p:spPr>
        <p:txBody>
          <a:bodyPr/>
          <a:lstStyle/>
          <a:p>
            <a:r>
              <a:rPr lang="en-US" dirty="0"/>
              <a:t>Invitation: screening of animation project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7B86228-FD60-B795-0757-70D2BB882C8F}"/>
              </a:ext>
            </a:extLst>
          </p:cNvPr>
          <p:cNvSpPr txBox="1">
            <a:spLocks/>
          </p:cNvSpPr>
          <p:nvPr/>
        </p:nvSpPr>
        <p:spPr>
          <a:xfrm>
            <a:off x="543097" y="2284495"/>
            <a:ext cx="4638503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Youth Innovation Showcase: 30.7 10 am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3" name="Picture 2" descr="A group of people with arms raised&#10;&#10;AI-generated content may be incorrect.">
            <a:extLst>
              <a:ext uri="{FF2B5EF4-FFF2-40B4-BE49-F238E27FC236}">
                <a16:creationId xmlns:a16="http://schemas.microsoft.com/office/drawing/2014/main" id="{742BFEEE-DB18-62F2-D931-A2080A5CE0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877" y="1873647"/>
            <a:ext cx="3733802" cy="21002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927836-5458-D041-AAC2-18F775992F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398" y="3934221"/>
            <a:ext cx="1265070" cy="12836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5B9AF5-2648-1E5E-5F2D-A334DD77EF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78" y="3886453"/>
            <a:ext cx="1331442" cy="1331442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5C94946-2AE2-5293-F121-64971723A6FD}"/>
              </a:ext>
            </a:extLst>
          </p:cNvPr>
          <p:cNvSpPr txBox="1">
            <a:spLocks/>
          </p:cNvSpPr>
          <p:nvPr/>
        </p:nvSpPr>
        <p:spPr>
          <a:xfrm>
            <a:off x="762000" y="5257800"/>
            <a:ext cx="4638503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Website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2C135663-030E-D1FF-5575-B3504D40D60F}"/>
              </a:ext>
            </a:extLst>
          </p:cNvPr>
          <p:cNvSpPr txBox="1">
            <a:spLocks/>
          </p:cNvSpPr>
          <p:nvPr/>
        </p:nvSpPr>
        <p:spPr>
          <a:xfrm>
            <a:off x="5867398" y="5217895"/>
            <a:ext cx="4638503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Instagram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4157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 fontAlgn="t">
          <a:defRPr sz="7200" b="1" dirty="0">
            <a:solidFill>
              <a:srgbClr val="E30002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3188926A-50FE-6F43-8383-D07827715E59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 fontAlgn="t">
          <a:defRPr sz="7200" b="1" dirty="0">
            <a:solidFill>
              <a:srgbClr val="E30002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6E36664D-D13C-D544-97F1-38FED3176FFF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E2D6DF3B-7770-FF41-ABCB-2E4B79516F94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DC80CBCA-43CF-A949-9AD8-4787E168ABDE}"/>
    </a:ext>
  </a:extLst>
</a:theme>
</file>

<file path=ppt/theme/theme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DC80CBCA-43CF-A949-9AD8-4787E168ABDE}"/>
    </a:ext>
  </a:extLst>
</a:theme>
</file>

<file path=ppt/theme/theme6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DC80CBCA-43CF-A949-9AD8-4787E168ABDE}"/>
    </a:ext>
  </a:extLst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6200773D-2026-CE48-BDA4-7E25AA141477}"/>
    </a:ext>
  </a:extLst>
</a:theme>
</file>

<file path=ppt/theme/theme8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8B532814-9C89-6F4B-88A4-FDB9327D68AE}"/>
    </a:ext>
  </a:extLst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FCF57BCD-AA86-BC4E-8A36-8C256902D145}"/>
    </a:ext>
  </a:extLst>
</a:theme>
</file>

<file path=ppt/theme/theme10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502512A4-5F4F-494A-B035-F472215EB312}"/>
    </a:ext>
  </a:extLst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A730D49E-5D96-BA46-A8C6-209D6BC119A7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101961</TotalTime>
  <Words>671</Words>
  <Application>Microsoft Macintosh PowerPoint</Application>
  <PresentationFormat>Widescreen</PresentationFormat>
  <Paragraphs>177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Aptos</vt:lpstr>
      <vt:lpstr>Aptos Display</vt:lpstr>
      <vt:lpstr>Arial</vt:lpstr>
      <vt:lpstr>Helvetica</vt:lpstr>
      <vt:lpstr>Helvetica Bold Oblique</vt:lpstr>
      <vt:lpstr>Wingdings</vt:lpstr>
      <vt:lpstr>Office Theme</vt:lpstr>
      <vt:lpstr>3_Office Theme</vt:lpstr>
      <vt:lpstr>Custom Design</vt:lpstr>
      <vt:lpstr>1_Custom Design</vt:lpstr>
      <vt:lpstr>5_Custom Design</vt:lpstr>
      <vt:lpstr>6_Custom Design</vt:lpstr>
      <vt:lpstr>3_Custom Design</vt:lpstr>
      <vt:lpstr>4_Custom Design</vt:lpstr>
      <vt:lpstr>2_Custom Design</vt:lpstr>
      <vt:lpstr>2_Office Theme</vt:lpstr>
      <vt:lpstr>1_Office Theme</vt:lpstr>
      <vt:lpstr>Mind the Gap (and Destroy it) </vt:lpstr>
      <vt:lpstr>PowerPoint Presentation</vt:lpstr>
      <vt:lpstr>High Participation of Trans* People in HIV Cure Research </vt:lpstr>
      <vt:lpstr>1 year ago…</vt:lpstr>
      <vt:lpstr>Community co-lead </vt:lpstr>
      <vt:lpstr>Community co-lead </vt:lpstr>
      <vt:lpstr>66x </vt:lpstr>
      <vt:lpstr>&lt;1% </vt:lpstr>
      <vt:lpstr>PowerPoint Presentation</vt:lpstr>
      <vt:lpstr>PowerPoint Presentation</vt:lpstr>
      <vt:lpstr>PowerPoint Presentation</vt:lpstr>
      <vt:lpstr>Focus groups</vt:lpstr>
      <vt:lpstr>Intervention planning</vt:lpstr>
      <vt:lpstr>Intervention planning</vt:lpstr>
      <vt:lpstr>“A lot of the barriers arise because we have this artificial divide of us and them.”  </vt:lpstr>
      <vt:lpstr>Co-created assessment tool</vt:lpstr>
      <vt:lpstr>Buenos Aires &amp; Berlin</vt:lpstr>
      <vt:lpstr>Implementation in Buenos Aires</vt:lpstr>
      <vt:lpstr>Preliminary findings from Buenos Aires</vt:lpstr>
      <vt:lpstr>Recommendations</vt:lpstr>
      <vt:lpstr>Thank you</vt:lpstr>
      <vt:lpstr>Invitation: screening of animation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Tomer Einav</dc:creator>
  <cp:lastModifiedBy>Einav, Tomer</cp:lastModifiedBy>
  <cp:revision>729</cp:revision>
  <cp:lastPrinted>2025-09-07T09:30:37Z</cp:lastPrinted>
  <dcterms:created xsi:type="dcterms:W3CDTF">2025-08-19T12:53:04Z</dcterms:created>
  <dcterms:modified xsi:type="dcterms:W3CDTF">2026-07-23T14:08:45Z</dcterms:modified>
</cp:coreProperties>
</file>