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1"/>
  </p:sldMasterIdLst>
  <p:notesMasterIdLst>
    <p:notesMasterId r:id="rId27"/>
  </p:notesMasterIdLst>
  <p:sldIdLst>
    <p:sldId id="273" r:id="rId2"/>
    <p:sldId id="2147483558" r:id="rId3"/>
    <p:sldId id="314" r:id="rId4"/>
    <p:sldId id="2076137049" r:id="rId5"/>
    <p:sldId id="600" r:id="rId6"/>
    <p:sldId id="608" r:id="rId7"/>
    <p:sldId id="2147483559" r:id="rId8"/>
    <p:sldId id="287" r:id="rId9"/>
    <p:sldId id="624" r:id="rId10"/>
    <p:sldId id="2076137050" r:id="rId11"/>
    <p:sldId id="2076137045" r:id="rId12"/>
    <p:sldId id="406" r:id="rId13"/>
    <p:sldId id="2076137072" r:id="rId14"/>
    <p:sldId id="2076137074" r:id="rId15"/>
    <p:sldId id="2076137075" r:id="rId16"/>
    <p:sldId id="2147483539" r:id="rId17"/>
    <p:sldId id="296" r:id="rId18"/>
    <p:sldId id="2147483545" r:id="rId19"/>
    <p:sldId id="2147483560" r:id="rId20"/>
    <p:sldId id="2076137114" r:id="rId21"/>
    <p:sldId id="3202" r:id="rId22"/>
    <p:sldId id="2141412012" r:id="rId23"/>
    <p:sldId id="2141412009" r:id="rId24"/>
    <p:sldId id="2147483561" r:id="rId25"/>
    <p:sldId id="2147483221" r:id="rId26"/>
  </p:sldIdLst>
  <p:sldSz cx="12192000" cy="6858000"/>
  <p:notesSz cx="6858000" cy="9144000"/>
  <p:embeddedFontLst>
    <p:embeddedFont>
      <p:font typeface="Verdana" panose="020B060403050404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96132"/>
  </p:normalViewPr>
  <p:slideViewPr>
    <p:cSldViewPr snapToGrid="0" snapToObjects="1">
      <p:cViewPr varScale="1">
        <p:scale>
          <a:sx n="116" d="100"/>
          <a:sy n="116" d="100"/>
        </p:scale>
        <p:origin x="56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6EF7-0E14-D741-9037-3C34C7E465A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24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6EF7-0E14-D741-9037-3C34C7E465A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578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6EF7-0E14-D741-9037-3C34C7E465A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963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6EF7-0E14-D741-9037-3C34C7E465A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792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186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6EF7-0E14-D741-9037-3C34C7E465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576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865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262B-AD39-90E0-4F18-E7905FD88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4C904D1-BC16-0E36-18D0-C80ECBBBE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CCA6330-5F86-B019-BB7D-350613337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DA2D191-17DE-0942-597E-6849E8E8E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E9D455-911F-3741-9D76-FFFC1F58A049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27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7478F-4A43-728F-4D4A-3DA199B74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7AFE5C0-59D1-C9A6-87FB-33841C45A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7B407F5-0AFF-4ADD-5664-20E5048A4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3F5885-08A2-E9EA-ED5F-2788D901C4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E9D455-911F-3741-9D76-FFFC1F58A049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886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95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F06-50A1-7A5A-9555-8DAC0783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7A1E227-DC3F-133F-7A88-BEFD0D5CBB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24404" y="6271847"/>
            <a:ext cx="5852160" cy="28135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rgbClr val="002557"/>
                </a:solidFill>
              </a:defRPr>
            </a:lvl1pPr>
            <a:lvl2pPr>
              <a:defRPr sz="900">
                <a:solidFill>
                  <a:srgbClr val="002557"/>
                </a:solidFill>
              </a:defRPr>
            </a:lvl2pPr>
            <a:lvl3pPr>
              <a:defRPr sz="900">
                <a:solidFill>
                  <a:srgbClr val="002557"/>
                </a:solidFill>
              </a:defRPr>
            </a:lvl3pPr>
            <a:lvl4pPr>
              <a:defRPr sz="900">
                <a:solidFill>
                  <a:srgbClr val="002557"/>
                </a:solidFill>
              </a:defRPr>
            </a:lvl4pPr>
            <a:lvl5pPr>
              <a:defRPr sz="900">
                <a:solidFill>
                  <a:srgbClr val="002557"/>
                </a:solidFill>
              </a:defRPr>
            </a:lvl5pPr>
          </a:lstStyle>
          <a:p>
            <a:pPr lvl="0"/>
            <a:r>
              <a:rPr lang="en-US"/>
              <a:t>Dr Matthew A. Powell</a:t>
            </a:r>
          </a:p>
        </p:txBody>
      </p:sp>
    </p:spTree>
    <p:extLst>
      <p:ext uri="{BB962C8B-B14F-4D97-AF65-F5344CB8AC3E}">
        <p14:creationId xmlns:p14="http://schemas.microsoft.com/office/powerpoint/2010/main" val="335310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1966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11D9-A6FD-C74D-BD8C-8FF47ECC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4BAC6-54D3-F24E-814E-6A4685B2E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B5CC6-3A6A-B84D-9AE9-2DADE6446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B938-BCD2-224C-9247-328006B74935}" type="datetimeFigureOut">
              <a:rPr lang="en-US" smtClean="0"/>
              <a:t>7/20/26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ABD90-218A-EC42-A3CE-8DE5E13A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DF547-DEE4-7B40-8347-54C642DB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84FC-1601-E843-979D-085D33138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08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19" r:id="rId16"/>
    <p:sldLayoutId id="2147483726" r:id="rId17"/>
    <p:sldLayoutId id="2147483740" r:id="rId18"/>
    <p:sldLayoutId id="214748374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" TargetMode="External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nature.com/nr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hyperlink" Target="https://www.ncbi.nlm.nih.gov/pubmed/2926227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983179"/>
            <a:ext cx="7521427" cy="4178778"/>
          </a:xfrm>
        </p:spPr>
        <p:txBody>
          <a:bodyPr>
            <a:normAutofit/>
          </a:bodyPr>
          <a:lstStyle/>
          <a:p>
            <a:r>
              <a:rPr lang="en-BR" b="0" dirty="0"/>
              <a:t>Cancer immunotherapy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91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/>
              <a:t>Andreia C. de Melo – MD, PhD, MBA</a:t>
            </a:r>
          </a:p>
          <a:p>
            <a:pPr marL="0" indent="0">
              <a:buNone/>
            </a:pPr>
            <a:r>
              <a:rPr lang="en-GB" sz="1600" dirty="0"/>
              <a:t>Division of Clinical Research and Technological Development – Brazilian National Cancer Institute (INCA)</a:t>
            </a:r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>
            <a:extLst>
              <a:ext uri="{FF2B5EF4-FFF2-40B4-BE49-F238E27FC236}">
                <a16:creationId xmlns:a16="http://schemas.microsoft.com/office/drawing/2014/main" id="{0BD5F073-A9AE-119A-6DAD-5D497374FCF3}"/>
              </a:ext>
            </a:extLst>
          </p:cNvPr>
          <p:cNvSpPr txBox="1">
            <a:spLocks/>
          </p:cNvSpPr>
          <p:nvPr/>
        </p:nvSpPr>
        <p:spPr>
          <a:xfrm>
            <a:off x="3158448" y="1105021"/>
            <a:ext cx="5265737" cy="32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SG" sz="4400" dirty="0">
                <a:solidFill>
                  <a:schemeClr val="tx2"/>
                </a:solidFill>
                <a:latin typeface="+mj-lt"/>
              </a:rPr>
              <a:t>Disclosures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D2A0748-052A-808E-A861-A60BE94F78BB}"/>
              </a:ext>
            </a:extLst>
          </p:cNvPr>
          <p:cNvSpPr txBox="1">
            <a:spLocks/>
          </p:cNvSpPr>
          <p:nvPr/>
        </p:nvSpPr>
        <p:spPr>
          <a:xfrm>
            <a:off x="397085" y="2427204"/>
            <a:ext cx="11397830" cy="27622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20" tIns="22860" rIns="45720" bIns="2286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172800" fontAlgn="base">
              <a:lnSpc>
                <a:spcPts val="1294"/>
              </a:lnSpc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172800" algn="just">
              <a:defRPr/>
            </a:pPr>
            <a:r>
              <a:rPr lang="en-US" b="1" dirty="0"/>
              <a:t>Research Support: </a:t>
            </a:r>
            <a:r>
              <a:rPr lang="en-US" dirty="0"/>
              <a:t>BMS, Roche, Novartis, AMGEN, MSD, Lilly, Clovis Oncology, Pierre Fabre, Sanofi, Pfizer, GSK, Regeneron, AstraZeneca</a:t>
            </a:r>
          </a:p>
          <a:p>
            <a:pPr marL="172800"/>
            <a:endParaRPr lang="en-US" b="1" dirty="0"/>
          </a:p>
          <a:p>
            <a:pPr marL="172800" algn="just">
              <a:defRPr/>
            </a:pPr>
            <a:r>
              <a:rPr lang="en-US" b="1" dirty="0"/>
              <a:t>Speaker Bureau: </a:t>
            </a:r>
            <a:r>
              <a:rPr lang="en-US" dirty="0"/>
              <a:t>BMS, Roche, Novartis, MSD, Lilly, Pierre Fabre, Sanofi, Pfizer, </a:t>
            </a:r>
            <a:r>
              <a:rPr lang="en-US" dirty="0" err="1"/>
              <a:t>Libbs</a:t>
            </a:r>
            <a:r>
              <a:rPr lang="en-US" dirty="0"/>
              <a:t>, GSK, AstraZeneca, </a:t>
            </a:r>
            <a:r>
              <a:rPr lang="en-US" dirty="0" err="1"/>
              <a:t>Adium</a:t>
            </a:r>
            <a:r>
              <a:rPr lang="en-US" dirty="0"/>
              <a:t>, Medison, Daiichi, </a:t>
            </a:r>
            <a:r>
              <a:rPr lang="en-US" dirty="0" err="1"/>
              <a:t>Abbvie</a:t>
            </a:r>
            <a:endParaRPr lang="en-US" dirty="0"/>
          </a:p>
          <a:p>
            <a:pPr marL="172800"/>
            <a:endParaRPr lang="en-US" b="1" i="1" dirty="0"/>
          </a:p>
          <a:p>
            <a:pPr marL="172800">
              <a:defRPr/>
            </a:pPr>
            <a:r>
              <a:rPr lang="en-US" b="1" dirty="0"/>
              <a:t>Advisory board: </a:t>
            </a:r>
            <a:r>
              <a:rPr lang="en-US" dirty="0"/>
              <a:t>MSD, BMS, GSK, AstraZeneca, </a:t>
            </a:r>
            <a:r>
              <a:rPr lang="en-US" dirty="0" err="1"/>
              <a:t>Abbvie</a:t>
            </a:r>
            <a:endParaRPr lang="en-US" dirty="0"/>
          </a:p>
          <a:p>
            <a:pPr marL="172800">
              <a:defRPr/>
            </a:pPr>
            <a:endParaRPr lang="en-US" dirty="0"/>
          </a:p>
          <a:p>
            <a:pPr marL="172800" fontAlgn="base">
              <a:lnSpc>
                <a:spcPts val="1294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indent="0" fontAlgn="base">
              <a:lnSpc>
                <a:spcPts val="1294"/>
              </a:lnSpc>
            </a:pPr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2450921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>
            <a:extLst>
              <a:ext uri="{FF2B5EF4-FFF2-40B4-BE49-F238E27FC236}">
                <a16:creationId xmlns:a16="http://schemas.microsoft.com/office/drawing/2014/main" id="{8CAA1905-D2A4-E24F-AE74-997914F30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858" y="6525193"/>
            <a:ext cx="246221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pt-BR" sz="1200" b="1" dirty="0">
                <a:latin typeface="Arial" panose="020B0604020202020204" pitchFamily="34" charset="0"/>
              </a:rPr>
              <a:t>Hanahan &amp; Weinberg, </a:t>
            </a:r>
            <a:r>
              <a:rPr lang="es-ES_tradnl" altLang="pt-BR" sz="1200" b="1" i="1" dirty="0">
                <a:latin typeface="Arial" panose="020B0604020202020204" pitchFamily="34" charset="0"/>
              </a:rPr>
              <a:t>Cell</a:t>
            </a:r>
            <a:r>
              <a:rPr lang="en-US" altLang="pt-BR" sz="1200" b="1" dirty="0">
                <a:latin typeface="Arial" panose="020B0604020202020204" pitchFamily="34" charset="0"/>
              </a:rPr>
              <a:t> 2000</a:t>
            </a:r>
            <a:endParaRPr lang="pt-BR" altLang="pt-BR" sz="1200" b="1" dirty="0">
              <a:latin typeface="Arial" panose="020B0604020202020204" pitchFamily="34" charset="0"/>
            </a:endParaRPr>
          </a:p>
        </p:txBody>
      </p:sp>
      <p:grpSp>
        <p:nvGrpSpPr>
          <p:cNvPr id="19458" name="Group 14">
            <a:extLst>
              <a:ext uri="{FF2B5EF4-FFF2-40B4-BE49-F238E27FC236}">
                <a16:creationId xmlns:a16="http://schemas.microsoft.com/office/drawing/2014/main" id="{B884B167-F279-BE48-8712-AF262007A627}"/>
              </a:ext>
            </a:extLst>
          </p:cNvPr>
          <p:cNvGrpSpPr>
            <a:grpSpLocks/>
          </p:cNvGrpSpPr>
          <p:nvPr/>
        </p:nvGrpSpPr>
        <p:grpSpPr bwMode="auto">
          <a:xfrm>
            <a:off x="1485687" y="464910"/>
            <a:ext cx="8513765" cy="6286501"/>
            <a:chOff x="213" y="85"/>
            <a:chExt cx="5363" cy="3960"/>
          </a:xfrm>
        </p:grpSpPr>
        <p:sp>
          <p:nvSpPr>
            <p:cNvPr id="19459" name="Rectangle 4">
              <a:extLst>
                <a:ext uri="{FF2B5EF4-FFF2-40B4-BE49-F238E27FC236}">
                  <a16:creationId xmlns:a16="http://schemas.microsoft.com/office/drawing/2014/main" id="{532A05CC-D99E-3C43-9C55-E1BF7E5C8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" y="85"/>
              <a:ext cx="4506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ja-JP" sz="4400" dirty="0">
                  <a:solidFill>
                    <a:schemeClr val="tx2"/>
                  </a:solidFill>
                  <a:latin typeface="+mj-lt"/>
                </a:rPr>
                <a:t>The </a:t>
              </a:r>
              <a:r>
                <a:rPr lang="pt-BR" altLang="ja-JP" sz="4400" dirty="0" err="1">
                  <a:solidFill>
                    <a:schemeClr val="tx2"/>
                  </a:solidFill>
                  <a:latin typeface="+mj-lt"/>
                </a:rPr>
                <a:t>Hallmarks</a:t>
              </a:r>
              <a:r>
                <a:rPr lang="pt-BR" altLang="ja-JP" sz="4400" dirty="0">
                  <a:solidFill>
                    <a:schemeClr val="tx2"/>
                  </a:solidFill>
                  <a:latin typeface="+mj-lt"/>
                </a:rPr>
                <a:t> </a:t>
              </a:r>
              <a:r>
                <a:rPr lang="pt-BR" altLang="ja-JP" sz="4400" dirty="0" err="1">
                  <a:solidFill>
                    <a:schemeClr val="tx2"/>
                  </a:solidFill>
                  <a:latin typeface="+mj-lt"/>
                </a:rPr>
                <a:t>of</a:t>
              </a:r>
              <a:r>
                <a:rPr lang="pt-BR" altLang="ja-JP" sz="4400" dirty="0">
                  <a:solidFill>
                    <a:schemeClr val="tx2"/>
                  </a:solidFill>
                  <a:latin typeface="+mj-lt"/>
                </a:rPr>
                <a:t> </a:t>
              </a:r>
              <a:r>
                <a:rPr lang="pt-BR" altLang="ja-JP" sz="4400" dirty="0" err="1">
                  <a:solidFill>
                    <a:schemeClr val="tx2"/>
                  </a:solidFill>
                  <a:latin typeface="+mj-lt"/>
                </a:rPr>
                <a:t>Cancer</a:t>
              </a:r>
              <a:endParaRPr lang="pt-BR" altLang="pt-BR" sz="4400" dirty="0">
                <a:solidFill>
                  <a:schemeClr val="tx2"/>
                </a:solidFill>
                <a:latin typeface="+mj-lt"/>
              </a:endParaRPr>
            </a:p>
          </p:txBody>
        </p:sp>
        <p:grpSp>
          <p:nvGrpSpPr>
            <p:cNvPr id="19460" name="Group 13">
              <a:extLst>
                <a:ext uri="{FF2B5EF4-FFF2-40B4-BE49-F238E27FC236}">
                  <a16:creationId xmlns:a16="http://schemas.microsoft.com/office/drawing/2014/main" id="{2CA09DAA-C6D4-4B4A-A372-42FB28A6BE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" y="810"/>
              <a:ext cx="5034" cy="3235"/>
              <a:chOff x="213" y="755"/>
              <a:chExt cx="5034" cy="3235"/>
            </a:xfrm>
          </p:grpSpPr>
          <p:pic>
            <p:nvPicPr>
              <p:cNvPr id="19461" name="Picture 5">
                <a:extLst>
                  <a:ext uri="{FF2B5EF4-FFF2-40B4-BE49-F238E27FC236}">
                    <a16:creationId xmlns:a16="http://schemas.microsoft.com/office/drawing/2014/main" id="{54D4249F-4FD4-B241-83E6-B9F0571746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lum bright="-12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" y="755"/>
                <a:ext cx="2029" cy="2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63" name="Text Box 8">
                <a:extLst>
                  <a:ext uri="{FF2B5EF4-FFF2-40B4-BE49-F238E27FC236}">
                    <a16:creationId xmlns:a16="http://schemas.microsoft.com/office/drawing/2014/main" id="{FD6BBDB1-DD30-F944-A084-548E09E60B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7" y="2679"/>
                <a:ext cx="11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 b="1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464" name="Text Box 9">
                <a:extLst>
                  <a:ext uri="{FF2B5EF4-FFF2-40B4-BE49-F238E27FC236}">
                    <a16:creationId xmlns:a16="http://schemas.microsoft.com/office/drawing/2014/main" id="{A8D732C6-5E5B-7E45-9F01-DFF8B97CF0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0" y="2679"/>
                <a:ext cx="11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endParaRPr lang="pt-BR" altLang="pt-BR" sz="1800" b="1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465" name="Text Box 10">
                <a:extLst>
                  <a:ext uri="{FF2B5EF4-FFF2-40B4-BE49-F238E27FC236}">
                    <a16:creationId xmlns:a16="http://schemas.microsoft.com/office/drawing/2014/main" id="{9F8F1CF3-74A1-FA4F-B0EC-227E9437E0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16" y="3757"/>
                <a:ext cx="11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endParaRPr lang="pt-BR" altLang="pt-BR" sz="1800" b="1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9467" name="Text Box 7">
                <a:extLst>
                  <a:ext uri="{FF2B5EF4-FFF2-40B4-BE49-F238E27FC236}">
                    <a16:creationId xmlns:a16="http://schemas.microsoft.com/office/drawing/2014/main" id="{2A50A75F-9872-D146-B0E9-02E743086C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1" y="1537"/>
                <a:ext cx="11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 b="1" dirty="0"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2" name="Picture 4">
            <a:extLst>
              <a:ext uri="{FF2B5EF4-FFF2-40B4-BE49-F238E27FC236}">
                <a16:creationId xmlns:a16="http://schemas.microsoft.com/office/drawing/2014/main" id="{AC6A47BA-FE79-D4BE-0748-BCE33AE9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"/>
          <a:stretch>
            <a:fillRect/>
          </a:stretch>
        </p:blipFill>
        <p:spPr bwMode="auto">
          <a:xfrm>
            <a:off x="5339206" y="1577941"/>
            <a:ext cx="5850406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E3103EBE-0FE7-4131-D109-883892494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3115" y="6476774"/>
            <a:ext cx="246221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pt-BR" sz="1200" b="1" dirty="0">
                <a:latin typeface="Arial" panose="020B0604020202020204" pitchFamily="34" charset="0"/>
              </a:rPr>
              <a:t>Hanahan &amp; Weinberg, </a:t>
            </a:r>
            <a:r>
              <a:rPr lang="es-ES_tradnl" altLang="pt-BR" sz="1200" b="1" i="1" dirty="0">
                <a:latin typeface="Arial" panose="020B0604020202020204" pitchFamily="34" charset="0"/>
              </a:rPr>
              <a:t>Cell</a:t>
            </a:r>
            <a:r>
              <a:rPr lang="en-US" altLang="pt-BR" sz="1200" b="1" dirty="0">
                <a:latin typeface="Arial" panose="020B0604020202020204" pitchFamily="34" charset="0"/>
              </a:rPr>
              <a:t> 2011</a:t>
            </a:r>
            <a:endParaRPr lang="pt-BR" altLang="pt-BR" sz="1200" b="1" dirty="0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9C1E51-AFFF-23AC-E952-D651F4949BC7}"/>
              </a:ext>
            </a:extLst>
          </p:cNvPr>
          <p:cNvSpPr txBox="1"/>
          <p:nvPr/>
        </p:nvSpPr>
        <p:spPr>
          <a:xfrm>
            <a:off x="1565898" y="5478691"/>
            <a:ext cx="33476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BR" sz="1600" dirty="0">
                <a:solidFill>
                  <a:srgbClr val="2E2E2E"/>
                </a:solidFill>
                <a:latin typeface="Helvetica" pitchFamily="2" charset="0"/>
              </a:rPr>
              <a:t>S</a:t>
            </a:r>
            <a:r>
              <a:rPr lang="en-BR" sz="1600" b="0" i="0" dirty="0">
                <a:solidFill>
                  <a:srgbClr val="2E2E2E"/>
                </a:solidFill>
                <a:effectLst/>
                <a:latin typeface="Helvetica" pitchFamily="2" charset="0"/>
              </a:rPr>
              <a:t>ix biological capabilities acquired during the multistep development of human tumors</a:t>
            </a:r>
            <a:endParaRPr lang="pt-B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FBAA5-C65D-537E-3895-1EBAFCEFD93C}"/>
              </a:ext>
            </a:extLst>
          </p:cNvPr>
          <p:cNvSpPr txBox="1"/>
          <p:nvPr/>
        </p:nvSpPr>
        <p:spPr>
          <a:xfrm>
            <a:off x="5850396" y="5712421"/>
            <a:ext cx="6097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600" b="0" i="0" dirty="0">
                <a:solidFill>
                  <a:srgbClr val="2E2E2E"/>
                </a:solidFill>
                <a:effectLst/>
                <a:latin typeface="Helvetica" pitchFamily="2" charset="0"/>
              </a:rPr>
              <a:t> Conceptual progress has added emerging hallmarks</a:t>
            </a:r>
            <a:endParaRPr lang="pt-BR" sz="16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52AD9B-7E65-21BB-A75F-D13E7C6B727B}"/>
              </a:ext>
            </a:extLst>
          </p:cNvPr>
          <p:cNvSpPr/>
          <p:nvPr/>
        </p:nvSpPr>
        <p:spPr>
          <a:xfrm>
            <a:off x="9293014" y="2148882"/>
            <a:ext cx="2105504" cy="1123908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05090" y="1009452"/>
            <a:ext cx="7275264" cy="3129989"/>
            <a:chOff x="774700" y="0"/>
            <a:chExt cx="7799388" cy="3673475"/>
          </a:xfrm>
        </p:grpSpPr>
        <p:pic>
          <p:nvPicPr>
            <p:cNvPr id="3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0563" y="105569"/>
              <a:ext cx="2803525" cy="3462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00" y="0"/>
              <a:ext cx="4897438" cy="367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207" y="4521728"/>
            <a:ext cx="4157662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193" y="4171838"/>
            <a:ext cx="4927600" cy="236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69" y="6534037"/>
            <a:ext cx="30988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556BBEE9-5098-F91B-8AC4-05CF8D7FD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555" y="6400529"/>
            <a:ext cx="21595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b="1" dirty="0" err="1">
                <a:latin typeface="Arial" panose="020B0604020202020204" pitchFamily="34" charset="0"/>
              </a:rPr>
              <a:t>Cancer</a:t>
            </a:r>
            <a:r>
              <a:rPr lang="pt-BR" altLang="pt-BR" sz="1200" b="1" dirty="0">
                <a:latin typeface="Arial" panose="020B0604020202020204" pitchFamily="34" charset="0"/>
              </a:rPr>
              <a:t> Res 1946;6:205-216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9CA9EB-4B76-4626-DD41-E10A93310332}"/>
              </a:ext>
            </a:extLst>
          </p:cNvPr>
          <p:cNvSpPr txBox="1"/>
          <p:nvPr/>
        </p:nvSpPr>
        <p:spPr>
          <a:xfrm>
            <a:off x="526055" y="2023898"/>
            <a:ext cx="38145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BR" sz="1600" b="0" i="0" dirty="0">
                <a:solidFill>
                  <a:srgbClr val="1B1B1B"/>
                </a:solidFill>
                <a:effectLst/>
                <a:latin typeface="Helvetica" pitchFamily="2" charset="0"/>
              </a:rPr>
              <a:t>William B. Coley injected streptococcal organisms into patients with inoperable cancer. He thought that the infection he produced would have the side effect of tumor regression.</a:t>
            </a:r>
            <a:endParaRPr lang="pt-BR" sz="1600" dirty="0">
              <a:latin typeface="Helvetica" pitchFamily="2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F71AEA2-5D35-AEBE-E399-26676A38C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7212" y="240011"/>
            <a:ext cx="407278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BR" sz="4400" dirty="0">
                <a:solidFill>
                  <a:schemeClr val="tx2"/>
                </a:solidFill>
                <a:latin typeface="+mj-lt"/>
              </a:rPr>
              <a:t>Coley’s toxins</a:t>
            </a:r>
            <a:endParaRPr lang="pt-BR" altLang="pt-BR" sz="44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33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031">
            <a:extLst>
              <a:ext uri="{FF2B5EF4-FFF2-40B4-BE49-F238E27FC236}">
                <a16:creationId xmlns:a16="http://schemas.microsoft.com/office/drawing/2014/main" id="{940B410C-723C-3444-AA67-90812AA90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9" y="5789613"/>
            <a:ext cx="9623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BR" sz="1600" dirty="0">
                <a:latin typeface="Helvetica" pitchFamily="2" charset="0"/>
              </a:rPr>
              <a:t>The immune response is essential to prevent the development of carcinogen-induced sarcomas and spontaneous epithelial tumours. </a:t>
            </a:r>
            <a:endParaRPr lang="pt-BR" altLang="pt-BR" sz="1600" dirty="0">
              <a:latin typeface="Helvetica" pitchFamily="2" charset="0"/>
              <a:sym typeface="Symbol" pitchFamily="2" charset="2"/>
            </a:endParaRPr>
          </a:p>
        </p:txBody>
      </p:sp>
      <p:sp>
        <p:nvSpPr>
          <p:cNvPr id="25602" name="TextBox 5">
            <a:extLst>
              <a:ext uri="{FF2B5EF4-FFF2-40B4-BE49-F238E27FC236}">
                <a16:creationId xmlns:a16="http://schemas.microsoft.com/office/drawing/2014/main" id="{1E8BFD24-5D2D-D34D-9D8F-1C711F41E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609" y="220771"/>
            <a:ext cx="8002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BR" sz="4400" dirty="0">
                <a:solidFill>
                  <a:schemeClr val="tx2"/>
                </a:solidFill>
                <a:latin typeface="+mj-lt"/>
              </a:rPr>
              <a:t>Cancer immunosurveillance</a:t>
            </a:r>
            <a:endParaRPr lang="pt-BR" altLang="pt-BR" sz="44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5603" name="Picture 1">
            <a:extLst>
              <a:ext uri="{FF2B5EF4-FFF2-40B4-BE49-F238E27FC236}">
                <a16:creationId xmlns:a16="http://schemas.microsoft.com/office/drawing/2014/main" id="{6DFF09A4-1AEE-8A41-BD28-E10B57CD6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337" y="1130300"/>
            <a:ext cx="7534275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AFDF75-E98A-6C89-A362-DDF184A9D90D}"/>
              </a:ext>
            </a:extLst>
          </p:cNvPr>
          <p:cNvSpPr txBox="1"/>
          <p:nvPr/>
        </p:nvSpPr>
        <p:spPr>
          <a:xfrm>
            <a:off x="493005" y="6498729"/>
            <a:ext cx="60978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1200" b="1" dirty="0" err="1">
                <a:latin typeface="Arial" panose="020B0604020202020204" pitchFamily="34" charset="0"/>
              </a:rPr>
              <a:t>Shankaran</a:t>
            </a:r>
            <a:r>
              <a:rPr lang="pt-BR" altLang="pt-BR" sz="1200" b="1" dirty="0">
                <a:latin typeface="Arial" panose="020B0604020202020204" pitchFamily="34" charset="0"/>
              </a:rPr>
              <a:t> et al., 2001 </a:t>
            </a:r>
            <a:endParaRPr lang="pt-BR" sz="1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78C8CF88-4D65-C347-B510-51C1C0D59F54}"/>
              </a:ext>
            </a:extLst>
          </p:cNvPr>
          <p:cNvSpPr txBox="1">
            <a:spLocks/>
          </p:cNvSpPr>
          <p:nvPr/>
        </p:nvSpPr>
        <p:spPr bwMode="auto">
          <a:xfrm>
            <a:off x="2401523" y="856717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Incidence of malignancy following organ transplantation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0C7C184-C08F-194D-8159-8FB9975FC803}"/>
              </a:ext>
            </a:extLst>
          </p:cNvPr>
          <p:cNvSpPr txBox="1">
            <a:spLocks/>
          </p:cNvSpPr>
          <p:nvPr/>
        </p:nvSpPr>
        <p:spPr bwMode="auto">
          <a:xfrm>
            <a:off x="7083691" y="3307349"/>
            <a:ext cx="3971803" cy="168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Times New Roman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Times New Roman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Times New Roman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Times New Roman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BR" sz="1600" dirty="0">
                <a:latin typeface="Helvetica" pitchFamily="2" charset="0"/>
              </a:rPr>
              <a:t>An increased incidence of malignancy is an established complication of organ transplantation and the associated immunosuppression</a:t>
            </a:r>
            <a:endParaRPr lang="en-US" sz="1600" b="1" kern="0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D6A004E1-4B16-7342-8CE1-1BCED82B2CEF}"/>
              </a:ext>
            </a:extLst>
          </p:cNvPr>
          <p:cNvSpPr txBox="1"/>
          <p:nvPr/>
        </p:nvSpPr>
        <p:spPr>
          <a:xfrm>
            <a:off x="469898" y="6313311"/>
            <a:ext cx="4243556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Collett D et al</a:t>
            </a:r>
            <a:r>
              <a:rPr lang="pt-B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. Am J Transplant.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 2010;10(8):1889-1896</a:t>
            </a:r>
          </a:p>
        </p:txBody>
      </p:sp>
      <p:pic>
        <p:nvPicPr>
          <p:cNvPr id="4" name="Main graphic">
            <a:extLst>
              <a:ext uri="{FF2B5EF4-FFF2-40B4-BE49-F238E27FC236}">
                <a16:creationId xmlns:a16="http://schemas.microsoft.com/office/drawing/2014/main" id="{B93A0045-8CBB-638E-0DBD-78D5B656EA5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211858" y="2296749"/>
            <a:ext cx="4967423" cy="370453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509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7A3485-12D7-D846-3AFA-88B26B0AA21D}"/>
              </a:ext>
            </a:extLst>
          </p:cNvPr>
          <p:cNvSpPr txBox="1"/>
          <p:nvPr/>
        </p:nvSpPr>
        <p:spPr>
          <a:xfrm>
            <a:off x="415886" y="6427815"/>
            <a:ext cx="79679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Rudolph JE</a:t>
            </a:r>
            <a:r>
              <a:rPr lang="en-B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BR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Incidence of cancer among Medicaid beneficiaries with and without HIV: 2001-2015. 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FE9956-CB6B-BEE6-11B1-0B17BFB39812}"/>
              </a:ext>
            </a:extLst>
          </p:cNvPr>
          <p:cNvSpPr txBox="1">
            <a:spLocks/>
          </p:cNvSpPr>
          <p:nvPr/>
        </p:nvSpPr>
        <p:spPr bwMode="auto">
          <a:xfrm>
            <a:off x="2401523" y="856717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Incidence of malignancy in people living with HIV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118E7-79C9-AF83-DCC1-1CFAD6FD2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680" y="2123346"/>
            <a:ext cx="4153359" cy="415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52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>
            <a:extLst>
              <a:ext uri="{FF2B5EF4-FFF2-40B4-BE49-F238E27FC236}">
                <a16:creationId xmlns:a16="http://schemas.microsoft.com/office/drawing/2014/main" id="{A61A9538-FFB5-0F48-B685-9540C3B37FB0}"/>
              </a:ext>
            </a:extLst>
          </p:cNvPr>
          <p:cNvSpPr/>
          <p:nvPr/>
        </p:nvSpPr>
        <p:spPr>
          <a:xfrm>
            <a:off x="9796131" y="169913"/>
            <a:ext cx="2221327" cy="1029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525565-EB1B-7B4C-89E0-9ED0A1BB0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600" y="1032975"/>
            <a:ext cx="7785100" cy="56678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C9C594E0-3199-CD04-4CE2-A9B195941E2D}"/>
              </a:ext>
            </a:extLst>
          </p:cNvPr>
          <p:cNvSpPr txBox="1">
            <a:spLocks/>
          </p:cNvSpPr>
          <p:nvPr/>
        </p:nvSpPr>
        <p:spPr bwMode="auto">
          <a:xfrm>
            <a:off x="2137798" y="370726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Elements of cancer immunity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CCB8F0-B497-AC19-3E07-AB019E202E01}"/>
              </a:ext>
            </a:extLst>
          </p:cNvPr>
          <p:cNvSpPr txBox="1"/>
          <p:nvPr/>
        </p:nvSpPr>
        <p:spPr>
          <a:xfrm>
            <a:off x="330200" y="621027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Nature</a:t>
            </a:r>
            <a:r>
              <a:rPr lang="en-B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volume 541, pages321–330 (2017) 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>
            <a:extLst>
              <a:ext uri="{FF2B5EF4-FFF2-40B4-BE49-F238E27FC236}">
                <a16:creationId xmlns:a16="http://schemas.microsoft.com/office/drawing/2014/main" id="{79D59076-7CDC-C048-8BDE-A79C20623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926" y="1638300"/>
            <a:ext cx="8612088" cy="457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9378A3-1AD4-C074-1DB8-9042575C7294}"/>
              </a:ext>
            </a:extLst>
          </p:cNvPr>
          <p:cNvSpPr txBox="1"/>
          <p:nvPr/>
        </p:nvSpPr>
        <p:spPr>
          <a:xfrm>
            <a:off x="277070" y="648811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Nature Reviews Cancer</a:t>
            </a:r>
            <a:r>
              <a:rPr lang="en-B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volume 12, pages252–264 (2012) 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0DBD11-9CC1-F594-3967-9BCB8E92BFD7}"/>
              </a:ext>
            </a:extLst>
          </p:cNvPr>
          <p:cNvSpPr txBox="1">
            <a:spLocks/>
          </p:cNvSpPr>
          <p:nvPr/>
        </p:nvSpPr>
        <p:spPr bwMode="auto">
          <a:xfrm>
            <a:off x="1168400" y="557464"/>
            <a:ext cx="11328400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sz="4000" dirty="0"/>
              <a:t>The blockade of immune checkpoints in cancer immunotherapy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29305" y="1239199"/>
            <a:ext cx="10208190" cy="4709386"/>
            <a:chOff x="-445294" y="751681"/>
            <a:chExt cx="9753601" cy="5168902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-445294" y="751681"/>
              <a:ext cx="9753601" cy="5168902"/>
              <a:chOff x="-178" y="351"/>
              <a:chExt cx="6144" cy="3256"/>
            </a:xfrm>
          </p:grpSpPr>
          <p:sp>
            <p:nvSpPr>
              <p:cNvPr id="6" name="Rectangle 3"/>
              <p:cNvSpPr>
                <a:spLocks noChangeArrowheads="1"/>
              </p:cNvSpPr>
              <p:nvPr/>
            </p:nvSpPr>
            <p:spPr bwMode="auto">
              <a:xfrm>
                <a:off x="920" y="351"/>
                <a:ext cx="5046" cy="3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000" dirty="0">
                    <a:latin typeface="Arial"/>
                    <a:cs typeface="Arial"/>
                  </a:rPr>
                  <a:t>The 2018 Nobel Prize in Physiology or Medicine</a:t>
                </a: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r>
                  <a:rPr lang="en-US" sz="2000" dirty="0">
                    <a:latin typeface="Arial"/>
                    <a:cs typeface="Arial"/>
                  </a:rPr>
                  <a:t>1 October 2018</a:t>
                </a: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r>
                  <a:rPr lang="en-US" sz="2000" dirty="0">
                    <a:latin typeface="Arial"/>
                    <a:cs typeface="Arial"/>
                  </a:rPr>
                  <a:t>The Nobel Assembly at Karolinska </a:t>
                </a:r>
                <a:r>
                  <a:rPr lang="en-US" sz="2000" dirty="0" err="1">
                    <a:latin typeface="Arial"/>
                    <a:cs typeface="Arial"/>
                  </a:rPr>
                  <a:t>Institutet</a:t>
                </a:r>
                <a:r>
                  <a:rPr lang="en-US" sz="2000" dirty="0">
                    <a:latin typeface="Arial"/>
                    <a:cs typeface="Arial"/>
                  </a:rPr>
                  <a:t> has today decided to award The Nobel Prize in Physiology or Medicine for 2018 jointly to</a:t>
                </a: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r>
                  <a:rPr lang="en-US" sz="2000" dirty="0">
                    <a:latin typeface="Arial"/>
                    <a:cs typeface="Arial"/>
                  </a:rPr>
                  <a:t>James P. Allison and </a:t>
                </a:r>
                <a:r>
                  <a:rPr lang="en-US" sz="2000" dirty="0" err="1">
                    <a:latin typeface="Arial"/>
                    <a:cs typeface="Arial"/>
                  </a:rPr>
                  <a:t>Tasuku</a:t>
                </a:r>
                <a:r>
                  <a:rPr lang="en-US" sz="2000" dirty="0">
                    <a:latin typeface="Arial"/>
                    <a:cs typeface="Arial"/>
                  </a:rPr>
                  <a:t> </a:t>
                </a:r>
                <a:r>
                  <a:rPr lang="en-US" sz="2000" dirty="0" err="1">
                    <a:latin typeface="Arial"/>
                    <a:cs typeface="Arial"/>
                  </a:rPr>
                  <a:t>Honjo</a:t>
                </a:r>
                <a:endParaRPr lang="en-US" sz="2000" dirty="0">
                  <a:latin typeface="Arial"/>
                  <a:cs typeface="Arial"/>
                </a:endParaRPr>
              </a:p>
              <a:p>
                <a:pPr algn="ctr">
                  <a:defRPr/>
                </a:pPr>
                <a:endParaRPr lang="en-US" sz="2000" dirty="0">
                  <a:latin typeface="Arial"/>
                  <a:cs typeface="Arial"/>
                </a:endParaRPr>
              </a:p>
            </p:txBody>
          </p:sp>
          <p:pic>
            <p:nvPicPr>
              <p:cNvPr id="7" name="Picture 6" descr="Physics and chemistry medals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780" b="8774"/>
              <a:stretch>
                <a:fillRect/>
              </a:stretch>
            </p:blipFill>
            <p:spPr bwMode="auto">
              <a:xfrm>
                <a:off x="-178" y="1704"/>
                <a:ext cx="111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5" r="13176"/>
            <a:stretch>
              <a:fillRect/>
            </a:stretch>
          </p:blipFill>
          <p:spPr bwMode="auto">
            <a:xfrm>
              <a:off x="3535211" y="2953036"/>
              <a:ext cx="1338933" cy="1701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284"/>
            <a:stretch>
              <a:fillRect/>
            </a:stretch>
          </p:blipFill>
          <p:spPr bwMode="auto">
            <a:xfrm>
              <a:off x="5745025" y="2953036"/>
              <a:ext cx="1346200" cy="1701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le 3">
            <a:extLst>
              <a:ext uri="{FF2B5EF4-FFF2-40B4-BE49-F238E27FC236}">
                <a16:creationId xmlns:a16="http://schemas.microsoft.com/office/drawing/2014/main" id="{0B04B137-04E6-1F8F-13FB-F9A3CE02E14F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Nobel Prize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D38C90-3CC9-5081-74D7-313A6F53CD82}"/>
              </a:ext>
            </a:extLst>
          </p:cNvPr>
          <p:cNvSpPr txBox="1"/>
          <p:nvPr/>
        </p:nvSpPr>
        <p:spPr>
          <a:xfrm>
            <a:off x="2152262" y="5571403"/>
            <a:ext cx="95277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latin typeface="Arial"/>
                <a:cs typeface="Arial"/>
              </a:rPr>
              <a:t>"for their discovery of cancer therapy by inhibition of </a:t>
            </a:r>
          </a:p>
          <a:p>
            <a:pPr algn="ctr">
              <a:defRPr/>
            </a:pPr>
            <a:r>
              <a:rPr lang="en-US" sz="2800" dirty="0">
                <a:latin typeface="Arial"/>
                <a:cs typeface="Arial"/>
              </a:rPr>
              <a:t>negative immune regulation"</a:t>
            </a:r>
          </a:p>
        </p:txBody>
      </p:sp>
    </p:spTree>
    <p:extLst>
      <p:ext uri="{BB962C8B-B14F-4D97-AF65-F5344CB8AC3E}">
        <p14:creationId xmlns:p14="http://schemas.microsoft.com/office/powerpoint/2010/main" val="242982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61CD2884-016B-4FAF-ADB6-4E68612C61FD}"/>
              </a:ext>
            </a:extLst>
          </p:cNvPr>
          <p:cNvSpPr txBox="1"/>
          <p:nvPr/>
        </p:nvSpPr>
        <p:spPr bwMode="auto">
          <a:xfrm>
            <a:off x="982016" y="4943928"/>
            <a:ext cx="3228013" cy="14619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MSI-H or dMMR Cancers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in CRC: pembro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in CRC: nivo ± ipi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in CRC: pembro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tumor agnostic: pembro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TMB-H Cancers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tumor agnostic: pembro</a:t>
            </a: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B18D8EA0-1932-4A49-A924-81F9EF7BF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056"/>
          <a:stretch/>
        </p:blipFill>
        <p:spPr bwMode="auto">
          <a:xfrm>
            <a:off x="4136934" y="1338937"/>
            <a:ext cx="3389634" cy="447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9A708A-97BC-4DF7-8347-85AE33AF51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37639" y="-3218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0" dirty="0"/>
              <a:t>FDA-Approved Immune Checkpoint Inhibitor Indications in Solid Tumors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902642-0D04-43D2-AC26-25FEDD845AF0}"/>
              </a:ext>
            </a:extLst>
          </p:cNvPr>
          <p:cNvSpPr txBox="1"/>
          <p:nvPr/>
        </p:nvSpPr>
        <p:spPr bwMode="auto">
          <a:xfrm>
            <a:off x="1056327" y="1194245"/>
            <a:ext cx="31143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HNSCC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1L: pembro + platinum chemo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CPS ≥ 1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pembro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after platinum chemo: nivo or pembro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1AC55C-0701-4940-BEB3-045724DDB4B4}"/>
              </a:ext>
            </a:extLst>
          </p:cNvPr>
          <p:cNvSpPr txBox="1"/>
          <p:nvPr/>
        </p:nvSpPr>
        <p:spPr bwMode="auto">
          <a:xfrm>
            <a:off x="1230147" y="1973081"/>
            <a:ext cx="2945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Malignant Melanoma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Adj: ipi, nivo, or pembro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1L+: ipi, nivo ± ipi, or pembro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89B56F-69E4-4F9F-8717-CB5BC497F733}"/>
              </a:ext>
            </a:extLst>
          </p:cNvPr>
          <p:cNvSpPr txBox="1"/>
          <p:nvPr/>
        </p:nvSpPr>
        <p:spPr bwMode="auto">
          <a:xfrm>
            <a:off x="1537134" y="2567251"/>
            <a:ext cx="26728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Merkel Cell Carcinoma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1L+: avelumab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2L+: pembro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A418F4-8182-4945-901A-3ABEE8D8685A}"/>
              </a:ext>
            </a:extLst>
          </p:cNvPr>
          <p:cNvSpPr txBox="1"/>
          <p:nvPr/>
        </p:nvSpPr>
        <p:spPr bwMode="auto">
          <a:xfrm>
            <a:off x="1056327" y="3755591"/>
            <a:ext cx="3119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HCC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after sorafenib: nivo ± ipi, pembro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1L: atezo + bevacizumab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CC0B72-3839-4531-AA45-19B41943CA21}"/>
              </a:ext>
            </a:extLst>
          </p:cNvPr>
          <p:cNvSpPr txBox="1"/>
          <p:nvPr/>
        </p:nvSpPr>
        <p:spPr bwMode="auto">
          <a:xfrm>
            <a:off x="746082" y="4349761"/>
            <a:ext cx="34639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Advanced RCC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1L: nivo + ipi, pembro + axitinib, avelumab + axitinib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after antiangiogenic therapy: nivo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201861-993A-4D48-849A-27C0CF5DA0BF}"/>
              </a:ext>
            </a:extLst>
          </p:cNvPr>
          <p:cNvSpPr txBox="1"/>
          <p:nvPr/>
        </p:nvSpPr>
        <p:spPr bwMode="auto">
          <a:xfrm>
            <a:off x="3983445" y="5764564"/>
            <a:ext cx="33896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Cervical Cancer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CPS ≥ 1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pembro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Endometrial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2L+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MSI-H or dMMR: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pembro + Lenvatinib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i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Endometrial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1L,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Ovarian 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18461E-91A3-4F65-8772-577DE6AED093}"/>
              </a:ext>
            </a:extLst>
          </p:cNvPr>
          <p:cNvSpPr txBox="1"/>
          <p:nvPr/>
        </p:nvSpPr>
        <p:spPr bwMode="auto">
          <a:xfrm>
            <a:off x="7101964" y="858738"/>
            <a:ext cx="51579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SCLC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1L, extensive stage: atezo + carboplatin/etoposide, durva + platinum/etoposide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after platinum chemo: nivo, pembro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BFAB9B-E073-4A4A-A7B6-28220C36AA1A}"/>
              </a:ext>
            </a:extLst>
          </p:cNvPr>
          <p:cNvSpPr txBox="1"/>
          <p:nvPr/>
        </p:nvSpPr>
        <p:spPr bwMode="auto">
          <a:xfrm>
            <a:off x="7101964" y="1498363"/>
            <a:ext cx="4418786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NSCLC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Unresectable stage III after CRT: durva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Metastatic/unresectable stage III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TPS ≥ 1%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pembro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TC ≥ 50% or IC ≥ 10%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atezo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nonsqNSCLC: pembro + pemetrexed/platinum; atezo + carboplatin/paclitaxel/bevacizumab or carboplatin/nab-paclitaxel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sqNSCLC: pembro + carboplatin/(nab)paclitaxel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1L: nivo + ipi + platinum-doublet chemo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TC ≥ 1%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nivo + ipi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TPS ≥ 1%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pembro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2L+: nivo, atezo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1711A9-B66E-417D-857D-16902F56987D}"/>
              </a:ext>
            </a:extLst>
          </p:cNvPr>
          <p:cNvSpPr txBox="1"/>
          <p:nvPr/>
        </p:nvSpPr>
        <p:spPr bwMode="auto">
          <a:xfrm>
            <a:off x="7101964" y="3529514"/>
            <a:ext cx="4649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TNBC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IC ≥ 1%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atezo + nab-paclitaxel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B34DB8-B278-45AE-92D8-582A46A3ABFA}"/>
              </a:ext>
            </a:extLst>
          </p:cNvPr>
          <p:cNvSpPr txBox="1"/>
          <p:nvPr/>
        </p:nvSpPr>
        <p:spPr bwMode="auto">
          <a:xfrm>
            <a:off x="7101964" y="3956990"/>
            <a:ext cx="4649496" cy="830997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Gastric, Esophageal, and GEJ Adenocarcinoma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squamous esophageal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CPS ≥ 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pembro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2L+ squamous esophageal: nivo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3L+ gastric or GEJ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CPS ≥ 1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pembro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DBE7E8-2FDA-4C18-AFA4-756779E49516}"/>
              </a:ext>
            </a:extLst>
          </p:cNvPr>
          <p:cNvSpPr txBox="1"/>
          <p:nvPr/>
        </p:nvSpPr>
        <p:spPr bwMode="auto">
          <a:xfrm>
            <a:off x="7101964" y="4722685"/>
            <a:ext cx="464949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Locally Advanced or Metastatic Urothelial Cancer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ineligible for any platinum: pembro or atezo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CPS ≥ 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and ineligible for cisplatin chemo: pembro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PD-L1 IC ≥ 5%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and ineligible for cisplatin chemo: atezo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Maintenance after 1L platinum chemo: avelumab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After platinum chemo: pembro, atezo, avelumab, durva, or nivo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BCG-unresponsive NMIBC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pembro</a:t>
            </a:r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BE318138-E09A-4FA5-ABA7-E19FC3821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97" y="6581001"/>
            <a:ext cx="99748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Atezolizumab PI. Avelumab PI. Cemiplimab-rwlc PI. Durvalumab PI. Ipilimumab PI. Nivolumab PI. Pembrolizumab PI. PD-L1 IHC 28-8 PharmDx PMA.</a:t>
            </a:r>
            <a:endParaRPr kumimoji="0" lang="da-DK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738134-A9F6-4AD7-B4AF-45703E92FEAD}"/>
              </a:ext>
            </a:extLst>
          </p:cNvPr>
          <p:cNvSpPr txBox="1"/>
          <p:nvPr/>
        </p:nvSpPr>
        <p:spPr bwMode="auto">
          <a:xfrm>
            <a:off x="1506055" y="3161421"/>
            <a:ext cx="26728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Cutaneous SCC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1L: cemiplimab-rwlc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1L+: pembro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BB4F1A-D810-4E6D-88E2-517C34D3A9B0}"/>
              </a:ext>
            </a:extLst>
          </p:cNvPr>
          <p:cNvCxnSpPr>
            <a:cxnSpLocks/>
          </p:cNvCxnSpPr>
          <p:nvPr/>
        </p:nvCxnSpPr>
        <p:spPr bwMode="auto">
          <a:xfrm flipV="1">
            <a:off x="4136934" y="3281905"/>
            <a:ext cx="630276" cy="5461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2577D00-DD9D-4598-97F3-B2CEEA658FF8}"/>
              </a:ext>
            </a:extLst>
          </p:cNvPr>
          <p:cNvCxnSpPr>
            <a:cxnSpLocks/>
          </p:cNvCxnSpPr>
          <p:nvPr/>
        </p:nvCxnSpPr>
        <p:spPr bwMode="auto">
          <a:xfrm flipV="1">
            <a:off x="5767739" y="1041204"/>
            <a:ext cx="1373587" cy="181777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1D1C2C4-0309-4840-8593-B1FD0EE7CCFD}"/>
              </a:ext>
            </a:extLst>
          </p:cNvPr>
          <p:cNvCxnSpPr>
            <a:cxnSpLocks/>
          </p:cNvCxnSpPr>
          <p:nvPr/>
        </p:nvCxnSpPr>
        <p:spPr bwMode="auto">
          <a:xfrm flipV="1">
            <a:off x="5831751" y="1680840"/>
            <a:ext cx="1285066" cy="122388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3AC5D9E-A8B4-49E7-B79E-FCEBD6CAAD3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96780" y="1355562"/>
            <a:ext cx="1323818" cy="32527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A6C0E0B-F653-4285-8670-029347492880}"/>
              </a:ext>
            </a:extLst>
          </p:cNvPr>
          <p:cNvCxnSpPr>
            <a:cxnSpLocks/>
          </p:cNvCxnSpPr>
          <p:nvPr/>
        </p:nvCxnSpPr>
        <p:spPr bwMode="auto">
          <a:xfrm flipH="1">
            <a:off x="4136934" y="2036297"/>
            <a:ext cx="1323818" cy="8433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F8917FC-2B81-4FAF-BA0D-CB16595E0A5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170668" y="2782111"/>
            <a:ext cx="660482" cy="7687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E159705-6C50-4DCB-B9C1-56290D86D2F7}"/>
              </a:ext>
            </a:extLst>
          </p:cNvPr>
          <p:cNvCxnSpPr>
            <a:cxnSpLocks/>
          </p:cNvCxnSpPr>
          <p:nvPr/>
        </p:nvCxnSpPr>
        <p:spPr bwMode="auto">
          <a:xfrm flipV="1">
            <a:off x="4136934" y="3714354"/>
            <a:ext cx="1087172" cy="1468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18511B-0D3F-442B-95B0-9C57CCE39CE9}"/>
              </a:ext>
            </a:extLst>
          </p:cNvPr>
          <p:cNvCxnSpPr>
            <a:cxnSpLocks/>
          </p:cNvCxnSpPr>
          <p:nvPr/>
        </p:nvCxnSpPr>
        <p:spPr bwMode="auto">
          <a:xfrm flipV="1">
            <a:off x="4170668" y="4183468"/>
            <a:ext cx="943303" cy="291255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F6394EF-BA68-4A2F-B0AA-F70CEF55E3B4}"/>
              </a:ext>
            </a:extLst>
          </p:cNvPr>
          <p:cNvCxnSpPr>
            <a:cxnSpLocks/>
          </p:cNvCxnSpPr>
          <p:nvPr/>
        </p:nvCxnSpPr>
        <p:spPr bwMode="auto">
          <a:xfrm>
            <a:off x="5831751" y="3839695"/>
            <a:ext cx="1335188" cy="2855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3" name="Graphic 62">
            <a:extLst>
              <a:ext uri="{FF2B5EF4-FFF2-40B4-BE49-F238E27FC236}">
                <a16:creationId xmlns:a16="http://schemas.microsoft.com/office/drawing/2014/main" id="{230F2EB7-2ACE-4CB1-A91B-EBEE86BD59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1801" y="4689736"/>
            <a:ext cx="1094199" cy="790254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44DA2EF-CA13-4BAB-AFBD-603AAC702AEC}"/>
              </a:ext>
            </a:extLst>
          </p:cNvPr>
          <p:cNvCxnSpPr>
            <a:cxnSpLocks/>
          </p:cNvCxnSpPr>
          <p:nvPr/>
        </p:nvCxnSpPr>
        <p:spPr bwMode="auto">
          <a:xfrm flipV="1">
            <a:off x="4170668" y="4600746"/>
            <a:ext cx="831133" cy="53119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CCCC29D-58C0-4A09-A9E8-CE1F0BB92A2A}"/>
              </a:ext>
            </a:extLst>
          </p:cNvPr>
          <p:cNvCxnSpPr>
            <a:cxnSpLocks/>
          </p:cNvCxnSpPr>
          <p:nvPr/>
        </p:nvCxnSpPr>
        <p:spPr bwMode="auto">
          <a:xfrm flipV="1">
            <a:off x="5251135" y="5131936"/>
            <a:ext cx="238999" cy="63262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8" name="Graphic 67">
            <a:extLst>
              <a:ext uri="{FF2B5EF4-FFF2-40B4-BE49-F238E27FC236}">
                <a16:creationId xmlns:a16="http://schemas.microsoft.com/office/drawing/2014/main" id="{197471F2-A274-4692-AD65-7DB6743219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23429" y="2986150"/>
            <a:ext cx="559731" cy="559731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6502E0-9822-4490-B0C3-4465C1ED4D62}"/>
              </a:ext>
            </a:extLst>
          </p:cNvPr>
          <p:cNvCxnSpPr>
            <a:cxnSpLocks/>
          </p:cNvCxnSpPr>
          <p:nvPr/>
        </p:nvCxnSpPr>
        <p:spPr bwMode="auto">
          <a:xfrm>
            <a:off x="5819745" y="3336521"/>
            <a:ext cx="1327656" cy="2855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CE09AF1-11AA-4634-B57B-8ABA82D4141C}"/>
              </a:ext>
            </a:extLst>
          </p:cNvPr>
          <p:cNvGrpSpPr/>
          <p:nvPr/>
        </p:nvGrpSpPr>
        <p:grpSpPr>
          <a:xfrm rot="249823">
            <a:off x="5006589" y="3882907"/>
            <a:ext cx="1122703" cy="1021834"/>
            <a:chOff x="2286000" y="2524836"/>
            <a:chExt cx="3527946" cy="3766782"/>
          </a:xfrm>
        </p:grpSpPr>
        <p:pic>
          <p:nvPicPr>
            <p:cNvPr id="50" name="Picture 2">
              <a:extLst>
                <a:ext uri="{FF2B5EF4-FFF2-40B4-BE49-F238E27FC236}">
                  <a16:creationId xmlns:a16="http://schemas.microsoft.com/office/drawing/2014/main" id="{6E885DC4-497B-4131-9C8D-C02B557FB4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69" b="94704" l="1875" r="90000">
                          <a14:foregroundMark x1="11375" y1="43458" x2="7083" y2="43869"/>
                          <a14:foregroundMark x1="4766" y1="45344" x2="3375" y2="61526"/>
                          <a14:foregroundMark x1="3375" y1="61526" x2="6750" y2="68692"/>
                          <a14:foregroundMark x1="8187" y1="66902" x2="11250" y2="63084"/>
                          <a14:foregroundMark x1="11250" y1="63084" x2="9250" y2="54984"/>
                          <a14:foregroundMark x1="9250" y1="54984" x2="12625" y2="47975"/>
                          <a14:foregroundMark x1="12625" y1="47975" x2="12769" y2="45907"/>
                          <a14:foregroundMark x1="4798" y1="45383" x2="2125" y2="50935"/>
                          <a14:foregroundMark x1="2125" y1="50935" x2="5500" y2="67445"/>
                          <a14:foregroundMark x1="5500" y1="67445" x2="6644" y2="68514"/>
                          <a14:foregroundMark x1="2000" y1="61059" x2="1875" y2="52804"/>
                          <a14:foregroundMark x1="1875" y1="52804" x2="3500" y2="49221"/>
                          <a14:foregroundMark x1="15250" y1="89875" x2="20750" y2="94548"/>
                          <a14:foregroundMark x1="20750" y1="94548" x2="23489" y2="94070"/>
                          <a14:foregroundMark x1="22500" y1="94704" x2="19875" y2="94393"/>
                          <a14:backgroundMark x1="28375" y1="90187" x2="24250" y2="94860"/>
                          <a14:backgroundMark x1="13125" y1="44704" x2="11250" y2="42835"/>
                          <a14:backgroundMark x1="6250" y1="42835" x2="4125" y2="44548"/>
                          <a14:backgroundMark x1="6375" y1="69003" x2="7500" y2="69159"/>
                          <a14:backgroundMark x1="12375" y1="61838" x2="10000" y2="573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214" r="56388" b="3187"/>
            <a:stretch/>
          </p:blipFill>
          <p:spPr bwMode="auto">
            <a:xfrm>
              <a:off x="2286000" y="2524836"/>
              <a:ext cx="3323230" cy="3766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>
              <a:extLst>
                <a:ext uri="{FF2B5EF4-FFF2-40B4-BE49-F238E27FC236}">
                  <a16:creationId xmlns:a16="http://schemas.microsoft.com/office/drawing/2014/main" id="{058351D6-7816-4B17-B9F7-737AA27B28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69" b="96885" l="10000" r="97500">
                          <a14:foregroundMark x1="66148" y1="82124" x2="66478" y2="82659"/>
                          <a14:foregroundMark x1="87637" y1="60785" x2="87625" y2="59657"/>
                          <a14:foregroundMark x1="87625" y1="59657" x2="93685" y2="45093"/>
                          <a14:foregroundMark x1="83500" y1="64174" x2="83125" y2="64019"/>
                          <a14:foregroundMark x1="83625" y1="39720" x2="83375" y2="41589"/>
                          <a14:foregroundMark x1="86375" y1="37227" x2="91375" y2="38474"/>
                          <a14:foregroundMark x1="85250" y1="55763" x2="87500" y2="51869"/>
                          <a14:backgroundMark x1="56750" y1="36449" x2="68875" y2="42835"/>
                          <a14:backgroundMark x1="68875" y1="42835" x2="73125" y2="49533"/>
                          <a14:backgroundMark x1="73125" y1="49533" x2="74875" y2="57788"/>
                          <a14:backgroundMark x1="74875" y1="57788" x2="74875" y2="65888"/>
                          <a14:backgroundMark x1="74875" y1="65888" x2="73250" y2="73676"/>
                          <a14:backgroundMark x1="73250" y1="73676" x2="63250" y2="81308"/>
                          <a14:backgroundMark x1="64500" y1="77882" x2="57875" y2="73209"/>
                          <a14:backgroundMark x1="57875" y1="73209" x2="52375" y2="52336"/>
                          <a14:backgroundMark x1="52375" y1="52336" x2="51625" y2="44393"/>
                          <a14:backgroundMark x1="51625" y1="44393" x2="56250" y2="36916"/>
                          <a14:backgroundMark x1="56250" y1="36916" x2="77250" y2="31931"/>
                          <a14:backgroundMark x1="77250" y1="31931" x2="83250" y2="37227"/>
                          <a14:backgroundMark x1="83250" y1="37227" x2="83569" y2="39708"/>
                          <a14:backgroundMark x1="61875" y1="43146" x2="58000" y2="35670"/>
                          <a14:backgroundMark x1="58000" y1="35670" x2="51625" y2="38785"/>
                          <a14:backgroundMark x1="51625" y1="38785" x2="54125" y2="65576"/>
                          <a14:backgroundMark x1="54125" y1="65576" x2="57500" y2="74299"/>
                          <a14:backgroundMark x1="57500" y1="74299" x2="62625" y2="79751"/>
                          <a14:backgroundMark x1="62625" y1="79751" x2="69750" y2="63084"/>
                          <a14:backgroundMark x1="69750" y1="63084" x2="69875" y2="49688"/>
                          <a14:backgroundMark x1="69875" y1="49688" x2="66875" y2="40187"/>
                          <a14:backgroundMark x1="66875" y1="40187" x2="60750" y2="34424"/>
                          <a14:backgroundMark x1="60750" y1="34424" x2="58875" y2="35826"/>
                          <a14:backgroundMark x1="59000" y1="38785" x2="54000" y2="53738"/>
                          <a14:backgroundMark x1="54000" y1="53738" x2="59125" y2="60436"/>
                          <a14:backgroundMark x1="59125" y1="60436" x2="67625" y2="62150"/>
                          <a14:backgroundMark x1="67625" y1="62150" x2="70875" y2="55140"/>
                          <a14:backgroundMark x1="70875" y1="55140" x2="69250" y2="45950"/>
                          <a14:backgroundMark x1="69250" y1="45950" x2="64875" y2="40187"/>
                          <a14:backgroundMark x1="64875" y1="40187" x2="58375" y2="38629"/>
                          <a14:backgroundMark x1="58375" y1="38629" x2="55125" y2="39408"/>
                          <a14:backgroundMark x1="54625" y1="45950" x2="62000" y2="47508"/>
                          <a14:backgroundMark x1="62000" y1="47508" x2="61250" y2="39408"/>
                          <a14:backgroundMark x1="61250" y1="39408" x2="55750" y2="37539"/>
                          <a14:backgroundMark x1="59125" y1="44548" x2="57250" y2="36293"/>
                          <a14:backgroundMark x1="57250" y1="36293" x2="59750" y2="45171"/>
                          <a14:backgroundMark x1="57375" y1="62773" x2="56625" y2="73053"/>
                          <a14:backgroundMark x1="56625" y1="73053" x2="60875" y2="81776"/>
                          <a14:backgroundMark x1="60875" y1="81776" x2="66000" y2="74299"/>
                          <a14:backgroundMark x1="66000" y1="74299" x2="62625" y2="54984"/>
                          <a14:backgroundMark x1="62625" y1="54984" x2="56750" y2="60280"/>
                          <a14:backgroundMark x1="56750" y1="60280" x2="55875" y2="68380"/>
                          <a14:backgroundMark x1="55625" y1="69159" x2="58500" y2="80062"/>
                          <a14:backgroundMark x1="58500" y1="80062" x2="64750" y2="82087"/>
                          <a14:backgroundMark x1="64750" y1="82087" x2="65750" y2="74299"/>
                          <a14:backgroundMark x1="65750" y1="74299" x2="60875" y2="66978"/>
                          <a14:backgroundMark x1="60875" y1="66978" x2="54750" y2="69782"/>
                          <a14:backgroundMark x1="54750" y1="69782" x2="55625" y2="73053"/>
                          <a14:backgroundMark x1="58375" y1="70249" x2="59000" y2="70249"/>
                          <a14:backgroundMark x1="59000" y1="70249" x2="59000" y2="70561"/>
                          <a14:backgroundMark x1="59125" y1="71184" x2="59250" y2="71495"/>
                          <a14:backgroundMark x1="59250" y1="71495" x2="59250" y2="71495"/>
                          <a14:backgroundMark x1="59250" y1="71495" x2="59500" y2="71963"/>
                          <a14:backgroundMark x1="59625" y1="71963" x2="59625" y2="71963"/>
                          <a14:backgroundMark x1="59750" y1="72118" x2="60000" y2="72741"/>
                          <a14:backgroundMark x1="60250" y1="72741" x2="60250" y2="72741"/>
                          <a14:backgroundMark x1="60250" y1="72897" x2="60625" y2="73209"/>
                          <a14:backgroundMark x1="60625" y1="73209" x2="60625" y2="73209"/>
                          <a14:backgroundMark x1="60625" y1="73520" x2="60625" y2="73520"/>
                          <a14:backgroundMark x1="60875" y1="73832" x2="60875" y2="73832"/>
                          <a14:backgroundMark x1="60875" y1="73832" x2="60875" y2="73832"/>
                          <a14:backgroundMark x1="61000" y1="73209" x2="61000" y2="73209"/>
                          <a14:backgroundMark x1="60625" y1="72897" x2="60375" y2="72897"/>
                          <a14:backgroundMark x1="60000" y1="72274" x2="60000" y2="72274"/>
                          <a14:backgroundMark x1="59375" y1="71184" x2="59375" y2="71184"/>
                          <a14:backgroundMark x1="85375" y1="36916" x2="86524" y2="36972"/>
                          <a14:backgroundMark x1="91926" y1="37531" x2="95625" y2="43925"/>
                          <a14:backgroundMark x1="95625" y1="43925" x2="98875" y2="44860"/>
                          <a14:backgroundMark x1="87455" y1="35378" x2="85875" y2="34735"/>
                          <a14:backgroundMark x1="85875" y1="34735" x2="92125" y2="31464"/>
                          <a14:backgroundMark x1="92125" y1="31464" x2="92228" y2="36233"/>
                          <a14:backgroundMark x1="82500" y1="33333" x2="82500" y2="33333"/>
                          <a14:backgroundMark x1="82500" y1="33333" x2="82500" y2="33333"/>
                          <a14:backgroundMark x1="82750" y1="33333" x2="82750" y2="33333"/>
                          <a14:backgroundMark x1="96000" y1="47352" x2="97000" y2="55452"/>
                          <a14:backgroundMark x1="97000" y1="55452" x2="93000" y2="61838"/>
                          <a14:backgroundMark x1="93000" y1="61838" x2="86500" y2="63551"/>
                          <a14:backgroundMark x1="86500" y1="63551" x2="83875" y2="71495"/>
                          <a14:backgroundMark x1="83875" y1="71495" x2="84375" y2="79595"/>
                          <a14:backgroundMark x1="84375" y1="79595" x2="89625" y2="87383"/>
                          <a14:backgroundMark x1="86875" y1="65888" x2="87625" y2="82555"/>
                          <a14:backgroundMark x1="87625" y1="82555" x2="89500" y2="73520"/>
                          <a14:backgroundMark x1="89500" y1="73520" x2="88000" y2="65888"/>
                          <a14:backgroundMark x1="88000" y1="65888" x2="87000" y2="66044"/>
                          <a14:backgroundMark x1="91875" y1="65576" x2="98375" y2="64953"/>
                          <a14:backgroundMark x1="98375" y1="64953" x2="99125" y2="53271"/>
                          <a14:backgroundMark x1="99125" y1="53271" x2="90625" y2="65576"/>
                          <a14:backgroundMark x1="90625" y1="65576" x2="93375" y2="65265"/>
                          <a14:backgroundMark x1="98250" y1="62150" x2="98250" y2="62150"/>
                          <a14:backgroundMark x1="98250" y1="62150" x2="98250" y2="62150"/>
                          <a14:backgroundMark x1="98250" y1="61215" x2="98250" y2="61215"/>
                          <a14:backgroundMark x1="98125" y1="60903" x2="98125" y2="60280"/>
                          <a14:backgroundMark x1="98125" y1="59813" x2="98625" y2="59190"/>
                          <a14:backgroundMark x1="98875" y1="58100" x2="98875" y2="58100"/>
                          <a14:backgroundMark x1="98875" y1="58100" x2="98875" y2="58100"/>
                          <a14:backgroundMark x1="98875" y1="58100" x2="99125" y2="58411"/>
                          <a14:backgroundMark x1="99125" y1="57165" x2="99125" y2="57165"/>
                          <a14:backgroundMark x1="99125" y1="56542" x2="99125" y2="56542"/>
                          <a14:backgroundMark x1="99375" y1="56386" x2="99375" y2="56386"/>
                          <a14:backgroundMark x1="99500" y1="56231" x2="99500" y2="55763"/>
                          <a14:backgroundMark x1="99500" y1="55763" x2="99500" y2="56075"/>
                          <a14:backgroundMark x1="99250" y1="57321" x2="99125" y2="65265"/>
                          <a14:backgroundMark x1="99125" y1="65265" x2="96625" y2="57944"/>
                          <a14:backgroundMark x1="96625" y1="57944" x2="99875" y2="56231"/>
                          <a14:backgroundMark x1="85250" y1="85670" x2="82375" y2="92679"/>
                          <a14:backgroundMark x1="82375" y1="92679" x2="77250" y2="97040"/>
                          <a14:backgroundMark x1="77250" y1="97040" x2="69750" y2="93146"/>
                          <a14:backgroundMark x1="69375" y1="94393" x2="76625" y2="99844"/>
                          <a14:backgroundMark x1="76625" y1="99844" x2="83625" y2="99377"/>
                          <a14:backgroundMark x1="83625" y1="99377" x2="78875" y2="93925"/>
                          <a14:backgroundMark x1="78875" y1="93925" x2="72500" y2="95483"/>
                          <a14:backgroundMark x1="72500" y1="95483" x2="69375" y2="94548"/>
                          <a14:backgroundMark x1="87500" y1="92368" x2="82125" y2="96885"/>
                          <a14:backgroundMark x1="82125" y1="96885" x2="87000" y2="93302"/>
                          <a14:backgroundMark x1="82875" y1="98442" x2="81875" y2="97975"/>
                          <a14:backgroundMark x1="81000" y1="96729" x2="81375" y2="96729"/>
                          <a14:backgroundMark x1="84000" y1="95327" x2="89500" y2="89720"/>
                          <a14:backgroundMark x1="89500" y1="89720" x2="88500" y2="81620"/>
                          <a14:backgroundMark x1="88500" y1="81620" x2="83250" y2="76791"/>
                          <a14:backgroundMark x1="83250" y1="76791" x2="76750" y2="75078"/>
                          <a14:backgroundMark x1="76750" y1="75078" x2="70000" y2="76168"/>
                          <a14:backgroundMark x1="70000" y1="76168" x2="65875" y2="82866"/>
                          <a14:backgroundMark x1="65875" y1="82866" x2="67750" y2="91121"/>
                          <a14:backgroundMark x1="67750" y1="91121" x2="79250" y2="98754"/>
                          <a14:backgroundMark x1="79250" y1="98754" x2="85875" y2="98287"/>
                          <a14:backgroundMark x1="85875" y1="98287" x2="88375" y2="92523"/>
                          <a14:backgroundMark x1="83250" y1="92835" x2="86375" y2="85670"/>
                          <a14:backgroundMark x1="86375" y1="85670" x2="83500" y2="78193"/>
                          <a14:backgroundMark x1="83500" y1="78193" x2="76625" y2="75545"/>
                          <a14:backgroundMark x1="76625" y1="75545" x2="69625" y2="75857"/>
                          <a14:backgroundMark x1="69625" y1="75857" x2="64250" y2="80218"/>
                          <a14:backgroundMark x1="64250" y1="80218" x2="62875" y2="89408"/>
                          <a14:backgroundMark x1="62875" y1="89408" x2="68875" y2="97196"/>
                          <a14:backgroundMark x1="68875" y1="97196" x2="81000" y2="99377"/>
                          <a14:backgroundMark x1="81000" y1="99377" x2="87125" y2="97508"/>
                          <a14:backgroundMark x1="87125" y1="97508" x2="87625" y2="89564"/>
                          <a14:backgroundMark x1="87625" y1="89564" x2="85875" y2="88006"/>
                          <a14:backgroundMark x1="83375" y1="64486" x2="83375" y2="64486"/>
                          <a14:backgroundMark x1="83500" y1="64174" x2="84000" y2="64798"/>
                          <a14:backgroundMark x1="84875" y1="55296" x2="85973" y2="53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31" t="35289" b="23869"/>
            <a:stretch/>
          </p:blipFill>
          <p:spPr bwMode="auto">
            <a:xfrm>
              <a:off x="3050274" y="2524836"/>
              <a:ext cx="2763672" cy="2497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50D7221-ABF1-4A22-A862-A9AA0EF76E93}"/>
              </a:ext>
            </a:extLst>
          </p:cNvPr>
          <p:cNvCxnSpPr>
            <a:cxnSpLocks/>
          </p:cNvCxnSpPr>
          <p:nvPr/>
        </p:nvCxnSpPr>
        <p:spPr bwMode="auto">
          <a:xfrm>
            <a:off x="5767739" y="4722685"/>
            <a:ext cx="1379662" cy="17166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5854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A4CF764-69EF-9A4F-86B2-D059B8C74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416174"/>
            <a:ext cx="6320530" cy="2863851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708688">
                <a:alpha val="74998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grpSp>
        <p:nvGrpSpPr>
          <p:cNvPr id="28674" name="Grupo 5">
            <a:extLst>
              <a:ext uri="{FF2B5EF4-FFF2-40B4-BE49-F238E27FC236}">
                <a16:creationId xmlns:a16="http://schemas.microsoft.com/office/drawing/2014/main" id="{60FE9576-384A-FB40-987D-E317E94981FB}"/>
              </a:ext>
            </a:extLst>
          </p:cNvPr>
          <p:cNvGrpSpPr>
            <a:grpSpLocks/>
          </p:cNvGrpSpPr>
          <p:nvPr/>
        </p:nvGrpSpPr>
        <p:grpSpPr bwMode="auto">
          <a:xfrm>
            <a:off x="571500" y="6233827"/>
            <a:ext cx="3422650" cy="247650"/>
            <a:chOff x="3390900" y="5838825"/>
            <a:chExt cx="5290007" cy="25717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00F2C-84C0-B941-99ED-30B54EBAB2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0900" y="5848716"/>
              <a:ext cx="2362838" cy="247284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708688">
                  <a:alpha val="74998"/>
                </a:srgbClr>
              </a:outerShdw>
            </a:effectLst>
            <a:extLst>
              <a:ext uri="{909E8E84-426E-40dd-AFC4-6F175D3DCCD1}"/>
              <a:ext uri="{91240B29-F687-4f45-9708-019B960494DF}"/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59637D-7F82-5C40-9302-968BB1B7F1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6191" y="5838825"/>
              <a:ext cx="2924716" cy="257175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708688">
                  <a:alpha val="74998"/>
                </a:srgbClr>
              </a:outerShdw>
            </a:effectLst>
            <a:extLst>
              <a:ext uri="{909E8E84-426E-40dd-AFC4-6F175D3DCCD1}"/>
              <a:ext uri="{91240B29-F687-4f45-9708-019B960494DF}"/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F3A1A86A-76A3-1BBC-055B-AB8CA853ACC5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Melanoma </a:t>
            </a:r>
          </a:p>
        </p:txBody>
      </p:sp>
      <p:pic>
        <p:nvPicPr>
          <p:cNvPr id="6" name="Imagem 7">
            <a:extLst>
              <a:ext uri="{FF2B5EF4-FFF2-40B4-BE49-F238E27FC236}">
                <a16:creationId xmlns:a16="http://schemas.microsoft.com/office/drawing/2014/main" id="{59F99D69-DF30-4D74-9195-40349FAD88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307" y="1804580"/>
            <a:ext cx="4699193" cy="3475445"/>
          </a:xfrm>
          <a:prstGeom prst="rect">
            <a:avLst/>
          </a:prstGeom>
        </p:spPr>
      </p:pic>
      <p:sp>
        <p:nvSpPr>
          <p:cNvPr id="7" name="Retângulo 257">
            <a:extLst>
              <a:ext uri="{FF2B5EF4-FFF2-40B4-BE49-F238E27FC236}">
                <a16:creationId xmlns:a16="http://schemas.microsoft.com/office/drawing/2014/main" id="{E095D809-1DFF-CEBA-40D7-5E9EC6FB1438}"/>
              </a:ext>
            </a:extLst>
          </p:cNvPr>
          <p:cNvSpPr/>
          <p:nvPr/>
        </p:nvSpPr>
        <p:spPr>
          <a:xfrm>
            <a:off x="7293410" y="6109469"/>
            <a:ext cx="10662249" cy="26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95000"/>
              </a:lnSpc>
              <a:spcBef>
                <a:spcPts val="240"/>
              </a:spcBef>
              <a:spcAft>
                <a:spcPct val="0"/>
              </a:spcAft>
              <a:buClr>
                <a:srgbClr val="FFFF00"/>
              </a:buClr>
              <a:buSzPct val="100000"/>
            </a:pP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Yarchoan M, Hopkins A, Jaffee EM. N Engl J Med, 2017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A49680-23C2-8CF1-11ED-EDFDB220C0DF}"/>
              </a:ext>
            </a:extLst>
          </p:cNvPr>
          <p:cNvSpPr/>
          <p:nvPr/>
        </p:nvSpPr>
        <p:spPr>
          <a:xfrm>
            <a:off x="9728199" y="2520846"/>
            <a:ext cx="698501" cy="500471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1523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65759346-B456-246D-8C10-F6213FB4DF79}"/>
              </a:ext>
            </a:extLst>
          </p:cNvPr>
          <p:cNvGrpSpPr/>
          <p:nvPr/>
        </p:nvGrpSpPr>
        <p:grpSpPr>
          <a:xfrm>
            <a:off x="366522" y="1671446"/>
            <a:ext cx="11458956" cy="4246753"/>
            <a:chOff x="125984" y="1972310"/>
            <a:chExt cx="10065512" cy="3184906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3B579954-EC0F-ACAA-8C9B-F45243FF4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984" y="2243963"/>
              <a:ext cx="3695700" cy="2641600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D5A40CD-21E0-894A-CE09-8CD28CE82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1684" y="1972310"/>
              <a:ext cx="6369812" cy="3184906"/>
            </a:xfrm>
            <a:prstGeom prst="rect">
              <a:avLst/>
            </a:prstGeom>
          </p:spPr>
        </p:pic>
      </p:grpSp>
      <p:sp>
        <p:nvSpPr>
          <p:cNvPr id="6" name="Title 3">
            <a:extLst>
              <a:ext uri="{FF2B5EF4-FFF2-40B4-BE49-F238E27FC236}">
                <a16:creationId xmlns:a16="http://schemas.microsoft.com/office/drawing/2014/main" id="{F584921B-B2CE-0DDB-03BB-86340C30EE6A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Metastatic Melanoma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03C8C4-07E2-4046-E4B0-8320600BEEB8}"/>
              </a:ext>
            </a:extLst>
          </p:cNvPr>
          <p:cNvSpPr txBox="1"/>
          <p:nvPr/>
        </p:nvSpPr>
        <p:spPr>
          <a:xfrm>
            <a:off x="6591300" y="620447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i="0" spc="27" dirty="0">
                <a:solidFill>
                  <a:srgbClr val="4D4D4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 Engl J Med 2025;392:11-22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1234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0C8A70-60A5-9C5A-C570-635F48CC98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68" t="13669" r="33572" b="21470"/>
          <a:stretch>
            <a:fillRect/>
          </a:stretch>
        </p:blipFill>
        <p:spPr>
          <a:xfrm>
            <a:off x="3911600" y="1155699"/>
            <a:ext cx="4546600" cy="45466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8B46D9-46F4-97C8-BA6C-2C22FB5D16FA}"/>
              </a:ext>
            </a:extLst>
          </p:cNvPr>
          <p:cNvSpPr txBox="1"/>
          <p:nvPr/>
        </p:nvSpPr>
        <p:spPr>
          <a:xfrm>
            <a:off x="482600" y="6320135"/>
            <a:ext cx="995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dirty="0">
                <a:latin typeface="Arial" panose="020B0604020202020204" pitchFamily="34" charset="0"/>
                <a:cs typeface="Arial" panose="020B0604020202020204" pitchFamily="34" charset="0"/>
              </a:rPr>
              <a:t>Written informed consent was obtained from the patient for the use of clinical data and images for educational purposes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55688C-1F9E-A142-1AD5-F8FD04A56FE2}"/>
              </a:ext>
            </a:extLst>
          </p:cNvPr>
          <p:cNvSpPr txBox="1"/>
          <p:nvPr/>
        </p:nvSpPr>
        <p:spPr>
          <a:xfrm>
            <a:off x="609600" y="2892394"/>
            <a:ext cx="3048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2000" dirty="0">
                <a:latin typeface="Arial" panose="020B0604020202020204" pitchFamily="34" charset="0"/>
                <a:cs typeface="Arial" panose="020B0604020202020204" pitchFamily="34" charset="0"/>
              </a:rPr>
              <a:t>Anti-CTLA-4 + Anti-PD1</a:t>
            </a:r>
          </a:p>
          <a:p>
            <a:endParaRPr lang="en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R" sz="2000" dirty="0">
                <a:latin typeface="Arial" panose="020B0604020202020204" pitchFamily="34" charset="0"/>
                <a:cs typeface="Arial" panose="020B0604020202020204" pitchFamily="34" charset="0"/>
              </a:rPr>
              <a:t>Setember/2020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06CCA8-2BB1-3906-CB75-037B9C621E7B}"/>
              </a:ext>
            </a:extLst>
          </p:cNvPr>
          <p:cNvSpPr txBox="1"/>
          <p:nvPr/>
        </p:nvSpPr>
        <p:spPr>
          <a:xfrm>
            <a:off x="8915400" y="2892393"/>
            <a:ext cx="3048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R" sz="2000" dirty="0">
                <a:latin typeface="Arial" panose="020B0604020202020204" pitchFamily="34" charset="0"/>
                <a:cs typeface="Arial" panose="020B0604020202020204" pitchFamily="34" charset="0"/>
              </a:rPr>
              <a:t>December/2020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C51319A-DBBF-E7B4-6077-283F94CEA034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Metastatic Melanoma</a:t>
            </a:r>
          </a:p>
        </p:txBody>
      </p:sp>
    </p:spTree>
    <p:extLst>
      <p:ext uri="{BB962C8B-B14F-4D97-AF65-F5344CB8AC3E}">
        <p14:creationId xmlns:p14="http://schemas.microsoft.com/office/powerpoint/2010/main" val="2643392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540D04C4-4026-F582-DA2E-4C9178018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" r="9631" b="16126"/>
          <a:stretch>
            <a:fillRect/>
          </a:stretch>
        </p:blipFill>
        <p:spPr bwMode="auto">
          <a:xfrm>
            <a:off x="6591300" y="1612376"/>
            <a:ext cx="3723956" cy="422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506F8EB-C70C-699F-E6A4-D8C52ECB3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96"/>
          <a:stretch>
            <a:fillRect/>
          </a:stretch>
        </p:blipFill>
        <p:spPr bwMode="auto">
          <a:xfrm>
            <a:off x="3042729" y="1611155"/>
            <a:ext cx="3414143" cy="422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6E937B77-0599-CAFD-A6A0-E67F76F7272A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Metastatic Melanoma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35367-39E6-BD81-7816-D26E9732B460}"/>
              </a:ext>
            </a:extLst>
          </p:cNvPr>
          <p:cNvSpPr txBox="1"/>
          <p:nvPr/>
        </p:nvSpPr>
        <p:spPr>
          <a:xfrm>
            <a:off x="482600" y="6320135"/>
            <a:ext cx="995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dirty="0">
                <a:latin typeface="Arial" panose="020B0604020202020204" pitchFamily="34" charset="0"/>
                <a:cs typeface="Arial" panose="020B0604020202020204" pitchFamily="34" charset="0"/>
              </a:rPr>
              <a:t>Written informed consent was obtained from the patient for the use of clinical data and images for educational purposes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136B55-3EBA-4875-06A2-72AF85EE9063}"/>
              </a:ext>
            </a:extLst>
          </p:cNvPr>
          <p:cNvSpPr txBox="1"/>
          <p:nvPr/>
        </p:nvSpPr>
        <p:spPr>
          <a:xfrm>
            <a:off x="609600" y="2892394"/>
            <a:ext cx="3048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2000" dirty="0">
                <a:latin typeface="Arial" panose="020B0604020202020204" pitchFamily="34" charset="0"/>
                <a:cs typeface="Arial" panose="020B0604020202020204" pitchFamily="34" charset="0"/>
              </a:rPr>
              <a:t>Anti-PD1</a:t>
            </a:r>
          </a:p>
          <a:p>
            <a:endParaRPr lang="en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535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50F635D-69DC-6C5A-8DAA-ED8339EBFC1B}"/>
              </a:ext>
            </a:extLst>
          </p:cNvPr>
          <p:cNvSpPr txBox="1"/>
          <p:nvPr/>
        </p:nvSpPr>
        <p:spPr>
          <a:xfrm>
            <a:off x="1007987" y="6225046"/>
            <a:ext cx="7140767" cy="2755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indent="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chemeClr val="accent1"/>
              </a:buClr>
              <a:buSzPct val="80000"/>
              <a:buFont typeface="Wingdings 3" charset="2"/>
              <a:buNone/>
              <a:defRPr sz="800" i="0">
                <a:solidFill>
                  <a:srgbClr val="9DB0AC"/>
                </a:solidFill>
                <a:latin typeface="Calibri"/>
              </a:defRPr>
            </a:lvl1pPr>
            <a:lvl2pPr marL="742950" indent="-28575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pt-BR" sz="1200" b="1" dirty="0">
                <a:solidFill>
                  <a:srgbClr val="464646"/>
                </a:solidFill>
                <a:latin typeface="Arial" panose="020B0604020202020204" pitchFamily="34" charset="0"/>
              </a:rPr>
              <a:t>TCGA </a:t>
            </a:r>
            <a:r>
              <a:rPr lang="pt-BR" sz="1200" b="1" dirty="0" err="1">
                <a:solidFill>
                  <a:srgbClr val="464646"/>
                </a:solidFill>
                <a:latin typeface="Arial" panose="020B0604020202020204" pitchFamily="34" charset="0"/>
              </a:rPr>
              <a:t>Nature</a:t>
            </a:r>
            <a:r>
              <a:rPr lang="pt-BR" sz="1200" b="1" dirty="0">
                <a:solidFill>
                  <a:srgbClr val="464646"/>
                </a:solidFill>
                <a:latin typeface="Arial" panose="020B0604020202020204" pitchFamily="34" charset="0"/>
              </a:rPr>
              <a:t>. 2013 22;500:415-21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95100-1F50-8079-DF4F-1ACC98ECD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11" b="36740"/>
          <a:stretch/>
        </p:blipFill>
        <p:spPr bwMode="auto">
          <a:xfrm>
            <a:off x="191388" y="2070638"/>
            <a:ext cx="6988827" cy="336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707BC98-6D06-991A-1B3F-9FC1C28F6123}"/>
              </a:ext>
            </a:extLst>
          </p:cNvPr>
          <p:cNvSpPr txBox="1"/>
          <p:nvPr/>
        </p:nvSpPr>
        <p:spPr>
          <a:xfrm>
            <a:off x="7797800" y="6100604"/>
            <a:ext cx="4186313" cy="380873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indent="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chemeClr val="accent1"/>
              </a:buClr>
              <a:buSzPct val="80000"/>
              <a:buFont typeface="Wingdings 3" charset="2"/>
              <a:buNone/>
              <a:defRPr sz="800" i="0">
                <a:solidFill>
                  <a:srgbClr val="9DB0AC"/>
                </a:solidFill>
                <a:latin typeface="Calibri"/>
              </a:defRPr>
            </a:lvl1pPr>
            <a:lvl2pPr marL="742950" indent="-28575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GB" sz="1200" b="1" dirty="0">
                <a:solidFill>
                  <a:srgbClr val="5D5E5E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Le DT, Durham JN, Smith KN, Wang H, Bartlett BR, Aulakh LK, et al.. Science. 2017 Jul 28;357(6349):409-13.</a:t>
            </a:r>
            <a:endParaRPr lang="pt-BR" sz="1200" b="1" dirty="0">
              <a:solidFill>
                <a:srgbClr val="5D5E5E"/>
              </a:solidFill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D3E1A4-314F-4ED5-F298-69A5B10044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196" b="5211"/>
          <a:stretch>
            <a:fillRect/>
          </a:stretch>
        </p:blipFill>
        <p:spPr>
          <a:xfrm>
            <a:off x="7180215" y="2162414"/>
            <a:ext cx="5031314" cy="2533172"/>
          </a:xfrm>
          <a:prstGeom prst="rect">
            <a:avLst/>
          </a:prstGeo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106D96E9-C013-1810-3958-059035E2AB12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Endometrial cancer</a:t>
            </a:r>
          </a:p>
        </p:txBody>
      </p:sp>
    </p:spTree>
    <p:extLst>
      <p:ext uri="{BB962C8B-B14F-4D97-AF65-F5344CB8AC3E}">
        <p14:creationId xmlns:p14="http://schemas.microsoft.com/office/powerpoint/2010/main" val="24340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06C2A-1E07-F164-BED0-D314AA8C9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Freeform 180" hidden="1">
            <a:extLst>
              <a:ext uri="{FF2B5EF4-FFF2-40B4-BE49-F238E27FC236}">
                <a16:creationId xmlns:a16="http://schemas.microsoft.com/office/drawing/2014/main" id="{84F7AC53-4D50-DC2F-9B0C-56F00A81BC29}"/>
              </a:ext>
            </a:extLst>
          </p:cNvPr>
          <p:cNvSpPr/>
          <p:nvPr/>
        </p:nvSpPr>
        <p:spPr>
          <a:xfrm>
            <a:off x="2009040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" name="Freeform 182" hidden="1">
            <a:extLst>
              <a:ext uri="{FF2B5EF4-FFF2-40B4-BE49-F238E27FC236}">
                <a16:creationId xmlns:a16="http://schemas.microsoft.com/office/drawing/2014/main" id="{6D925EDB-9C0E-F23A-0685-0540879D222F}"/>
              </a:ext>
            </a:extLst>
          </p:cNvPr>
          <p:cNvSpPr/>
          <p:nvPr/>
        </p:nvSpPr>
        <p:spPr>
          <a:xfrm>
            <a:off x="2526095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9" name="Freeform 184" hidden="1">
            <a:extLst>
              <a:ext uri="{FF2B5EF4-FFF2-40B4-BE49-F238E27FC236}">
                <a16:creationId xmlns:a16="http://schemas.microsoft.com/office/drawing/2014/main" id="{97B25501-92D0-434F-09BD-41FA4CA39456}"/>
              </a:ext>
            </a:extLst>
          </p:cNvPr>
          <p:cNvSpPr/>
          <p:nvPr/>
        </p:nvSpPr>
        <p:spPr>
          <a:xfrm>
            <a:off x="3043151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1" name="Freeform 186" hidden="1">
            <a:extLst>
              <a:ext uri="{FF2B5EF4-FFF2-40B4-BE49-F238E27FC236}">
                <a16:creationId xmlns:a16="http://schemas.microsoft.com/office/drawing/2014/main" id="{3932492D-9715-EC6F-24A6-21CB53B53DED}"/>
              </a:ext>
            </a:extLst>
          </p:cNvPr>
          <p:cNvSpPr/>
          <p:nvPr/>
        </p:nvSpPr>
        <p:spPr>
          <a:xfrm>
            <a:off x="3560207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3" name="Freeform 188" hidden="1">
            <a:extLst>
              <a:ext uri="{FF2B5EF4-FFF2-40B4-BE49-F238E27FC236}">
                <a16:creationId xmlns:a16="http://schemas.microsoft.com/office/drawing/2014/main" id="{01C3CA70-FC42-8811-F7BF-E44FF3994142}"/>
              </a:ext>
            </a:extLst>
          </p:cNvPr>
          <p:cNvSpPr/>
          <p:nvPr/>
        </p:nvSpPr>
        <p:spPr>
          <a:xfrm>
            <a:off x="4077602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5" name="Freeform 190" hidden="1">
            <a:extLst>
              <a:ext uri="{FF2B5EF4-FFF2-40B4-BE49-F238E27FC236}">
                <a16:creationId xmlns:a16="http://schemas.microsoft.com/office/drawing/2014/main" id="{35B64272-47BF-4CBA-D1E4-C0F81F29C955}"/>
              </a:ext>
            </a:extLst>
          </p:cNvPr>
          <p:cNvSpPr/>
          <p:nvPr/>
        </p:nvSpPr>
        <p:spPr>
          <a:xfrm>
            <a:off x="4594658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" name="Freeform 192" hidden="1">
            <a:extLst>
              <a:ext uri="{FF2B5EF4-FFF2-40B4-BE49-F238E27FC236}">
                <a16:creationId xmlns:a16="http://schemas.microsoft.com/office/drawing/2014/main" id="{B7B18CF9-0C0D-D2D9-EA71-A2E0E51A13B0}"/>
              </a:ext>
            </a:extLst>
          </p:cNvPr>
          <p:cNvSpPr/>
          <p:nvPr/>
        </p:nvSpPr>
        <p:spPr>
          <a:xfrm>
            <a:off x="5111713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9" name="Freeform 194" hidden="1">
            <a:extLst>
              <a:ext uri="{FF2B5EF4-FFF2-40B4-BE49-F238E27FC236}">
                <a16:creationId xmlns:a16="http://schemas.microsoft.com/office/drawing/2014/main" id="{B3CB580D-F72B-B4F7-D666-7AD19C6AE281}"/>
              </a:ext>
            </a:extLst>
          </p:cNvPr>
          <p:cNvSpPr/>
          <p:nvPr/>
        </p:nvSpPr>
        <p:spPr>
          <a:xfrm>
            <a:off x="5628769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1" name="Freeform 196" hidden="1">
            <a:extLst>
              <a:ext uri="{FF2B5EF4-FFF2-40B4-BE49-F238E27FC236}">
                <a16:creationId xmlns:a16="http://schemas.microsoft.com/office/drawing/2014/main" id="{907C2BA1-1179-3DB0-4599-D808FF614D86}"/>
              </a:ext>
            </a:extLst>
          </p:cNvPr>
          <p:cNvSpPr/>
          <p:nvPr/>
        </p:nvSpPr>
        <p:spPr>
          <a:xfrm>
            <a:off x="6145994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3" name="Freeform 198" hidden="1">
            <a:extLst>
              <a:ext uri="{FF2B5EF4-FFF2-40B4-BE49-F238E27FC236}">
                <a16:creationId xmlns:a16="http://schemas.microsoft.com/office/drawing/2014/main" id="{7BBD2C3D-FAF9-2069-1E51-C783D058320A}"/>
              </a:ext>
            </a:extLst>
          </p:cNvPr>
          <p:cNvSpPr/>
          <p:nvPr/>
        </p:nvSpPr>
        <p:spPr>
          <a:xfrm>
            <a:off x="6663220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5" name="Freeform 200" hidden="1">
            <a:extLst>
              <a:ext uri="{FF2B5EF4-FFF2-40B4-BE49-F238E27FC236}">
                <a16:creationId xmlns:a16="http://schemas.microsoft.com/office/drawing/2014/main" id="{0FD19E6E-C70A-274C-71EE-39696780A63D}"/>
              </a:ext>
            </a:extLst>
          </p:cNvPr>
          <p:cNvSpPr/>
          <p:nvPr/>
        </p:nvSpPr>
        <p:spPr>
          <a:xfrm>
            <a:off x="7180275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7" name="Freeform 202" hidden="1">
            <a:extLst>
              <a:ext uri="{FF2B5EF4-FFF2-40B4-BE49-F238E27FC236}">
                <a16:creationId xmlns:a16="http://schemas.microsoft.com/office/drawing/2014/main" id="{CF196B10-D818-CB66-2A31-7B446F5B045B}"/>
              </a:ext>
            </a:extLst>
          </p:cNvPr>
          <p:cNvSpPr/>
          <p:nvPr/>
        </p:nvSpPr>
        <p:spPr>
          <a:xfrm>
            <a:off x="7697331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9" name="Freeform 204" hidden="1">
            <a:extLst>
              <a:ext uri="{FF2B5EF4-FFF2-40B4-BE49-F238E27FC236}">
                <a16:creationId xmlns:a16="http://schemas.microsoft.com/office/drawing/2014/main" id="{1F69B14F-7701-F63F-FA40-8ADEAD929746}"/>
              </a:ext>
            </a:extLst>
          </p:cNvPr>
          <p:cNvSpPr/>
          <p:nvPr/>
        </p:nvSpPr>
        <p:spPr>
          <a:xfrm>
            <a:off x="8214557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1" name="Freeform 206" hidden="1">
            <a:extLst>
              <a:ext uri="{FF2B5EF4-FFF2-40B4-BE49-F238E27FC236}">
                <a16:creationId xmlns:a16="http://schemas.microsoft.com/office/drawing/2014/main" id="{46D5A12A-BF26-4B5C-97DA-852F8769F4C0}"/>
              </a:ext>
            </a:extLst>
          </p:cNvPr>
          <p:cNvSpPr/>
          <p:nvPr/>
        </p:nvSpPr>
        <p:spPr>
          <a:xfrm>
            <a:off x="8731612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3" name="Freeform 208" hidden="1">
            <a:extLst>
              <a:ext uri="{FF2B5EF4-FFF2-40B4-BE49-F238E27FC236}">
                <a16:creationId xmlns:a16="http://schemas.microsoft.com/office/drawing/2014/main" id="{6C7E8FD6-BD39-6835-C5B5-CC211866F8C7}"/>
              </a:ext>
            </a:extLst>
          </p:cNvPr>
          <p:cNvSpPr/>
          <p:nvPr/>
        </p:nvSpPr>
        <p:spPr>
          <a:xfrm>
            <a:off x="9248668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5" name="Freeform 210" hidden="1">
            <a:extLst>
              <a:ext uri="{FF2B5EF4-FFF2-40B4-BE49-F238E27FC236}">
                <a16:creationId xmlns:a16="http://schemas.microsoft.com/office/drawing/2014/main" id="{12E14C3A-B7A8-7445-B56E-86994708C558}"/>
              </a:ext>
            </a:extLst>
          </p:cNvPr>
          <p:cNvSpPr/>
          <p:nvPr/>
        </p:nvSpPr>
        <p:spPr>
          <a:xfrm>
            <a:off x="9765892" y="4845561"/>
            <a:ext cx="16953" cy="60960"/>
          </a:xfrm>
          <a:custGeom>
            <a:avLst/>
            <a:gdLst>
              <a:gd name="csX0" fmla="*/ 0 w 15057"/>
              <a:gd name="csY0" fmla="*/ 0 h 72003"/>
              <a:gd name="csX1" fmla="*/ 0 w 15057"/>
              <a:gd name="csY1" fmla="*/ 72004 h 72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057" h="72003">
                <a:moveTo>
                  <a:pt x="0" y="0"/>
                </a:moveTo>
                <a:lnTo>
                  <a:pt x="0" y="72004"/>
                </a:lnTo>
              </a:path>
            </a:pathLst>
          </a:custGeom>
          <a:ln w="12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E388E57-FBED-F8DD-FFE7-8197972B070C}"/>
              </a:ext>
            </a:extLst>
          </p:cNvPr>
          <p:cNvGrpSpPr/>
          <p:nvPr/>
        </p:nvGrpSpPr>
        <p:grpSpPr>
          <a:xfrm>
            <a:off x="879613" y="1560764"/>
            <a:ext cx="9561654" cy="4604272"/>
            <a:chOff x="1319418" y="1845845"/>
            <a:chExt cx="14342482" cy="6906409"/>
          </a:xfrm>
        </p:grpSpPr>
        <p:sp>
          <p:nvSpPr>
            <p:cNvPr id="22" name="Freeform 384">
              <a:extLst>
                <a:ext uri="{FF2B5EF4-FFF2-40B4-BE49-F238E27FC236}">
                  <a16:creationId xmlns:a16="http://schemas.microsoft.com/office/drawing/2014/main" id="{56778B27-DADC-BA79-086D-C31CE05A642D}"/>
                </a:ext>
              </a:extLst>
            </p:cNvPr>
            <p:cNvSpPr/>
            <p:nvPr/>
          </p:nvSpPr>
          <p:spPr>
            <a:xfrm>
              <a:off x="2618471" y="2004807"/>
              <a:ext cx="13043429" cy="1506344"/>
            </a:xfrm>
            <a:custGeom>
              <a:avLst/>
              <a:gdLst>
                <a:gd name="csX0" fmla="*/ 0 w 4447412"/>
                <a:gd name="csY0" fmla="*/ 0 h 565594"/>
                <a:gd name="csX1" fmla="*/ 90297 w 4447412"/>
                <a:gd name="csY1" fmla="*/ 0 h 565594"/>
                <a:gd name="csX2" fmla="*/ 90297 w 4447412"/>
                <a:gd name="csY2" fmla="*/ 37338 h 565594"/>
                <a:gd name="csX3" fmla="*/ 89154 w 4447412"/>
                <a:gd name="csY3" fmla="*/ 36195 h 565594"/>
                <a:gd name="csX4" fmla="*/ 132397 w 4447412"/>
                <a:gd name="csY4" fmla="*/ 36195 h 565594"/>
                <a:gd name="csX5" fmla="*/ 159925 w 4447412"/>
                <a:gd name="csY5" fmla="*/ 36195 h 565594"/>
                <a:gd name="csX6" fmla="*/ 159925 w 4447412"/>
                <a:gd name="csY6" fmla="*/ 73533 h 565594"/>
                <a:gd name="csX7" fmla="*/ 158782 w 4447412"/>
                <a:gd name="csY7" fmla="*/ 72390 h 565594"/>
                <a:gd name="csX8" fmla="*/ 179451 w 4447412"/>
                <a:gd name="csY8" fmla="*/ 72390 h 565594"/>
                <a:gd name="csX9" fmla="*/ 179451 w 4447412"/>
                <a:gd name="csY9" fmla="*/ 109728 h 565594"/>
                <a:gd name="csX10" fmla="*/ 178308 w 4447412"/>
                <a:gd name="csY10" fmla="*/ 108585 h 565594"/>
                <a:gd name="csX11" fmla="*/ 264795 w 4447412"/>
                <a:gd name="csY11" fmla="*/ 108585 h 565594"/>
                <a:gd name="csX12" fmla="*/ 355759 w 4447412"/>
                <a:gd name="csY12" fmla="*/ 108585 h 565594"/>
                <a:gd name="csX13" fmla="*/ 355759 w 4447412"/>
                <a:gd name="csY13" fmla="*/ 145923 h 565594"/>
                <a:gd name="csX14" fmla="*/ 354616 w 4447412"/>
                <a:gd name="csY14" fmla="*/ 144780 h 565594"/>
                <a:gd name="csX15" fmla="*/ 368808 w 4447412"/>
                <a:gd name="csY15" fmla="*/ 144780 h 565594"/>
                <a:gd name="csX16" fmla="*/ 368808 w 4447412"/>
                <a:gd name="csY16" fmla="*/ 182213 h 565594"/>
                <a:gd name="csX17" fmla="*/ 367665 w 4447412"/>
                <a:gd name="csY17" fmla="*/ 181070 h 565594"/>
                <a:gd name="csX18" fmla="*/ 397383 w 4447412"/>
                <a:gd name="csY18" fmla="*/ 181070 h 565594"/>
                <a:gd name="csX19" fmla="*/ 412337 w 4447412"/>
                <a:gd name="csY19" fmla="*/ 181070 h 565594"/>
                <a:gd name="csX20" fmla="*/ 412337 w 4447412"/>
                <a:gd name="csY20" fmla="*/ 218408 h 565594"/>
                <a:gd name="csX21" fmla="*/ 411194 w 4447412"/>
                <a:gd name="csY21" fmla="*/ 217265 h 565594"/>
                <a:gd name="csX22" fmla="*/ 426434 w 4447412"/>
                <a:gd name="csY22" fmla="*/ 217265 h 565594"/>
                <a:gd name="csX23" fmla="*/ 529781 w 4447412"/>
                <a:gd name="csY23" fmla="*/ 217265 h 565594"/>
                <a:gd name="csX24" fmla="*/ 642937 w 4447412"/>
                <a:gd name="csY24" fmla="*/ 217265 h 565594"/>
                <a:gd name="csX25" fmla="*/ 642937 w 4447412"/>
                <a:gd name="csY25" fmla="*/ 255365 h 565594"/>
                <a:gd name="csX26" fmla="*/ 641794 w 4447412"/>
                <a:gd name="csY26" fmla="*/ 254222 h 565594"/>
                <a:gd name="csX27" fmla="*/ 662178 w 4447412"/>
                <a:gd name="csY27" fmla="*/ 254222 h 565594"/>
                <a:gd name="csX28" fmla="*/ 794671 w 4447412"/>
                <a:gd name="csY28" fmla="*/ 254222 h 565594"/>
                <a:gd name="csX29" fmla="*/ 870299 w 4447412"/>
                <a:gd name="csY29" fmla="*/ 254222 h 565594"/>
                <a:gd name="csX30" fmla="*/ 927163 w 4447412"/>
                <a:gd name="csY30" fmla="*/ 254222 h 565594"/>
                <a:gd name="csX31" fmla="*/ 1059656 w 4447412"/>
                <a:gd name="csY31" fmla="*/ 254222 h 565594"/>
                <a:gd name="csX32" fmla="*/ 1192054 w 4447412"/>
                <a:gd name="csY32" fmla="*/ 254222 h 565594"/>
                <a:gd name="csX33" fmla="*/ 1324451 w 4447412"/>
                <a:gd name="csY33" fmla="*/ 254222 h 565594"/>
                <a:gd name="csX34" fmla="*/ 1389317 w 4447412"/>
                <a:gd name="csY34" fmla="*/ 254222 h 565594"/>
                <a:gd name="csX35" fmla="*/ 1389317 w 4447412"/>
                <a:gd name="csY35" fmla="*/ 293180 h 565594"/>
                <a:gd name="csX36" fmla="*/ 1388174 w 4447412"/>
                <a:gd name="csY36" fmla="*/ 292037 h 565594"/>
                <a:gd name="csX37" fmla="*/ 1457039 w 4447412"/>
                <a:gd name="csY37" fmla="*/ 292037 h 565594"/>
                <a:gd name="csX38" fmla="*/ 1587341 w 4447412"/>
                <a:gd name="csY38" fmla="*/ 292037 h 565594"/>
                <a:gd name="csX39" fmla="*/ 1587341 w 4447412"/>
                <a:gd name="csY39" fmla="*/ 330994 h 565594"/>
                <a:gd name="csX40" fmla="*/ 1586198 w 4447412"/>
                <a:gd name="csY40" fmla="*/ 329851 h 565594"/>
                <a:gd name="csX41" fmla="*/ 1589437 w 4447412"/>
                <a:gd name="csY41" fmla="*/ 329851 h 565594"/>
                <a:gd name="csX42" fmla="*/ 1721834 w 4447412"/>
                <a:gd name="csY42" fmla="*/ 329851 h 565594"/>
                <a:gd name="csX43" fmla="*/ 1854327 w 4447412"/>
                <a:gd name="csY43" fmla="*/ 329851 h 565594"/>
                <a:gd name="csX44" fmla="*/ 1986820 w 4447412"/>
                <a:gd name="csY44" fmla="*/ 329851 h 565594"/>
                <a:gd name="csX45" fmla="*/ 2072545 w 4447412"/>
                <a:gd name="csY45" fmla="*/ 329851 h 565594"/>
                <a:gd name="csX46" fmla="*/ 2072545 w 4447412"/>
                <a:gd name="csY46" fmla="*/ 368808 h 565594"/>
                <a:gd name="csX47" fmla="*/ 2071402 w 4447412"/>
                <a:gd name="csY47" fmla="*/ 367665 h 565594"/>
                <a:gd name="csX48" fmla="*/ 2119312 w 4447412"/>
                <a:gd name="csY48" fmla="*/ 367665 h 565594"/>
                <a:gd name="csX49" fmla="*/ 2163890 w 4447412"/>
                <a:gd name="csY49" fmla="*/ 367665 h 565594"/>
                <a:gd name="csX50" fmla="*/ 2163890 w 4447412"/>
                <a:gd name="csY50" fmla="*/ 406622 h 565594"/>
                <a:gd name="csX51" fmla="*/ 2162746 w 4447412"/>
                <a:gd name="csY51" fmla="*/ 405479 h 565594"/>
                <a:gd name="csX52" fmla="*/ 2251710 w 4447412"/>
                <a:gd name="csY52" fmla="*/ 405479 h 565594"/>
                <a:gd name="csX53" fmla="*/ 2318385 w 4447412"/>
                <a:gd name="csY53" fmla="*/ 405479 h 565594"/>
                <a:gd name="csX54" fmla="*/ 2318385 w 4447412"/>
                <a:gd name="csY54" fmla="*/ 444437 h 565594"/>
                <a:gd name="csX55" fmla="*/ 2317242 w 4447412"/>
                <a:gd name="csY55" fmla="*/ 443294 h 565594"/>
                <a:gd name="csX56" fmla="*/ 2319433 w 4447412"/>
                <a:gd name="csY56" fmla="*/ 443294 h 565594"/>
                <a:gd name="csX57" fmla="*/ 2384203 w 4447412"/>
                <a:gd name="csY57" fmla="*/ 443294 h 565594"/>
                <a:gd name="csX58" fmla="*/ 2431542 w 4447412"/>
                <a:gd name="csY58" fmla="*/ 443294 h 565594"/>
                <a:gd name="csX59" fmla="*/ 2431542 w 4447412"/>
                <a:gd name="csY59" fmla="*/ 483299 h 565594"/>
                <a:gd name="csX60" fmla="*/ 2430399 w 4447412"/>
                <a:gd name="csY60" fmla="*/ 482156 h 565594"/>
                <a:gd name="csX61" fmla="*/ 2516410 w 4447412"/>
                <a:gd name="csY61" fmla="*/ 482156 h 565594"/>
                <a:gd name="csX62" fmla="*/ 2516410 w 4447412"/>
                <a:gd name="csY62" fmla="*/ 522161 h 565594"/>
                <a:gd name="csX63" fmla="*/ 2515267 w 4447412"/>
                <a:gd name="csY63" fmla="*/ 521018 h 565594"/>
                <a:gd name="csX64" fmla="*/ 2516695 w 4447412"/>
                <a:gd name="csY64" fmla="*/ 521018 h 565594"/>
                <a:gd name="csX65" fmla="*/ 2649093 w 4447412"/>
                <a:gd name="csY65" fmla="*/ 521018 h 565594"/>
                <a:gd name="csX66" fmla="*/ 2781491 w 4447412"/>
                <a:gd name="csY66" fmla="*/ 521018 h 565594"/>
                <a:gd name="csX67" fmla="*/ 2809018 w 4447412"/>
                <a:gd name="csY67" fmla="*/ 521018 h 565594"/>
                <a:gd name="csX68" fmla="*/ 2914079 w 4447412"/>
                <a:gd name="csY68" fmla="*/ 521018 h 565594"/>
                <a:gd name="csX69" fmla="*/ 3046476 w 4447412"/>
                <a:gd name="csY69" fmla="*/ 521018 h 565594"/>
                <a:gd name="csX70" fmla="*/ 3076671 w 4447412"/>
                <a:gd name="csY70" fmla="*/ 521018 h 565594"/>
                <a:gd name="csX71" fmla="*/ 3178969 w 4447412"/>
                <a:gd name="csY71" fmla="*/ 521018 h 565594"/>
                <a:gd name="csX72" fmla="*/ 3246406 w 4447412"/>
                <a:gd name="csY72" fmla="*/ 521018 h 565594"/>
                <a:gd name="csX73" fmla="*/ 3262789 w 4447412"/>
                <a:gd name="csY73" fmla="*/ 521018 h 565594"/>
                <a:gd name="csX74" fmla="*/ 3262789 w 4447412"/>
                <a:gd name="csY74" fmla="*/ 564452 h 565594"/>
                <a:gd name="csX75" fmla="*/ 3261646 w 4447412"/>
                <a:gd name="csY75" fmla="*/ 563309 h 565594"/>
                <a:gd name="csX76" fmla="*/ 3309461 w 4447412"/>
                <a:gd name="csY76" fmla="*/ 563309 h 565594"/>
                <a:gd name="csX77" fmla="*/ 3311366 w 4447412"/>
                <a:gd name="csY77" fmla="*/ 563309 h 565594"/>
                <a:gd name="csX78" fmla="*/ 3337751 w 4447412"/>
                <a:gd name="csY78" fmla="*/ 563309 h 565594"/>
                <a:gd name="csX79" fmla="*/ 3339941 w 4447412"/>
                <a:gd name="csY79" fmla="*/ 563309 h 565594"/>
                <a:gd name="csX80" fmla="*/ 3350895 w 4447412"/>
                <a:gd name="csY80" fmla="*/ 563309 h 565594"/>
                <a:gd name="csX81" fmla="*/ 3352990 w 4447412"/>
                <a:gd name="csY81" fmla="*/ 563309 h 565594"/>
                <a:gd name="csX82" fmla="*/ 3357372 w 4447412"/>
                <a:gd name="csY82" fmla="*/ 563309 h 565594"/>
                <a:gd name="csX83" fmla="*/ 3370421 w 4447412"/>
                <a:gd name="csY83" fmla="*/ 563309 h 565594"/>
                <a:gd name="csX84" fmla="*/ 3374708 w 4447412"/>
                <a:gd name="csY84" fmla="*/ 563309 h 565594"/>
                <a:gd name="csX85" fmla="*/ 3443859 w 4447412"/>
                <a:gd name="csY85" fmla="*/ 563309 h 565594"/>
                <a:gd name="csX86" fmla="*/ 3468339 w 4447412"/>
                <a:gd name="csY86" fmla="*/ 563309 h 565594"/>
                <a:gd name="csX87" fmla="*/ 3487865 w 4447412"/>
                <a:gd name="csY87" fmla="*/ 563309 h 565594"/>
                <a:gd name="csX88" fmla="*/ 3520631 w 4447412"/>
                <a:gd name="csY88" fmla="*/ 563309 h 565594"/>
                <a:gd name="csX89" fmla="*/ 3522726 w 4447412"/>
                <a:gd name="csY89" fmla="*/ 563309 h 565594"/>
                <a:gd name="csX90" fmla="*/ 3533585 w 4447412"/>
                <a:gd name="csY90" fmla="*/ 563309 h 565594"/>
                <a:gd name="csX91" fmla="*/ 3544443 w 4447412"/>
                <a:gd name="csY91" fmla="*/ 563309 h 565594"/>
                <a:gd name="csX92" fmla="*/ 3551015 w 4447412"/>
                <a:gd name="csY92" fmla="*/ 563309 h 565594"/>
                <a:gd name="csX93" fmla="*/ 3576352 w 4447412"/>
                <a:gd name="csY93" fmla="*/ 563309 h 565594"/>
                <a:gd name="csX94" fmla="*/ 3688080 w 4447412"/>
                <a:gd name="csY94" fmla="*/ 563309 h 565594"/>
                <a:gd name="csX95" fmla="*/ 3708749 w 4447412"/>
                <a:gd name="csY95" fmla="*/ 563309 h 565594"/>
                <a:gd name="csX96" fmla="*/ 3714179 w 4447412"/>
                <a:gd name="csY96" fmla="*/ 563309 h 565594"/>
                <a:gd name="csX97" fmla="*/ 3738181 w 4447412"/>
                <a:gd name="csY97" fmla="*/ 563309 h 565594"/>
                <a:gd name="csX98" fmla="*/ 3755517 w 4447412"/>
                <a:gd name="csY98" fmla="*/ 563309 h 565594"/>
                <a:gd name="csX99" fmla="*/ 3818668 w 4447412"/>
                <a:gd name="csY99" fmla="*/ 563309 h 565594"/>
                <a:gd name="csX100" fmla="*/ 3825240 w 4447412"/>
                <a:gd name="csY100" fmla="*/ 563309 h 565594"/>
                <a:gd name="csX101" fmla="*/ 3833813 w 4447412"/>
                <a:gd name="csY101" fmla="*/ 563309 h 565594"/>
                <a:gd name="csX102" fmla="*/ 3841147 w 4447412"/>
                <a:gd name="csY102" fmla="*/ 563309 h 565594"/>
                <a:gd name="csX103" fmla="*/ 3866483 w 4447412"/>
                <a:gd name="csY103" fmla="*/ 563309 h 565594"/>
                <a:gd name="csX104" fmla="*/ 3905726 w 4447412"/>
                <a:gd name="csY104" fmla="*/ 563309 h 565594"/>
                <a:gd name="csX105" fmla="*/ 3944874 w 4447412"/>
                <a:gd name="csY105" fmla="*/ 563309 h 565594"/>
                <a:gd name="csX106" fmla="*/ 3964495 w 4447412"/>
                <a:gd name="csY106" fmla="*/ 563309 h 565594"/>
                <a:gd name="csX107" fmla="*/ 3973735 w 4447412"/>
                <a:gd name="csY107" fmla="*/ 563309 h 565594"/>
                <a:gd name="csX108" fmla="*/ 4018788 w 4447412"/>
                <a:gd name="csY108" fmla="*/ 563309 h 565594"/>
                <a:gd name="csX109" fmla="*/ 4066699 w 4447412"/>
                <a:gd name="csY109" fmla="*/ 563309 h 565594"/>
                <a:gd name="csX110" fmla="*/ 4079748 w 4447412"/>
                <a:gd name="csY110" fmla="*/ 563309 h 565594"/>
                <a:gd name="csX111" fmla="*/ 4106132 w 4447412"/>
                <a:gd name="csY111" fmla="*/ 563309 h 565594"/>
                <a:gd name="csX112" fmla="*/ 4140613 w 4447412"/>
                <a:gd name="csY112" fmla="*/ 563309 h 565594"/>
                <a:gd name="csX113" fmla="*/ 4238625 w 4447412"/>
                <a:gd name="csY113" fmla="*/ 563309 h 565594"/>
                <a:gd name="csX114" fmla="*/ 4371023 w 4447412"/>
                <a:gd name="csY114" fmla="*/ 563309 h 565594"/>
                <a:gd name="csX115" fmla="*/ 4447413 w 4447412"/>
                <a:gd name="csY115" fmla="*/ 563309 h 565594"/>
                <a:gd name="csX116" fmla="*/ 4447413 w 4447412"/>
                <a:gd name="csY116" fmla="*/ 565595 h 565594"/>
                <a:gd name="csX117" fmla="*/ 4371023 w 4447412"/>
                <a:gd name="csY117" fmla="*/ 565595 h 565594"/>
                <a:gd name="csX118" fmla="*/ 4238625 w 4447412"/>
                <a:gd name="csY118" fmla="*/ 565595 h 565594"/>
                <a:gd name="csX119" fmla="*/ 4140613 w 4447412"/>
                <a:gd name="csY119" fmla="*/ 565595 h 565594"/>
                <a:gd name="csX120" fmla="*/ 4106132 w 4447412"/>
                <a:gd name="csY120" fmla="*/ 565595 h 565594"/>
                <a:gd name="csX121" fmla="*/ 4079748 w 4447412"/>
                <a:gd name="csY121" fmla="*/ 565595 h 565594"/>
                <a:gd name="csX122" fmla="*/ 4066699 w 4447412"/>
                <a:gd name="csY122" fmla="*/ 565595 h 565594"/>
                <a:gd name="csX123" fmla="*/ 4018788 w 4447412"/>
                <a:gd name="csY123" fmla="*/ 565595 h 565594"/>
                <a:gd name="csX124" fmla="*/ 3973735 w 4447412"/>
                <a:gd name="csY124" fmla="*/ 565595 h 565594"/>
                <a:gd name="csX125" fmla="*/ 3964495 w 4447412"/>
                <a:gd name="csY125" fmla="*/ 565595 h 565594"/>
                <a:gd name="csX126" fmla="*/ 3944874 w 4447412"/>
                <a:gd name="csY126" fmla="*/ 565595 h 565594"/>
                <a:gd name="csX127" fmla="*/ 3905726 w 4447412"/>
                <a:gd name="csY127" fmla="*/ 565595 h 565594"/>
                <a:gd name="csX128" fmla="*/ 3866483 w 4447412"/>
                <a:gd name="csY128" fmla="*/ 565595 h 565594"/>
                <a:gd name="csX129" fmla="*/ 3841147 w 4447412"/>
                <a:gd name="csY129" fmla="*/ 565595 h 565594"/>
                <a:gd name="csX130" fmla="*/ 3833813 w 4447412"/>
                <a:gd name="csY130" fmla="*/ 565595 h 565594"/>
                <a:gd name="csX131" fmla="*/ 3825240 w 4447412"/>
                <a:gd name="csY131" fmla="*/ 565595 h 565594"/>
                <a:gd name="csX132" fmla="*/ 3818668 w 4447412"/>
                <a:gd name="csY132" fmla="*/ 565595 h 565594"/>
                <a:gd name="csX133" fmla="*/ 3755517 w 4447412"/>
                <a:gd name="csY133" fmla="*/ 565595 h 565594"/>
                <a:gd name="csX134" fmla="*/ 3738181 w 4447412"/>
                <a:gd name="csY134" fmla="*/ 565595 h 565594"/>
                <a:gd name="csX135" fmla="*/ 3714179 w 4447412"/>
                <a:gd name="csY135" fmla="*/ 565595 h 565594"/>
                <a:gd name="csX136" fmla="*/ 3708749 w 4447412"/>
                <a:gd name="csY136" fmla="*/ 565595 h 565594"/>
                <a:gd name="csX137" fmla="*/ 3688080 w 4447412"/>
                <a:gd name="csY137" fmla="*/ 565595 h 565594"/>
                <a:gd name="csX138" fmla="*/ 3576352 w 4447412"/>
                <a:gd name="csY138" fmla="*/ 565595 h 565594"/>
                <a:gd name="csX139" fmla="*/ 3551015 w 4447412"/>
                <a:gd name="csY139" fmla="*/ 565595 h 565594"/>
                <a:gd name="csX140" fmla="*/ 3544443 w 4447412"/>
                <a:gd name="csY140" fmla="*/ 565595 h 565594"/>
                <a:gd name="csX141" fmla="*/ 3533585 w 4447412"/>
                <a:gd name="csY141" fmla="*/ 565595 h 565594"/>
                <a:gd name="csX142" fmla="*/ 3522726 w 4447412"/>
                <a:gd name="csY142" fmla="*/ 565595 h 565594"/>
                <a:gd name="csX143" fmla="*/ 3520631 w 4447412"/>
                <a:gd name="csY143" fmla="*/ 565595 h 565594"/>
                <a:gd name="csX144" fmla="*/ 3487865 w 4447412"/>
                <a:gd name="csY144" fmla="*/ 565595 h 565594"/>
                <a:gd name="csX145" fmla="*/ 3468339 w 4447412"/>
                <a:gd name="csY145" fmla="*/ 565595 h 565594"/>
                <a:gd name="csX146" fmla="*/ 3443859 w 4447412"/>
                <a:gd name="csY146" fmla="*/ 565595 h 565594"/>
                <a:gd name="csX147" fmla="*/ 3374708 w 4447412"/>
                <a:gd name="csY147" fmla="*/ 565595 h 565594"/>
                <a:gd name="csX148" fmla="*/ 3370421 w 4447412"/>
                <a:gd name="csY148" fmla="*/ 565595 h 565594"/>
                <a:gd name="csX149" fmla="*/ 3357372 w 4447412"/>
                <a:gd name="csY149" fmla="*/ 565595 h 565594"/>
                <a:gd name="csX150" fmla="*/ 3352990 w 4447412"/>
                <a:gd name="csY150" fmla="*/ 565595 h 565594"/>
                <a:gd name="csX151" fmla="*/ 3350895 w 4447412"/>
                <a:gd name="csY151" fmla="*/ 565595 h 565594"/>
                <a:gd name="csX152" fmla="*/ 3339941 w 4447412"/>
                <a:gd name="csY152" fmla="*/ 565595 h 565594"/>
                <a:gd name="csX153" fmla="*/ 3337751 w 4447412"/>
                <a:gd name="csY153" fmla="*/ 565595 h 565594"/>
                <a:gd name="csX154" fmla="*/ 3311366 w 4447412"/>
                <a:gd name="csY154" fmla="*/ 565595 h 565594"/>
                <a:gd name="csX155" fmla="*/ 3309461 w 4447412"/>
                <a:gd name="csY155" fmla="*/ 565595 h 565594"/>
                <a:gd name="csX156" fmla="*/ 3260503 w 4447412"/>
                <a:gd name="csY156" fmla="*/ 565595 h 565594"/>
                <a:gd name="csX157" fmla="*/ 3260503 w 4447412"/>
                <a:gd name="csY157" fmla="*/ 522161 h 565594"/>
                <a:gd name="csX158" fmla="*/ 3261646 w 4447412"/>
                <a:gd name="csY158" fmla="*/ 523304 h 565594"/>
                <a:gd name="csX159" fmla="*/ 3246406 w 4447412"/>
                <a:gd name="csY159" fmla="*/ 523304 h 565594"/>
                <a:gd name="csX160" fmla="*/ 3178969 w 4447412"/>
                <a:gd name="csY160" fmla="*/ 523304 h 565594"/>
                <a:gd name="csX161" fmla="*/ 3076671 w 4447412"/>
                <a:gd name="csY161" fmla="*/ 523304 h 565594"/>
                <a:gd name="csX162" fmla="*/ 3046476 w 4447412"/>
                <a:gd name="csY162" fmla="*/ 523304 h 565594"/>
                <a:gd name="csX163" fmla="*/ 2914079 w 4447412"/>
                <a:gd name="csY163" fmla="*/ 523304 h 565594"/>
                <a:gd name="csX164" fmla="*/ 2809018 w 4447412"/>
                <a:gd name="csY164" fmla="*/ 523304 h 565594"/>
                <a:gd name="csX165" fmla="*/ 2781491 w 4447412"/>
                <a:gd name="csY165" fmla="*/ 523304 h 565594"/>
                <a:gd name="csX166" fmla="*/ 2649093 w 4447412"/>
                <a:gd name="csY166" fmla="*/ 523304 h 565594"/>
                <a:gd name="csX167" fmla="*/ 2516695 w 4447412"/>
                <a:gd name="csY167" fmla="*/ 523304 h 565594"/>
                <a:gd name="csX168" fmla="*/ 2514124 w 4447412"/>
                <a:gd name="csY168" fmla="*/ 523304 h 565594"/>
                <a:gd name="csX169" fmla="*/ 2514124 w 4447412"/>
                <a:gd name="csY169" fmla="*/ 483299 h 565594"/>
                <a:gd name="csX170" fmla="*/ 2515267 w 4447412"/>
                <a:gd name="csY170" fmla="*/ 484442 h 565594"/>
                <a:gd name="csX171" fmla="*/ 2429256 w 4447412"/>
                <a:gd name="csY171" fmla="*/ 484442 h 565594"/>
                <a:gd name="csX172" fmla="*/ 2429256 w 4447412"/>
                <a:gd name="csY172" fmla="*/ 444437 h 565594"/>
                <a:gd name="csX173" fmla="*/ 2430399 w 4447412"/>
                <a:gd name="csY173" fmla="*/ 445580 h 565594"/>
                <a:gd name="csX174" fmla="*/ 2384203 w 4447412"/>
                <a:gd name="csY174" fmla="*/ 445580 h 565594"/>
                <a:gd name="csX175" fmla="*/ 2319433 w 4447412"/>
                <a:gd name="csY175" fmla="*/ 445580 h 565594"/>
                <a:gd name="csX176" fmla="*/ 2316099 w 4447412"/>
                <a:gd name="csY176" fmla="*/ 445580 h 565594"/>
                <a:gd name="csX177" fmla="*/ 2316099 w 4447412"/>
                <a:gd name="csY177" fmla="*/ 406622 h 565594"/>
                <a:gd name="csX178" fmla="*/ 2317242 w 4447412"/>
                <a:gd name="csY178" fmla="*/ 407765 h 565594"/>
                <a:gd name="csX179" fmla="*/ 2251710 w 4447412"/>
                <a:gd name="csY179" fmla="*/ 407765 h 565594"/>
                <a:gd name="csX180" fmla="*/ 2161604 w 4447412"/>
                <a:gd name="csY180" fmla="*/ 407765 h 565594"/>
                <a:gd name="csX181" fmla="*/ 2161604 w 4447412"/>
                <a:gd name="csY181" fmla="*/ 368808 h 565594"/>
                <a:gd name="csX182" fmla="*/ 2162746 w 4447412"/>
                <a:gd name="csY182" fmla="*/ 369951 h 565594"/>
                <a:gd name="csX183" fmla="*/ 2119312 w 4447412"/>
                <a:gd name="csY183" fmla="*/ 369951 h 565594"/>
                <a:gd name="csX184" fmla="*/ 2070259 w 4447412"/>
                <a:gd name="csY184" fmla="*/ 369951 h 565594"/>
                <a:gd name="csX185" fmla="*/ 2070259 w 4447412"/>
                <a:gd name="csY185" fmla="*/ 330994 h 565594"/>
                <a:gd name="csX186" fmla="*/ 2071402 w 4447412"/>
                <a:gd name="csY186" fmla="*/ 332137 h 565594"/>
                <a:gd name="csX187" fmla="*/ 1986820 w 4447412"/>
                <a:gd name="csY187" fmla="*/ 332137 h 565594"/>
                <a:gd name="csX188" fmla="*/ 1854327 w 4447412"/>
                <a:gd name="csY188" fmla="*/ 332137 h 565594"/>
                <a:gd name="csX189" fmla="*/ 1721834 w 4447412"/>
                <a:gd name="csY189" fmla="*/ 332137 h 565594"/>
                <a:gd name="csX190" fmla="*/ 1589437 w 4447412"/>
                <a:gd name="csY190" fmla="*/ 332137 h 565594"/>
                <a:gd name="csX191" fmla="*/ 1585055 w 4447412"/>
                <a:gd name="csY191" fmla="*/ 332137 h 565594"/>
                <a:gd name="csX192" fmla="*/ 1585055 w 4447412"/>
                <a:gd name="csY192" fmla="*/ 293180 h 565594"/>
                <a:gd name="csX193" fmla="*/ 1586198 w 4447412"/>
                <a:gd name="csY193" fmla="*/ 294323 h 565594"/>
                <a:gd name="csX194" fmla="*/ 1457039 w 4447412"/>
                <a:gd name="csY194" fmla="*/ 294323 h 565594"/>
                <a:gd name="csX195" fmla="*/ 1387031 w 4447412"/>
                <a:gd name="csY195" fmla="*/ 294323 h 565594"/>
                <a:gd name="csX196" fmla="*/ 1387031 w 4447412"/>
                <a:gd name="csY196" fmla="*/ 255365 h 565594"/>
                <a:gd name="csX197" fmla="*/ 1388174 w 4447412"/>
                <a:gd name="csY197" fmla="*/ 256508 h 565594"/>
                <a:gd name="csX198" fmla="*/ 1324451 w 4447412"/>
                <a:gd name="csY198" fmla="*/ 256508 h 565594"/>
                <a:gd name="csX199" fmla="*/ 1192054 w 4447412"/>
                <a:gd name="csY199" fmla="*/ 256508 h 565594"/>
                <a:gd name="csX200" fmla="*/ 1059656 w 4447412"/>
                <a:gd name="csY200" fmla="*/ 256508 h 565594"/>
                <a:gd name="csX201" fmla="*/ 927163 w 4447412"/>
                <a:gd name="csY201" fmla="*/ 256508 h 565594"/>
                <a:gd name="csX202" fmla="*/ 870299 w 4447412"/>
                <a:gd name="csY202" fmla="*/ 256508 h 565594"/>
                <a:gd name="csX203" fmla="*/ 794671 w 4447412"/>
                <a:gd name="csY203" fmla="*/ 256508 h 565594"/>
                <a:gd name="csX204" fmla="*/ 662178 w 4447412"/>
                <a:gd name="csY204" fmla="*/ 256508 h 565594"/>
                <a:gd name="csX205" fmla="*/ 640651 w 4447412"/>
                <a:gd name="csY205" fmla="*/ 256508 h 565594"/>
                <a:gd name="csX206" fmla="*/ 640651 w 4447412"/>
                <a:gd name="csY206" fmla="*/ 218408 h 565594"/>
                <a:gd name="csX207" fmla="*/ 641794 w 4447412"/>
                <a:gd name="csY207" fmla="*/ 219551 h 565594"/>
                <a:gd name="csX208" fmla="*/ 529781 w 4447412"/>
                <a:gd name="csY208" fmla="*/ 219551 h 565594"/>
                <a:gd name="csX209" fmla="*/ 426434 w 4447412"/>
                <a:gd name="csY209" fmla="*/ 219551 h 565594"/>
                <a:gd name="csX210" fmla="*/ 410051 w 4447412"/>
                <a:gd name="csY210" fmla="*/ 219551 h 565594"/>
                <a:gd name="csX211" fmla="*/ 410051 w 4447412"/>
                <a:gd name="csY211" fmla="*/ 182213 h 565594"/>
                <a:gd name="csX212" fmla="*/ 411194 w 4447412"/>
                <a:gd name="csY212" fmla="*/ 183356 h 565594"/>
                <a:gd name="csX213" fmla="*/ 397383 w 4447412"/>
                <a:gd name="csY213" fmla="*/ 183356 h 565594"/>
                <a:gd name="csX214" fmla="*/ 366522 w 4447412"/>
                <a:gd name="csY214" fmla="*/ 183356 h 565594"/>
                <a:gd name="csX215" fmla="*/ 366522 w 4447412"/>
                <a:gd name="csY215" fmla="*/ 145923 h 565594"/>
                <a:gd name="csX216" fmla="*/ 367665 w 4447412"/>
                <a:gd name="csY216" fmla="*/ 147066 h 565594"/>
                <a:gd name="csX217" fmla="*/ 353473 w 4447412"/>
                <a:gd name="csY217" fmla="*/ 147066 h 565594"/>
                <a:gd name="csX218" fmla="*/ 353473 w 4447412"/>
                <a:gd name="csY218" fmla="*/ 109728 h 565594"/>
                <a:gd name="csX219" fmla="*/ 354616 w 4447412"/>
                <a:gd name="csY219" fmla="*/ 110871 h 565594"/>
                <a:gd name="csX220" fmla="*/ 264795 w 4447412"/>
                <a:gd name="csY220" fmla="*/ 110871 h 565594"/>
                <a:gd name="csX221" fmla="*/ 177260 w 4447412"/>
                <a:gd name="csY221" fmla="*/ 110871 h 565594"/>
                <a:gd name="csX222" fmla="*/ 177260 w 4447412"/>
                <a:gd name="csY222" fmla="*/ 73533 h 565594"/>
                <a:gd name="csX223" fmla="*/ 178308 w 4447412"/>
                <a:gd name="csY223" fmla="*/ 74676 h 565594"/>
                <a:gd name="csX224" fmla="*/ 157639 w 4447412"/>
                <a:gd name="csY224" fmla="*/ 74676 h 565594"/>
                <a:gd name="csX225" fmla="*/ 157639 w 4447412"/>
                <a:gd name="csY225" fmla="*/ 37338 h 565594"/>
                <a:gd name="csX226" fmla="*/ 158782 w 4447412"/>
                <a:gd name="csY226" fmla="*/ 38481 h 565594"/>
                <a:gd name="csX227" fmla="*/ 132397 w 4447412"/>
                <a:gd name="csY227" fmla="*/ 38481 h 565594"/>
                <a:gd name="csX228" fmla="*/ 88011 w 4447412"/>
                <a:gd name="csY228" fmla="*/ 38481 h 565594"/>
                <a:gd name="csX229" fmla="*/ 88011 w 4447412"/>
                <a:gd name="csY229" fmla="*/ 1143 h 565594"/>
                <a:gd name="csX230" fmla="*/ 89154 w 4447412"/>
                <a:gd name="csY230" fmla="*/ 2286 h 565594"/>
                <a:gd name="csX231" fmla="*/ 0 w 4447412"/>
                <a:gd name="csY231" fmla="*/ 2286 h 565594"/>
                <a:gd name="csX232" fmla="*/ 0 w 4447412"/>
                <a:gd name="csY232" fmla="*/ 0 h 565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</a:cxnLst>
              <a:rect l="l" t="t" r="r" b="b"/>
              <a:pathLst>
                <a:path w="4447412" h="565594">
                  <a:moveTo>
                    <a:pt x="0" y="0"/>
                  </a:moveTo>
                  <a:lnTo>
                    <a:pt x="90297" y="0"/>
                  </a:lnTo>
                  <a:lnTo>
                    <a:pt x="90297" y="37338"/>
                  </a:lnTo>
                  <a:lnTo>
                    <a:pt x="89154" y="36195"/>
                  </a:lnTo>
                  <a:lnTo>
                    <a:pt x="132397" y="36195"/>
                  </a:lnTo>
                  <a:lnTo>
                    <a:pt x="159925" y="36195"/>
                  </a:lnTo>
                  <a:lnTo>
                    <a:pt x="159925" y="73533"/>
                  </a:lnTo>
                  <a:lnTo>
                    <a:pt x="158782" y="72390"/>
                  </a:lnTo>
                  <a:lnTo>
                    <a:pt x="179451" y="72390"/>
                  </a:lnTo>
                  <a:lnTo>
                    <a:pt x="179451" y="109728"/>
                  </a:lnTo>
                  <a:lnTo>
                    <a:pt x="178308" y="108585"/>
                  </a:lnTo>
                  <a:lnTo>
                    <a:pt x="264795" y="108585"/>
                  </a:lnTo>
                  <a:lnTo>
                    <a:pt x="355759" y="108585"/>
                  </a:lnTo>
                  <a:lnTo>
                    <a:pt x="355759" y="145923"/>
                  </a:lnTo>
                  <a:lnTo>
                    <a:pt x="354616" y="144780"/>
                  </a:lnTo>
                  <a:lnTo>
                    <a:pt x="368808" y="144780"/>
                  </a:lnTo>
                  <a:lnTo>
                    <a:pt x="368808" y="182213"/>
                  </a:lnTo>
                  <a:lnTo>
                    <a:pt x="367665" y="181070"/>
                  </a:lnTo>
                  <a:lnTo>
                    <a:pt x="397383" y="181070"/>
                  </a:lnTo>
                  <a:lnTo>
                    <a:pt x="412337" y="181070"/>
                  </a:lnTo>
                  <a:lnTo>
                    <a:pt x="412337" y="218408"/>
                  </a:lnTo>
                  <a:lnTo>
                    <a:pt x="411194" y="217265"/>
                  </a:lnTo>
                  <a:lnTo>
                    <a:pt x="426434" y="217265"/>
                  </a:lnTo>
                  <a:lnTo>
                    <a:pt x="529781" y="217265"/>
                  </a:lnTo>
                  <a:lnTo>
                    <a:pt x="642937" y="217265"/>
                  </a:lnTo>
                  <a:lnTo>
                    <a:pt x="642937" y="255365"/>
                  </a:lnTo>
                  <a:lnTo>
                    <a:pt x="641794" y="254222"/>
                  </a:lnTo>
                  <a:lnTo>
                    <a:pt x="662178" y="254222"/>
                  </a:lnTo>
                  <a:lnTo>
                    <a:pt x="794671" y="254222"/>
                  </a:lnTo>
                  <a:lnTo>
                    <a:pt x="870299" y="254222"/>
                  </a:lnTo>
                  <a:lnTo>
                    <a:pt x="927163" y="254222"/>
                  </a:lnTo>
                  <a:lnTo>
                    <a:pt x="1059656" y="254222"/>
                  </a:lnTo>
                  <a:lnTo>
                    <a:pt x="1192054" y="254222"/>
                  </a:lnTo>
                  <a:lnTo>
                    <a:pt x="1324451" y="254222"/>
                  </a:lnTo>
                  <a:lnTo>
                    <a:pt x="1389317" y="254222"/>
                  </a:lnTo>
                  <a:lnTo>
                    <a:pt x="1389317" y="293180"/>
                  </a:lnTo>
                  <a:lnTo>
                    <a:pt x="1388174" y="292037"/>
                  </a:lnTo>
                  <a:lnTo>
                    <a:pt x="1457039" y="292037"/>
                  </a:lnTo>
                  <a:lnTo>
                    <a:pt x="1587341" y="292037"/>
                  </a:lnTo>
                  <a:lnTo>
                    <a:pt x="1587341" y="330994"/>
                  </a:lnTo>
                  <a:lnTo>
                    <a:pt x="1586198" y="329851"/>
                  </a:lnTo>
                  <a:lnTo>
                    <a:pt x="1589437" y="329851"/>
                  </a:lnTo>
                  <a:lnTo>
                    <a:pt x="1721834" y="329851"/>
                  </a:lnTo>
                  <a:lnTo>
                    <a:pt x="1854327" y="329851"/>
                  </a:lnTo>
                  <a:lnTo>
                    <a:pt x="1986820" y="329851"/>
                  </a:lnTo>
                  <a:lnTo>
                    <a:pt x="2072545" y="329851"/>
                  </a:lnTo>
                  <a:lnTo>
                    <a:pt x="2072545" y="368808"/>
                  </a:lnTo>
                  <a:lnTo>
                    <a:pt x="2071402" y="367665"/>
                  </a:lnTo>
                  <a:lnTo>
                    <a:pt x="2119312" y="367665"/>
                  </a:lnTo>
                  <a:lnTo>
                    <a:pt x="2163890" y="367665"/>
                  </a:lnTo>
                  <a:lnTo>
                    <a:pt x="2163890" y="406622"/>
                  </a:lnTo>
                  <a:lnTo>
                    <a:pt x="2162746" y="405479"/>
                  </a:lnTo>
                  <a:lnTo>
                    <a:pt x="2251710" y="405479"/>
                  </a:lnTo>
                  <a:lnTo>
                    <a:pt x="2318385" y="405479"/>
                  </a:lnTo>
                  <a:lnTo>
                    <a:pt x="2318385" y="444437"/>
                  </a:lnTo>
                  <a:lnTo>
                    <a:pt x="2317242" y="443294"/>
                  </a:lnTo>
                  <a:lnTo>
                    <a:pt x="2319433" y="443294"/>
                  </a:lnTo>
                  <a:lnTo>
                    <a:pt x="2384203" y="443294"/>
                  </a:lnTo>
                  <a:lnTo>
                    <a:pt x="2431542" y="443294"/>
                  </a:lnTo>
                  <a:lnTo>
                    <a:pt x="2431542" y="483299"/>
                  </a:lnTo>
                  <a:lnTo>
                    <a:pt x="2430399" y="482156"/>
                  </a:lnTo>
                  <a:lnTo>
                    <a:pt x="2516410" y="482156"/>
                  </a:lnTo>
                  <a:lnTo>
                    <a:pt x="2516410" y="522161"/>
                  </a:lnTo>
                  <a:lnTo>
                    <a:pt x="2515267" y="521018"/>
                  </a:lnTo>
                  <a:lnTo>
                    <a:pt x="2516695" y="521018"/>
                  </a:lnTo>
                  <a:lnTo>
                    <a:pt x="2649093" y="521018"/>
                  </a:lnTo>
                  <a:lnTo>
                    <a:pt x="2781491" y="521018"/>
                  </a:lnTo>
                  <a:lnTo>
                    <a:pt x="2809018" y="521018"/>
                  </a:lnTo>
                  <a:lnTo>
                    <a:pt x="2914079" y="521018"/>
                  </a:lnTo>
                  <a:lnTo>
                    <a:pt x="3046476" y="521018"/>
                  </a:lnTo>
                  <a:lnTo>
                    <a:pt x="3076671" y="521018"/>
                  </a:lnTo>
                  <a:lnTo>
                    <a:pt x="3178969" y="521018"/>
                  </a:lnTo>
                  <a:lnTo>
                    <a:pt x="3246406" y="521018"/>
                  </a:lnTo>
                  <a:lnTo>
                    <a:pt x="3262789" y="521018"/>
                  </a:lnTo>
                  <a:lnTo>
                    <a:pt x="3262789" y="564452"/>
                  </a:lnTo>
                  <a:lnTo>
                    <a:pt x="3261646" y="563309"/>
                  </a:lnTo>
                  <a:lnTo>
                    <a:pt x="3309461" y="563309"/>
                  </a:lnTo>
                  <a:lnTo>
                    <a:pt x="3311366" y="563309"/>
                  </a:lnTo>
                  <a:lnTo>
                    <a:pt x="3337751" y="563309"/>
                  </a:lnTo>
                  <a:lnTo>
                    <a:pt x="3339941" y="563309"/>
                  </a:lnTo>
                  <a:lnTo>
                    <a:pt x="3350895" y="563309"/>
                  </a:lnTo>
                  <a:lnTo>
                    <a:pt x="3352990" y="563309"/>
                  </a:lnTo>
                  <a:lnTo>
                    <a:pt x="3357372" y="563309"/>
                  </a:lnTo>
                  <a:lnTo>
                    <a:pt x="3370421" y="563309"/>
                  </a:lnTo>
                  <a:lnTo>
                    <a:pt x="3374708" y="563309"/>
                  </a:lnTo>
                  <a:lnTo>
                    <a:pt x="3443859" y="563309"/>
                  </a:lnTo>
                  <a:lnTo>
                    <a:pt x="3468339" y="563309"/>
                  </a:lnTo>
                  <a:lnTo>
                    <a:pt x="3487865" y="563309"/>
                  </a:lnTo>
                  <a:lnTo>
                    <a:pt x="3520631" y="563309"/>
                  </a:lnTo>
                  <a:lnTo>
                    <a:pt x="3522726" y="563309"/>
                  </a:lnTo>
                  <a:lnTo>
                    <a:pt x="3533585" y="563309"/>
                  </a:lnTo>
                  <a:lnTo>
                    <a:pt x="3544443" y="563309"/>
                  </a:lnTo>
                  <a:lnTo>
                    <a:pt x="3551015" y="563309"/>
                  </a:lnTo>
                  <a:lnTo>
                    <a:pt x="3576352" y="563309"/>
                  </a:lnTo>
                  <a:lnTo>
                    <a:pt x="3688080" y="563309"/>
                  </a:lnTo>
                  <a:lnTo>
                    <a:pt x="3708749" y="563309"/>
                  </a:lnTo>
                  <a:lnTo>
                    <a:pt x="3714179" y="563309"/>
                  </a:lnTo>
                  <a:lnTo>
                    <a:pt x="3738181" y="563309"/>
                  </a:lnTo>
                  <a:lnTo>
                    <a:pt x="3755517" y="563309"/>
                  </a:lnTo>
                  <a:lnTo>
                    <a:pt x="3818668" y="563309"/>
                  </a:lnTo>
                  <a:lnTo>
                    <a:pt x="3825240" y="563309"/>
                  </a:lnTo>
                  <a:lnTo>
                    <a:pt x="3833813" y="563309"/>
                  </a:lnTo>
                  <a:lnTo>
                    <a:pt x="3841147" y="563309"/>
                  </a:lnTo>
                  <a:lnTo>
                    <a:pt x="3866483" y="563309"/>
                  </a:lnTo>
                  <a:lnTo>
                    <a:pt x="3905726" y="563309"/>
                  </a:lnTo>
                  <a:lnTo>
                    <a:pt x="3944874" y="563309"/>
                  </a:lnTo>
                  <a:lnTo>
                    <a:pt x="3964495" y="563309"/>
                  </a:lnTo>
                  <a:lnTo>
                    <a:pt x="3973735" y="563309"/>
                  </a:lnTo>
                  <a:lnTo>
                    <a:pt x="4018788" y="563309"/>
                  </a:lnTo>
                  <a:lnTo>
                    <a:pt x="4066699" y="563309"/>
                  </a:lnTo>
                  <a:lnTo>
                    <a:pt x="4079748" y="563309"/>
                  </a:lnTo>
                  <a:lnTo>
                    <a:pt x="4106132" y="563309"/>
                  </a:lnTo>
                  <a:lnTo>
                    <a:pt x="4140613" y="563309"/>
                  </a:lnTo>
                  <a:lnTo>
                    <a:pt x="4238625" y="563309"/>
                  </a:lnTo>
                  <a:lnTo>
                    <a:pt x="4371023" y="563309"/>
                  </a:lnTo>
                  <a:lnTo>
                    <a:pt x="4447413" y="563309"/>
                  </a:lnTo>
                  <a:lnTo>
                    <a:pt x="4447413" y="565595"/>
                  </a:lnTo>
                  <a:lnTo>
                    <a:pt x="4371023" y="565595"/>
                  </a:lnTo>
                  <a:lnTo>
                    <a:pt x="4238625" y="565595"/>
                  </a:lnTo>
                  <a:lnTo>
                    <a:pt x="4140613" y="565595"/>
                  </a:lnTo>
                  <a:lnTo>
                    <a:pt x="4106132" y="565595"/>
                  </a:lnTo>
                  <a:lnTo>
                    <a:pt x="4079748" y="565595"/>
                  </a:lnTo>
                  <a:lnTo>
                    <a:pt x="4066699" y="565595"/>
                  </a:lnTo>
                  <a:lnTo>
                    <a:pt x="4018788" y="565595"/>
                  </a:lnTo>
                  <a:lnTo>
                    <a:pt x="3973735" y="565595"/>
                  </a:lnTo>
                  <a:lnTo>
                    <a:pt x="3964495" y="565595"/>
                  </a:lnTo>
                  <a:lnTo>
                    <a:pt x="3944874" y="565595"/>
                  </a:lnTo>
                  <a:lnTo>
                    <a:pt x="3905726" y="565595"/>
                  </a:lnTo>
                  <a:lnTo>
                    <a:pt x="3866483" y="565595"/>
                  </a:lnTo>
                  <a:lnTo>
                    <a:pt x="3841147" y="565595"/>
                  </a:lnTo>
                  <a:lnTo>
                    <a:pt x="3833813" y="565595"/>
                  </a:lnTo>
                  <a:lnTo>
                    <a:pt x="3825240" y="565595"/>
                  </a:lnTo>
                  <a:lnTo>
                    <a:pt x="3818668" y="565595"/>
                  </a:lnTo>
                  <a:lnTo>
                    <a:pt x="3755517" y="565595"/>
                  </a:lnTo>
                  <a:lnTo>
                    <a:pt x="3738181" y="565595"/>
                  </a:lnTo>
                  <a:lnTo>
                    <a:pt x="3714179" y="565595"/>
                  </a:lnTo>
                  <a:lnTo>
                    <a:pt x="3708749" y="565595"/>
                  </a:lnTo>
                  <a:lnTo>
                    <a:pt x="3688080" y="565595"/>
                  </a:lnTo>
                  <a:lnTo>
                    <a:pt x="3576352" y="565595"/>
                  </a:lnTo>
                  <a:lnTo>
                    <a:pt x="3551015" y="565595"/>
                  </a:lnTo>
                  <a:lnTo>
                    <a:pt x="3544443" y="565595"/>
                  </a:lnTo>
                  <a:lnTo>
                    <a:pt x="3533585" y="565595"/>
                  </a:lnTo>
                  <a:lnTo>
                    <a:pt x="3522726" y="565595"/>
                  </a:lnTo>
                  <a:lnTo>
                    <a:pt x="3520631" y="565595"/>
                  </a:lnTo>
                  <a:lnTo>
                    <a:pt x="3487865" y="565595"/>
                  </a:lnTo>
                  <a:lnTo>
                    <a:pt x="3468339" y="565595"/>
                  </a:lnTo>
                  <a:lnTo>
                    <a:pt x="3443859" y="565595"/>
                  </a:lnTo>
                  <a:lnTo>
                    <a:pt x="3374708" y="565595"/>
                  </a:lnTo>
                  <a:lnTo>
                    <a:pt x="3370421" y="565595"/>
                  </a:lnTo>
                  <a:lnTo>
                    <a:pt x="3357372" y="565595"/>
                  </a:lnTo>
                  <a:lnTo>
                    <a:pt x="3352990" y="565595"/>
                  </a:lnTo>
                  <a:lnTo>
                    <a:pt x="3350895" y="565595"/>
                  </a:lnTo>
                  <a:lnTo>
                    <a:pt x="3339941" y="565595"/>
                  </a:lnTo>
                  <a:lnTo>
                    <a:pt x="3337751" y="565595"/>
                  </a:lnTo>
                  <a:lnTo>
                    <a:pt x="3311366" y="565595"/>
                  </a:lnTo>
                  <a:lnTo>
                    <a:pt x="3309461" y="565595"/>
                  </a:lnTo>
                  <a:lnTo>
                    <a:pt x="3260503" y="565595"/>
                  </a:lnTo>
                  <a:lnTo>
                    <a:pt x="3260503" y="522161"/>
                  </a:lnTo>
                  <a:lnTo>
                    <a:pt x="3261646" y="523304"/>
                  </a:lnTo>
                  <a:lnTo>
                    <a:pt x="3246406" y="523304"/>
                  </a:lnTo>
                  <a:lnTo>
                    <a:pt x="3178969" y="523304"/>
                  </a:lnTo>
                  <a:lnTo>
                    <a:pt x="3076671" y="523304"/>
                  </a:lnTo>
                  <a:lnTo>
                    <a:pt x="3046476" y="523304"/>
                  </a:lnTo>
                  <a:lnTo>
                    <a:pt x="2914079" y="523304"/>
                  </a:lnTo>
                  <a:lnTo>
                    <a:pt x="2809018" y="523304"/>
                  </a:lnTo>
                  <a:lnTo>
                    <a:pt x="2781491" y="523304"/>
                  </a:lnTo>
                  <a:lnTo>
                    <a:pt x="2649093" y="523304"/>
                  </a:lnTo>
                  <a:lnTo>
                    <a:pt x="2516695" y="523304"/>
                  </a:lnTo>
                  <a:lnTo>
                    <a:pt x="2514124" y="523304"/>
                  </a:lnTo>
                  <a:lnTo>
                    <a:pt x="2514124" y="483299"/>
                  </a:lnTo>
                  <a:lnTo>
                    <a:pt x="2515267" y="484442"/>
                  </a:lnTo>
                  <a:lnTo>
                    <a:pt x="2429256" y="484442"/>
                  </a:lnTo>
                  <a:lnTo>
                    <a:pt x="2429256" y="444437"/>
                  </a:lnTo>
                  <a:lnTo>
                    <a:pt x="2430399" y="445580"/>
                  </a:lnTo>
                  <a:lnTo>
                    <a:pt x="2384203" y="445580"/>
                  </a:lnTo>
                  <a:lnTo>
                    <a:pt x="2319433" y="445580"/>
                  </a:lnTo>
                  <a:lnTo>
                    <a:pt x="2316099" y="445580"/>
                  </a:lnTo>
                  <a:lnTo>
                    <a:pt x="2316099" y="406622"/>
                  </a:lnTo>
                  <a:lnTo>
                    <a:pt x="2317242" y="407765"/>
                  </a:lnTo>
                  <a:lnTo>
                    <a:pt x="2251710" y="407765"/>
                  </a:lnTo>
                  <a:lnTo>
                    <a:pt x="2161604" y="407765"/>
                  </a:lnTo>
                  <a:lnTo>
                    <a:pt x="2161604" y="368808"/>
                  </a:lnTo>
                  <a:lnTo>
                    <a:pt x="2162746" y="369951"/>
                  </a:lnTo>
                  <a:lnTo>
                    <a:pt x="2119312" y="369951"/>
                  </a:lnTo>
                  <a:lnTo>
                    <a:pt x="2070259" y="369951"/>
                  </a:lnTo>
                  <a:lnTo>
                    <a:pt x="2070259" y="330994"/>
                  </a:lnTo>
                  <a:lnTo>
                    <a:pt x="2071402" y="332137"/>
                  </a:lnTo>
                  <a:lnTo>
                    <a:pt x="1986820" y="332137"/>
                  </a:lnTo>
                  <a:lnTo>
                    <a:pt x="1854327" y="332137"/>
                  </a:lnTo>
                  <a:lnTo>
                    <a:pt x="1721834" y="332137"/>
                  </a:lnTo>
                  <a:lnTo>
                    <a:pt x="1589437" y="332137"/>
                  </a:lnTo>
                  <a:lnTo>
                    <a:pt x="1585055" y="332137"/>
                  </a:lnTo>
                  <a:lnTo>
                    <a:pt x="1585055" y="293180"/>
                  </a:lnTo>
                  <a:lnTo>
                    <a:pt x="1586198" y="294323"/>
                  </a:lnTo>
                  <a:lnTo>
                    <a:pt x="1457039" y="294323"/>
                  </a:lnTo>
                  <a:lnTo>
                    <a:pt x="1387031" y="294323"/>
                  </a:lnTo>
                  <a:lnTo>
                    <a:pt x="1387031" y="255365"/>
                  </a:lnTo>
                  <a:lnTo>
                    <a:pt x="1388174" y="256508"/>
                  </a:lnTo>
                  <a:lnTo>
                    <a:pt x="1324451" y="256508"/>
                  </a:lnTo>
                  <a:lnTo>
                    <a:pt x="1192054" y="256508"/>
                  </a:lnTo>
                  <a:lnTo>
                    <a:pt x="1059656" y="256508"/>
                  </a:lnTo>
                  <a:lnTo>
                    <a:pt x="927163" y="256508"/>
                  </a:lnTo>
                  <a:lnTo>
                    <a:pt x="870299" y="256508"/>
                  </a:lnTo>
                  <a:lnTo>
                    <a:pt x="794671" y="256508"/>
                  </a:lnTo>
                  <a:lnTo>
                    <a:pt x="662178" y="256508"/>
                  </a:lnTo>
                  <a:lnTo>
                    <a:pt x="640651" y="256508"/>
                  </a:lnTo>
                  <a:lnTo>
                    <a:pt x="640651" y="218408"/>
                  </a:lnTo>
                  <a:lnTo>
                    <a:pt x="641794" y="219551"/>
                  </a:lnTo>
                  <a:lnTo>
                    <a:pt x="529781" y="219551"/>
                  </a:lnTo>
                  <a:lnTo>
                    <a:pt x="426434" y="219551"/>
                  </a:lnTo>
                  <a:lnTo>
                    <a:pt x="410051" y="219551"/>
                  </a:lnTo>
                  <a:lnTo>
                    <a:pt x="410051" y="182213"/>
                  </a:lnTo>
                  <a:lnTo>
                    <a:pt x="411194" y="183356"/>
                  </a:lnTo>
                  <a:lnTo>
                    <a:pt x="397383" y="183356"/>
                  </a:lnTo>
                  <a:lnTo>
                    <a:pt x="366522" y="183356"/>
                  </a:lnTo>
                  <a:lnTo>
                    <a:pt x="366522" y="145923"/>
                  </a:lnTo>
                  <a:lnTo>
                    <a:pt x="367665" y="147066"/>
                  </a:lnTo>
                  <a:lnTo>
                    <a:pt x="353473" y="147066"/>
                  </a:lnTo>
                  <a:lnTo>
                    <a:pt x="353473" y="109728"/>
                  </a:lnTo>
                  <a:lnTo>
                    <a:pt x="354616" y="110871"/>
                  </a:lnTo>
                  <a:lnTo>
                    <a:pt x="264795" y="110871"/>
                  </a:lnTo>
                  <a:lnTo>
                    <a:pt x="177260" y="110871"/>
                  </a:lnTo>
                  <a:lnTo>
                    <a:pt x="177260" y="73533"/>
                  </a:lnTo>
                  <a:lnTo>
                    <a:pt x="178308" y="74676"/>
                  </a:lnTo>
                  <a:lnTo>
                    <a:pt x="157639" y="74676"/>
                  </a:lnTo>
                  <a:lnTo>
                    <a:pt x="157639" y="37338"/>
                  </a:lnTo>
                  <a:lnTo>
                    <a:pt x="158782" y="38481"/>
                  </a:lnTo>
                  <a:lnTo>
                    <a:pt x="132397" y="38481"/>
                  </a:lnTo>
                  <a:lnTo>
                    <a:pt x="88011" y="38481"/>
                  </a:lnTo>
                  <a:lnTo>
                    <a:pt x="88011" y="1143"/>
                  </a:lnTo>
                  <a:lnTo>
                    <a:pt x="89154" y="2286"/>
                  </a:lnTo>
                  <a:lnTo>
                    <a:pt x="0" y="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5D9"/>
            </a:solidFill>
            <a:ln w="31750" cap="rnd">
              <a:solidFill>
                <a:srgbClr val="415696"/>
              </a:solidFill>
              <a:prstDash val="solid"/>
              <a:round/>
            </a:ln>
          </p:spPr>
          <p:txBody>
            <a:bodyPr/>
            <a:lstStyle/>
            <a:p>
              <a:pPr defTabSz="609630">
                <a:defRPr/>
              </a:pPr>
              <a:endPara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385">
              <a:extLst>
                <a:ext uri="{FF2B5EF4-FFF2-40B4-BE49-F238E27FC236}">
                  <a16:creationId xmlns:a16="http://schemas.microsoft.com/office/drawing/2014/main" id="{62778618-29BD-DF5F-B1BC-D75AD6BE9C2F}"/>
                </a:ext>
              </a:extLst>
            </p:cNvPr>
            <p:cNvSpPr/>
            <p:nvPr/>
          </p:nvSpPr>
          <p:spPr>
            <a:xfrm>
              <a:off x="2618471" y="2004807"/>
              <a:ext cx="12954319" cy="3056069"/>
            </a:xfrm>
            <a:custGeom>
              <a:avLst/>
              <a:gdLst>
                <a:gd name="csX0" fmla="*/ 0 w 4417028"/>
                <a:gd name="csY0" fmla="*/ 0 h 1147476"/>
                <a:gd name="csX1" fmla="*/ 96869 w 4417028"/>
                <a:gd name="csY1" fmla="*/ 0 h 1147476"/>
                <a:gd name="csX2" fmla="*/ 96869 w 4417028"/>
                <a:gd name="csY2" fmla="*/ 30671 h 1147476"/>
                <a:gd name="csX3" fmla="*/ 95726 w 4417028"/>
                <a:gd name="csY3" fmla="*/ 29528 h 1147476"/>
                <a:gd name="csX4" fmla="*/ 131635 w 4417028"/>
                <a:gd name="csY4" fmla="*/ 29528 h 1147476"/>
                <a:gd name="csX5" fmla="*/ 131635 w 4417028"/>
                <a:gd name="csY5" fmla="*/ 60103 h 1147476"/>
                <a:gd name="csX6" fmla="*/ 130492 w 4417028"/>
                <a:gd name="csY6" fmla="*/ 59055 h 1147476"/>
                <a:gd name="csX7" fmla="*/ 132397 w 4417028"/>
                <a:gd name="csY7" fmla="*/ 59055 h 1147476"/>
                <a:gd name="csX8" fmla="*/ 227362 w 4417028"/>
                <a:gd name="csY8" fmla="*/ 59055 h 1147476"/>
                <a:gd name="csX9" fmla="*/ 227362 w 4417028"/>
                <a:gd name="csY9" fmla="*/ 89726 h 1147476"/>
                <a:gd name="csX10" fmla="*/ 226219 w 4417028"/>
                <a:gd name="csY10" fmla="*/ 88583 h 1147476"/>
                <a:gd name="csX11" fmla="*/ 264795 w 4417028"/>
                <a:gd name="csY11" fmla="*/ 88583 h 1147476"/>
                <a:gd name="csX12" fmla="*/ 279559 w 4417028"/>
                <a:gd name="csY12" fmla="*/ 88583 h 1147476"/>
                <a:gd name="csX13" fmla="*/ 279559 w 4417028"/>
                <a:gd name="csY13" fmla="*/ 119253 h 1147476"/>
                <a:gd name="csX14" fmla="*/ 278416 w 4417028"/>
                <a:gd name="csY14" fmla="*/ 118110 h 1147476"/>
                <a:gd name="csX15" fmla="*/ 340519 w 4417028"/>
                <a:gd name="csY15" fmla="*/ 118110 h 1147476"/>
                <a:gd name="csX16" fmla="*/ 340519 w 4417028"/>
                <a:gd name="csY16" fmla="*/ 148685 h 1147476"/>
                <a:gd name="csX17" fmla="*/ 339376 w 4417028"/>
                <a:gd name="csY17" fmla="*/ 147542 h 1147476"/>
                <a:gd name="csX18" fmla="*/ 355759 w 4417028"/>
                <a:gd name="csY18" fmla="*/ 147542 h 1147476"/>
                <a:gd name="csX19" fmla="*/ 355759 w 4417028"/>
                <a:gd name="csY19" fmla="*/ 178308 h 1147476"/>
                <a:gd name="csX20" fmla="*/ 354616 w 4417028"/>
                <a:gd name="csY20" fmla="*/ 177165 h 1147476"/>
                <a:gd name="csX21" fmla="*/ 397383 w 4417028"/>
                <a:gd name="csY21" fmla="*/ 177165 h 1147476"/>
                <a:gd name="csX22" fmla="*/ 403669 w 4417028"/>
                <a:gd name="csY22" fmla="*/ 177165 h 1147476"/>
                <a:gd name="csX23" fmla="*/ 403669 w 4417028"/>
                <a:gd name="csY23" fmla="*/ 207836 h 1147476"/>
                <a:gd name="csX24" fmla="*/ 402526 w 4417028"/>
                <a:gd name="csY24" fmla="*/ 206693 h 1147476"/>
                <a:gd name="csX25" fmla="*/ 436245 w 4417028"/>
                <a:gd name="csY25" fmla="*/ 206693 h 1147476"/>
                <a:gd name="csX26" fmla="*/ 436245 w 4417028"/>
                <a:gd name="csY26" fmla="*/ 237268 h 1147476"/>
                <a:gd name="csX27" fmla="*/ 435102 w 4417028"/>
                <a:gd name="csY27" fmla="*/ 236125 h 1147476"/>
                <a:gd name="csX28" fmla="*/ 514636 w 4417028"/>
                <a:gd name="csY28" fmla="*/ 236125 h 1147476"/>
                <a:gd name="csX29" fmla="*/ 514636 w 4417028"/>
                <a:gd name="csY29" fmla="*/ 266795 h 1147476"/>
                <a:gd name="csX30" fmla="*/ 513493 w 4417028"/>
                <a:gd name="csY30" fmla="*/ 265748 h 1147476"/>
                <a:gd name="csX31" fmla="*/ 529781 w 4417028"/>
                <a:gd name="csY31" fmla="*/ 265748 h 1147476"/>
                <a:gd name="csX32" fmla="*/ 582073 w 4417028"/>
                <a:gd name="csY32" fmla="*/ 265748 h 1147476"/>
                <a:gd name="csX33" fmla="*/ 582073 w 4417028"/>
                <a:gd name="csY33" fmla="*/ 296323 h 1147476"/>
                <a:gd name="csX34" fmla="*/ 580930 w 4417028"/>
                <a:gd name="csY34" fmla="*/ 295180 h 1147476"/>
                <a:gd name="csX35" fmla="*/ 662178 w 4417028"/>
                <a:gd name="csY35" fmla="*/ 295180 h 1147476"/>
                <a:gd name="csX36" fmla="*/ 736568 w 4417028"/>
                <a:gd name="csY36" fmla="*/ 295180 h 1147476"/>
                <a:gd name="csX37" fmla="*/ 736568 w 4417028"/>
                <a:gd name="csY37" fmla="*/ 325850 h 1147476"/>
                <a:gd name="csX38" fmla="*/ 735425 w 4417028"/>
                <a:gd name="csY38" fmla="*/ 324707 h 1147476"/>
                <a:gd name="csX39" fmla="*/ 743045 w 4417028"/>
                <a:gd name="csY39" fmla="*/ 324707 h 1147476"/>
                <a:gd name="csX40" fmla="*/ 743045 w 4417028"/>
                <a:gd name="csY40" fmla="*/ 355378 h 1147476"/>
                <a:gd name="csX41" fmla="*/ 741902 w 4417028"/>
                <a:gd name="csY41" fmla="*/ 354235 h 1147476"/>
                <a:gd name="csX42" fmla="*/ 769239 w 4417028"/>
                <a:gd name="csY42" fmla="*/ 354235 h 1147476"/>
                <a:gd name="csX43" fmla="*/ 769239 w 4417028"/>
                <a:gd name="csY43" fmla="*/ 384905 h 1147476"/>
                <a:gd name="csX44" fmla="*/ 768096 w 4417028"/>
                <a:gd name="csY44" fmla="*/ 383762 h 1147476"/>
                <a:gd name="csX45" fmla="*/ 794671 w 4417028"/>
                <a:gd name="csY45" fmla="*/ 383762 h 1147476"/>
                <a:gd name="csX46" fmla="*/ 834485 w 4417028"/>
                <a:gd name="csY46" fmla="*/ 383762 h 1147476"/>
                <a:gd name="csX47" fmla="*/ 834485 w 4417028"/>
                <a:gd name="csY47" fmla="*/ 414433 h 1147476"/>
                <a:gd name="csX48" fmla="*/ 833342 w 4417028"/>
                <a:gd name="csY48" fmla="*/ 413290 h 1147476"/>
                <a:gd name="csX49" fmla="*/ 860584 w 4417028"/>
                <a:gd name="csY49" fmla="*/ 413290 h 1147476"/>
                <a:gd name="csX50" fmla="*/ 860584 w 4417028"/>
                <a:gd name="csY50" fmla="*/ 443865 h 1147476"/>
                <a:gd name="csX51" fmla="*/ 859441 w 4417028"/>
                <a:gd name="csY51" fmla="*/ 442722 h 1147476"/>
                <a:gd name="csX52" fmla="*/ 923734 w 4417028"/>
                <a:gd name="csY52" fmla="*/ 442722 h 1147476"/>
                <a:gd name="csX53" fmla="*/ 923734 w 4417028"/>
                <a:gd name="csY53" fmla="*/ 473393 h 1147476"/>
                <a:gd name="csX54" fmla="*/ 922592 w 4417028"/>
                <a:gd name="csY54" fmla="*/ 472250 h 1147476"/>
                <a:gd name="csX55" fmla="*/ 927163 w 4417028"/>
                <a:gd name="csY55" fmla="*/ 472250 h 1147476"/>
                <a:gd name="csX56" fmla="*/ 938879 w 4417028"/>
                <a:gd name="csY56" fmla="*/ 472250 h 1147476"/>
                <a:gd name="csX57" fmla="*/ 938879 w 4417028"/>
                <a:gd name="csY57" fmla="*/ 503015 h 1147476"/>
                <a:gd name="csX58" fmla="*/ 937832 w 4417028"/>
                <a:gd name="csY58" fmla="*/ 501872 h 1147476"/>
                <a:gd name="csX59" fmla="*/ 986790 w 4417028"/>
                <a:gd name="csY59" fmla="*/ 501872 h 1147476"/>
                <a:gd name="csX60" fmla="*/ 986790 w 4417028"/>
                <a:gd name="csY60" fmla="*/ 532448 h 1147476"/>
                <a:gd name="csX61" fmla="*/ 985647 w 4417028"/>
                <a:gd name="csY61" fmla="*/ 531305 h 1147476"/>
                <a:gd name="csX62" fmla="*/ 995458 w 4417028"/>
                <a:gd name="csY62" fmla="*/ 531305 h 1147476"/>
                <a:gd name="csX63" fmla="*/ 995458 w 4417028"/>
                <a:gd name="csY63" fmla="*/ 561975 h 1147476"/>
                <a:gd name="csX64" fmla="*/ 994315 w 4417028"/>
                <a:gd name="csY64" fmla="*/ 560832 h 1147476"/>
                <a:gd name="csX65" fmla="*/ 1012888 w 4417028"/>
                <a:gd name="csY65" fmla="*/ 560832 h 1147476"/>
                <a:gd name="csX66" fmla="*/ 1012888 w 4417028"/>
                <a:gd name="csY66" fmla="*/ 591503 h 1147476"/>
                <a:gd name="csX67" fmla="*/ 1011745 w 4417028"/>
                <a:gd name="csY67" fmla="*/ 590360 h 1147476"/>
                <a:gd name="csX68" fmla="*/ 1059656 w 4417028"/>
                <a:gd name="csY68" fmla="*/ 590360 h 1147476"/>
                <a:gd name="csX69" fmla="*/ 1065085 w 4417028"/>
                <a:gd name="csY69" fmla="*/ 590360 h 1147476"/>
                <a:gd name="csX70" fmla="*/ 1065085 w 4417028"/>
                <a:gd name="csY70" fmla="*/ 621030 h 1147476"/>
                <a:gd name="csX71" fmla="*/ 1063943 w 4417028"/>
                <a:gd name="csY71" fmla="*/ 619887 h 1147476"/>
                <a:gd name="csX72" fmla="*/ 1127093 w 4417028"/>
                <a:gd name="csY72" fmla="*/ 619887 h 1147476"/>
                <a:gd name="csX73" fmla="*/ 1192054 w 4417028"/>
                <a:gd name="csY73" fmla="*/ 619887 h 1147476"/>
                <a:gd name="csX74" fmla="*/ 1208723 w 4417028"/>
                <a:gd name="csY74" fmla="*/ 619887 h 1147476"/>
                <a:gd name="csX75" fmla="*/ 1208723 w 4417028"/>
                <a:gd name="csY75" fmla="*/ 651224 h 1147476"/>
                <a:gd name="csX76" fmla="*/ 1207579 w 4417028"/>
                <a:gd name="csY76" fmla="*/ 650081 h 1147476"/>
                <a:gd name="csX77" fmla="*/ 1323975 w 4417028"/>
                <a:gd name="csY77" fmla="*/ 650081 h 1147476"/>
                <a:gd name="csX78" fmla="*/ 1323975 w 4417028"/>
                <a:gd name="csY78" fmla="*/ 681419 h 1147476"/>
                <a:gd name="csX79" fmla="*/ 1322832 w 4417028"/>
                <a:gd name="csY79" fmla="*/ 680276 h 1147476"/>
                <a:gd name="csX80" fmla="*/ 1324451 w 4417028"/>
                <a:gd name="csY80" fmla="*/ 680276 h 1147476"/>
                <a:gd name="csX81" fmla="*/ 1347978 w 4417028"/>
                <a:gd name="csY81" fmla="*/ 680276 h 1147476"/>
                <a:gd name="csX82" fmla="*/ 1347978 w 4417028"/>
                <a:gd name="csY82" fmla="*/ 711708 h 1147476"/>
                <a:gd name="csX83" fmla="*/ 1346835 w 4417028"/>
                <a:gd name="csY83" fmla="*/ 710565 h 1147476"/>
                <a:gd name="csX84" fmla="*/ 1430655 w 4417028"/>
                <a:gd name="csY84" fmla="*/ 710565 h 1147476"/>
                <a:gd name="csX85" fmla="*/ 1430655 w 4417028"/>
                <a:gd name="csY85" fmla="*/ 741807 h 1147476"/>
                <a:gd name="csX86" fmla="*/ 1429512 w 4417028"/>
                <a:gd name="csY86" fmla="*/ 740664 h 1147476"/>
                <a:gd name="csX87" fmla="*/ 1457039 w 4417028"/>
                <a:gd name="csY87" fmla="*/ 740664 h 1147476"/>
                <a:gd name="csX88" fmla="*/ 1535144 w 4417028"/>
                <a:gd name="csY88" fmla="*/ 740664 h 1147476"/>
                <a:gd name="csX89" fmla="*/ 1535144 w 4417028"/>
                <a:gd name="csY89" fmla="*/ 772001 h 1147476"/>
                <a:gd name="csX90" fmla="*/ 1534001 w 4417028"/>
                <a:gd name="csY90" fmla="*/ 770858 h 1147476"/>
                <a:gd name="csX91" fmla="*/ 1561148 w 4417028"/>
                <a:gd name="csY91" fmla="*/ 770858 h 1147476"/>
                <a:gd name="csX92" fmla="*/ 1561148 w 4417028"/>
                <a:gd name="csY92" fmla="*/ 802196 h 1147476"/>
                <a:gd name="csX93" fmla="*/ 1560004 w 4417028"/>
                <a:gd name="csY93" fmla="*/ 801148 h 1147476"/>
                <a:gd name="csX94" fmla="*/ 1575244 w 4417028"/>
                <a:gd name="csY94" fmla="*/ 801148 h 1147476"/>
                <a:gd name="csX95" fmla="*/ 1589437 w 4417028"/>
                <a:gd name="csY95" fmla="*/ 801148 h 1147476"/>
                <a:gd name="csX96" fmla="*/ 1593818 w 4417028"/>
                <a:gd name="csY96" fmla="*/ 801148 h 1147476"/>
                <a:gd name="csX97" fmla="*/ 1593818 w 4417028"/>
                <a:gd name="csY97" fmla="*/ 833342 h 1147476"/>
                <a:gd name="csX98" fmla="*/ 1592675 w 4417028"/>
                <a:gd name="csY98" fmla="*/ 832199 h 1147476"/>
                <a:gd name="csX99" fmla="*/ 1721834 w 4417028"/>
                <a:gd name="csY99" fmla="*/ 832199 h 1147476"/>
                <a:gd name="csX100" fmla="*/ 1750504 w 4417028"/>
                <a:gd name="csY100" fmla="*/ 832199 h 1147476"/>
                <a:gd name="csX101" fmla="*/ 1750504 w 4417028"/>
                <a:gd name="csY101" fmla="*/ 864299 h 1147476"/>
                <a:gd name="csX102" fmla="*/ 1749361 w 4417028"/>
                <a:gd name="csY102" fmla="*/ 863156 h 1147476"/>
                <a:gd name="csX103" fmla="*/ 1854327 w 4417028"/>
                <a:gd name="csY103" fmla="*/ 863156 h 1147476"/>
                <a:gd name="csX104" fmla="*/ 1986820 w 4417028"/>
                <a:gd name="csY104" fmla="*/ 863156 h 1147476"/>
                <a:gd name="csX105" fmla="*/ 2039874 w 4417028"/>
                <a:gd name="csY105" fmla="*/ 863156 h 1147476"/>
                <a:gd name="csX106" fmla="*/ 2039874 w 4417028"/>
                <a:gd name="csY106" fmla="*/ 895350 h 1147476"/>
                <a:gd name="csX107" fmla="*/ 2038731 w 4417028"/>
                <a:gd name="csY107" fmla="*/ 894207 h 1147476"/>
                <a:gd name="csX108" fmla="*/ 2063877 w 4417028"/>
                <a:gd name="csY108" fmla="*/ 894207 h 1147476"/>
                <a:gd name="csX109" fmla="*/ 2063877 w 4417028"/>
                <a:gd name="csY109" fmla="*/ 926401 h 1147476"/>
                <a:gd name="csX110" fmla="*/ 2062734 w 4417028"/>
                <a:gd name="csY110" fmla="*/ 925354 h 1147476"/>
                <a:gd name="csX111" fmla="*/ 2083403 w 4417028"/>
                <a:gd name="csY111" fmla="*/ 925354 h 1147476"/>
                <a:gd name="csX112" fmla="*/ 2083403 w 4417028"/>
                <a:gd name="csY112" fmla="*/ 957453 h 1147476"/>
                <a:gd name="csX113" fmla="*/ 2082260 w 4417028"/>
                <a:gd name="csY113" fmla="*/ 956310 h 1147476"/>
                <a:gd name="csX114" fmla="*/ 2119312 w 4417028"/>
                <a:gd name="csY114" fmla="*/ 956310 h 1147476"/>
                <a:gd name="csX115" fmla="*/ 2174748 w 4417028"/>
                <a:gd name="csY115" fmla="*/ 956310 h 1147476"/>
                <a:gd name="csX116" fmla="*/ 2174748 w 4417028"/>
                <a:gd name="csY116" fmla="*/ 988505 h 1147476"/>
                <a:gd name="csX117" fmla="*/ 2173605 w 4417028"/>
                <a:gd name="csY117" fmla="*/ 987362 h 1147476"/>
                <a:gd name="csX118" fmla="*/ 2251710 w 4417028"/>
                <a:gd name="csY118" fmla="*/ 987362 h 1147476"/>
                <a:gd name="csX119" fmla="*/ 2285810 w 4417028"/>
                <a:gd name="csY119" fmla="*/ 987362 h 1147476"/>
                <a:gd name="csX120" fmla="*/ 2285810 w 4417028"/>
                <a:gd name="csY120" fmla="*/ 1019556 h 1147476"/>
                <a:gd name="csX121" fmla="*/ 2284667 w 4417028"/>
                <a:gd name="csY121" fmla="*/ 1018413 h 1147476"/>
                <a:gd name="csX122" fmla="*/ 2359819 w 4417028"/>
                <a:gd name="csY122" fmla="*/ 1018413 h 1147476"/>
                <a:gd name="csX123" fmla="*/ 2359819 w 4417028"/>
                <a:gd name="csY123" fmla="*/ 1050512 h 1147476"/>
                <a:gd name="csX124" fmla="*/ 2358676 w 4417028"/>
                <a:gd name="csY124" fmla="*/ 1049369 h 1147476"/>
                <a:gd name="csX125" fmla="*/ 2384203 w 4417028"/>
                <a:gd name="csY125" fmla="*/ 1049369 h 1147476"/>
                <a:gd name="csX126" fmla="*/ 2516695 w 4417028"/>
                <a:gd name="csY126" fmla="*/ 1049369 h 1147476"/>
                <a:gd name="csX127" fmla="*/ 2590419 w 4417028"/>
                <a:gd name="csY127" fmla="*/ 1049369 h 1147476"/>
                <a:gd name="csX128" fmla="*/ 2590419 w 4417028"/>
                <a:gd name="csY128" fmla="*/ 1081659 h 1147476"/>
                <a:gd name="csX129" fmla="*/ 2589276 w 4417028"/>
                <a:gd name="csY129" fmla="*/ 1080516 h 1147476"/>
                <a:gd name="csX130" fmla="*/ 2649093 w 4417028"/>
                <a:gd name="csY130" fmla="*/ 1080516 h 1147476"/>
                <a:gd name="csX131" fmla="*/ 2781491 w 4417028"/>
                <a:gd name="csY131" fmla="*/ 1080516 h 1147476"/>
                <a:gd name="csX132" fmla="*/ 2797112 w 4417028"/>
                <a:gd name="csY132" fmla="*/ 1080516 h 1147476"/>
                <a:gd name="csX133" fmla="*/ 2797112 w 4417028"/>
                <a:gd name="csY133" fmla="*/ 1112710 h 1147476"/>
                <a:gd name="csX134" fmla="*/ 2795969 w 4417028"/>
                <a:gd name="csY134" fmla="*/ 1111568 h 1147476"/>
                <a:gd name="csX135" fmla="*/ 2914079 w 4417028"/>
                <a:gd name="csY135" fmla="*/ 1111568 h 1147476"/>
                <a:gd name="csX136" fmla="*/ 3011329 w 4417028"/>
                <a:gd name="csY136" fmla="*/ 1111568 h 1147476"/>
                <a:gd name="csX137" fmla="*/ 3017901 w 4417028"/>
                <a:gd name="csY137" fmla="*/ 1111568 h 1147476"/>
                <a:gd name="csX138" fmla="*/ 3046476 w 4417028"/>
                <a:gd name="csY138" fmla="*/ 1111568 h 1147476"/>
                <a:gd name="csX139" fmla="*/ 3151727 w 4417028"/>
                <a:gd name="csY139" fmla="*/ 1111568 h 1147476"/>
                <a:gd name="csX140" fmla="*/ 3151727 w 4417028"/>
                <a:gd name="csY140" fmla="*/ 1146334 h 1147476"/>
                <a:gd name="csX141" fmla="*/ 3150584 w 4417028"/>
                <a:gd name="csY141" fmla="*/ 1145191 h 1147476"/>
                <a:gd name="csX142" fmla="*/ 3178969 w 4417028"/>
                <a:gd name="csY142" fmla="*/ 1145191 h 1147476"/>
                <a:gd name="csX143" fmla="*/ 3228975 w 4417028"/>
                <a:gd name="csY143" fmla="*/ 1145191 h 1147476"/>
                <a:gd name="csX144" fmla="*/ 3311366 w 4417028"/>
                <a:gd name="csY144" fmla="*/ 1145191 h 1147476"/>
                <a:gd name="csX145" fmla="*/ 3333464 w 4417028"/>
                <a:gd name="csY145" fmla="*/ 1145191 h 1147476"/>
                <a:gd name="csX146" fmla="*/ 3361754 w 4417028"/>
                <a:gd name="csY146" fmla="*/ 1145191 h 1147476"/>
                <a:gd name="csX147" fmla="*/ 3383470 w 4417028"/>
                <a:gd name="csY147" fmla="*/ 1145191 h 1147476"/>
                <a:gd name="csX148" fmla="*/ 3389947 w 4417028"/>
                <a:gd name="csY148" fmla="*/ 1145191 h 1147476"/>
                <a:gd name="csX149" fmla="*/ 3400901 w 4417028"/>
                <a:gd name="csY149" fmla="*/ 1145191 h 1147476"/>
                <a:gd name="csX150" fmla="*/ 3442240 w 4417028"/>
                <a:gd name="csY150" fmla="*/ 1145191 h 1147476"/>
                <a:gd name="csX151" fmla="*/ 3443859 w 4417028"/>
                <a:gd name="csY151" fmla="*/ 1145191 h 1147476"/>
                <a:gd name="csX152" fmla="*/ 3453098 w 4417028"/>
                <a:gd name="csY152" fmla="*/ 1145191 h 1147476"/>
                <a:gd name="csX153" fmla="*/ 3455194 w 4417028"/>
                <a:gd name="csY153" fmla="*/ 1145191 h 1147476"/>
                <a:gd name="csX154" fmla="*/ 3518440 w 4417028"/>
                <a:gd name="csY154" fmla="*/ 1145191 h 1147476"/>
                <a:gd name="csX155" fmla="*/ 3555397 w 4417028"/>
                <a:gd name="csY155" fmla="*/ 1145191 h 1147476"/>
                <a:gd name="csX156" fmla="*/ 3576352 w 4417028"/>
                <a:gd name="csY156" fmla="*/ 1145191 h 1147476"/>
                <a:gd name="csX157" fmla="*/ 3624930 w 4417028"/>
                <a:gd name="csY157" fmla="*/ 1145191 h 1147476"/>
                <a:gd name="csX158" fmla="*/ 3648932 w 4417028"/>
                <a:gd name="csY158" fmla="*/ 1145191 h 1147476"/>
                <a:gd name="csX159" fmla="*/ 3708749 w 4417028"/>
                <a:gd name="csY159" fmla="*/ 1145191 h 1147476"/>
                <a:gd name="csX160" fmla="*/ 3718560 w 4417028"/>
                <a:gd name="csY160" fmla="*/ 1145191 h 1147476"/>
                <a:gd name="csX161" fmla="*/ 3772948 w 4417028"/>
                <a:gd name="csY161" fmla="*/ 1145191 h 1147476"/>
                <a:gd name="csX162" fmla="*/ 3840385 w 4417028"/>
                <a:gd name="csY162" fmla="*/ 1145191 h 1147476"/>
                <a:gd name="csX163" fmla="*/ 3841147 w 4417028"/>
                <a:gd name="csY163" fmla="*/ 1145191 h 1147476"/>
                <a:gd name="csX164" fmla="*/ 3905726 w 4417028"/>
                <a:gd name="csY164" fmla="*/ 1145191 h 1147476"/>
                <a:gd name="csX165" fmla="*/ 3973735 w 4417028"/>
                <a:gd name="csY165" fmla="*/ 1145191 h 1147476"/>
                <a:gd name="csX166" fmla="*/ 4001357 w 4417028"/>
                <a:gd name="csY166" fmla="*/ 1145191 h 1147476"/>
                <a:gd name="csX167" fmla="*/ 4020979 w 4417028"/>
                <a:gd name="csY167" fmla="*/ 1145191 h 1147476"/>
                <a:gd name="csX168" fmla="*/ 4051459 w 4417028"/>
                <a:gd name="csY168" fmla="*/ 1145191 h 1147476"/>
                <a:gd name="csX169" fmla="*/ 4086225 w 4417028"/>
                <a:gd name="csY169" fmla="*/ 1145191 h 1147476"/>
                <a:gd name="csX170" fmla="*/ 4106132 w 4417028"/>
                <a:gd name="csY170" fmla="*/ 1145191 h 1147476"/>
                <a:gd name="csX171" fmla="*/ 4238625 w 4417028"/>
                <a:gd name="csY171" fmla="*/ 1145191 h 1147476"/>
                <a:gd name="csX172" fmla="*/ 4295109 w 4417028"/>
                <a:gd name="csY172" fmla="*/ 1145191 h 1147476"/>
                <a:gd name="csX173" fmla="*/ 4371023 w 4417028"/>
                <a:gd name="csY173" fmla="*/ 1145191 h 1147476"/>
                <a:gd name="csX174" fmla="*/ 4417028 w 4417028"/>
                <a:gd name="csY174" fmla="*/ 1145191 h 1147476"/>
                <a:gd name="csX175" fmla="*/ 4417028 w 4417028"/>
                <a:gd name="csY175" fmla="*/ 1147477 h 1147476"/>
                <a:gd name="csX176" fmla="*/ 4371023 w 4417028"/>
                <a:gd name="csY176" fmla="*/ 1147477 h 1147476"/>
                <a:gd name="csX177" fmla="*/ 4295109 w 4417028"/>
                <a:gd name="csY177" fmla="*/ 1147477 h 1147476"/>
                <a:gd name="csX178" fmla="*/ 4238625 w 4417028"/>
                <a:gd name="csY178" fmla="*/ 1147477 h 1147476"/>
                <a:gd name="csX179" fmla="*/ 4106132 w 4417028"/>
                <a:gd name="csY179" fmla="*/ 1147477 h 1147476"/>
                <a:gd name="csX180" fmla="*/ 4086225 w 4417028"/>
                <a:gd name="csY180" fmla="*/ 1147477 h 1147476"/>
                <a:gd name="csX181" fmla="*/ 4051459 w 4417028"/>
                <a:gd name="csY181" fmla="*/ 1147477 h 1147476"/>
                <a:gd name="csX182" fmla="*/ 4020979 w 4417028"/>
                <a:gd name="csY182" fmla="*/ 1147477 h 1147476"/>
                <a:gd name="csX183" fmla="*/ 4001357 w 4417028"/>
                <a:gd name="csY183" fmla="*/ 1147477 h 1147476"/>
                <a:gd name="csX184" fmla="*/ 3973735 w 4417028"/>
                <a:gd name="csY184" fmla="*/ 1147477 h 1147476"/>
                <a:gd name="csX185" fmla="*/ 3905726 w 4417028"/>
                <a:gd name="csY185" fmla="*/ 1147477 h 1147476"/>
                <a:gd name="csX186" fmla="*/ 3841147 w 4417028"/>
                <a:gd name="csY186" fmla="*/ 1147477 h 1147476"/>
                <a:gd name="csX187" fmla="*/ 3840385 w 4417028"/>
                <a:gd name="csY187" fmla="*/ 1147477 h 1147476"/>
                <a:gd name="csX188" fmla="*/ 3772948 w 4417028"/>
                <a:gd name="csY188" fmla="*/ 1147477 h 1147476"/>
                <a:gd name="csX189" fmla="*/ 3718560 w 4417028"/>
                <a:gd name="csY189" fmla="*/ 1147477 h 1147476"/>
                <a:gd name="csX190" fmla="*/ 3708749 w 4417028"/>
                <a:gd name="csY190" fmla="*/ 1147477 h 1147476"/>
                <a:gd name="csX191" fmla="*/ 3648932 w 4417028"/>
                <a:gd name="csY191" fmla="*/ 1147477 h 1147476"/>
                <a:gd name="csX192" fmla="*/ 3624930 w 4417028"/>
                <a:gd name="csY192" fmla="*/ 1147477 h 1147476"/>
                <a:gd name="csX193" fmla="*/ 3576352 w 4417028"/>
                <a:gd name="csY193" fmla="*/ 1147477 h 1147476"/>
                <a:gd name="csX194" fmla="*/ 3555397 w 4417028"/>
                <a:gd name="csY194" fmla="*/ 1147477 h 1147476"/>
                <a:gd name="csX195" fmla="*/ 3518440 w 4417028"/>
                <a:gd name="csY195" fmla="*/ 1147477 h 1147476"/>
                <a:gd name="csX196" fmla="*/ 3455194 w 4417028"/>
                <a:gd name="csY196" fmla="*/ 1147477 h 1147476"/>
                <a:gd name="csX197" fmla="*/ 3453098 w 4417028"/>
                <a:gd name="csY197" fmla="*/ 1147477 h 1147476"/>
                <a:gd name="csX198" fmla="*/ 3443859 w 4417028"/>
                <a:gd name="csY198" fmla="*/ 1147477 h 1147476"/>
                <a:gd name="csX199" fmla="*/ 3442240 w 4417028"/>
                <a:gd name="csY199" fmla="*/ 1147477 h 1147476"/>
                <a:gd name="csX200" fmla="*/ 3400901 w 4417028"/>
                <a:gd name="csY200" fmla="*/ 1147477 h 1147476"/>
                <a:gd name="csX201" fmla="*/ 3389947 w 4417028"/>
                <a:gd name="csY201" fmla="*/ 1147477 h 1147476"/>
                <a:gd name="csX202" fmla="*/ 3383470 w 4417028"/>
                <a:gd name="csY202" fmla="*/ 1147477 h 1147476"/>
                <a:gd name="csX203" fmla="*/ 3361754 w 4417028"/>
                <a:gd name="csY203" fmla="*/ 1147477 h 1147476"/>
                <a:gd name="csX204" fmla="*/ 3333464 w 4417028"/>
                <a:gd name="csY204" fmla="*/ 1147477 h 1147476"/>
                <a:gd name="csX205" fmla="*/ 3311366 w 4417028"/>
                <a:gd name="csY205" fmla="*/ 1147477 h 1147476"/>
                <a:gd name="csX206" fmla="*/ 3228975 w 4417028"/>
                <a:gd name="csY206" fmla="*/ 1147477 h 1147476"/>
                <a:gd name="csX207" fmla="*/ 3178969 w 4417028"/>
                <a:gd name="csY207" fmla="*/ 1147477 h 1147476"/>
                <a:gd name="csX208" fmla="*/ 3149441 w 4417028"/>
                <a:gd name="csY208" fmla="*/ 1147477 h 1147476"/>
                <a:gd name="csX209" fmla="*/ 3149441 w 4417028"/>
                <a:gd name="csY209" fmla="*/ 1112710 h 1147476"/>
                <a:gd name="csX210" fmla="*/ 3150584 w 4417028"/>
                <a:gd name="csY210" fmla="*/ 1113854 h 1147476"/>
                <a:gd name="csX211" fmla="*/ 3046476 w 4417028"/>
                <a:gd name="csY211" fmla="*/ 1113854 h 1147476"/>
                <a:gd name="csX212" fmla="*/ 3017901 w 4417028"/>
                <a:gd name="csY212" fmla="*/ 1113854 h 1147476"/>
                <a:gd name="csX213" fmla="*/ 3011329 w 4417028"/>
                <a:gd name="csY213" fmla="*/ 1113854 h 1147476"/>
                <a:gd name="csX214" fmla="*/ 2914079 w 4417028"/>
                <a:gd name="csY214" fmla="*/ 1113854 h 1147476"/>
                <a:gd name="csX215" fmla="*/ 2794826 w 4417028"/>
                <a:gd name="csY215" fmla="*/ 1113854 h 1147476"/>
                <a:gd name="csX216" fmla="*/ 2794826 w 4417028"/>
                <a:gd name="csY216" fmla="*/ 1081659 h 1147476"/>
                <a:gd name="csX217" fmla="*/ 2795969 w 4417028"/>
                <a:gd name="csY217" fmla="*/ 1082802 h 1147476"/>
                <a:gd name="csX218" fmla="*/ 2781491 w 4417028"/>
                <a:gd name="csY218" fmla="*/ 1082802 h 1147476"/>
                <a:gd name="csX219" fmla="*/ 2649093 w 4417028"/>
                <a:gd name="csY219" fmla="*/ 1082802 h 1147476"/>
                <a:gd name="csX220" fmla="*/ 2588133 w 4417028"/>
                <a:gd name="csY220" fmla="*/ 1082802 h 1147476"/>
                <a:gd name="csX221" fmla="*/ 2588133 w 4417028"/>
                <a:gd name="csY221" fmla="*/ 1050512 h 1147476"/>
                <a:gd name="csX222" fmla="*/ 2589276 w 4417028"/>
                <a:gd name="csY222" fmla="*/ 1051655 h 1147476"/>
                <a:gd name="csX223" fmla="*/ 2516695 w 4417028"/>
                <a:gd name="csY223" fmla="*/ 1051655 h 1147476"/>
                <a:gd name="csX224" fmla="*/ 2384203 w 4417028"/>
                <a:gd name="csY224" fmla="*/ 1051655 h 1147476"/>
                <a:gd name="csX225" fmla="*/ 2357533 w 4417028"/>
                <a:gd name="csY225" fmla="*/ 1051655 h 1147476"/>
                <a:gd name="csX226" fmla="*/ 2357533 w 4417028"/>
                <a:gd name="csY226" fmla="*/ 1019556 h 1147476"/>
                <a:gd name="csX227" fmla="*/ 2358676 w 4417028"/>
                <a:gd name="csY227" fmla="*/ 1020699 h 1147476"/>
                <a:gd name="csX228" fmla="*/ 2283524 w 4417028"/>
                <a:gd name="csY228" fmla="*/ 1020699 h 1147476"/>
                <a:gd name="csX229" fmla="*/ 2283524 w 4417028"/>
                <a:gd name="csY229" fmla="*/ 988505 h 1147476"/>
                <a:gd name="csX230" fmla="*/ 2284667 w 4417028"/>
                <a:gd name="csY230" fmla="*/ 989648 h 1147476"/>
                <a:gd name="csX231" fmla="*/ 2251710 w 4417028"/>
                <a:gd name="csY231" fmla="*/ 989648 h 1147476"/>
                <a:gd name="csX232" fmla="*/ 2172462 w 4417028"/>
                <a:gd name="csY232" fmla="*/ 989648 h 1147476"/>
                <a:gd name="csX233" fmla="*/ 2172462 w 4417028"/>
                <a:gd name="csY233" fmla="*/ 957453 h 1147476"/>
                <a:gd name="csX234" fmla="*/ 2173605 w 4417028"/>
                <a:gd name="csY234" fmla="*/ 958596 h 1147476"/>
                <a:gd name="csX235" fmla="*/ 2119312 w 4417028"/>
                <a:gd name="csY235" fmla="*/ 958596 h 1147476"/>
                <a:gd name="csX236" fmla="*/ 2081117 w 4417028"/>
                <a:gd name="csY236" fmla="*/ 958596 h 1147476"/>
                <a:gd name="csX237" fmla="*/ 2081117 w 4417028"/>
                <a:gd name="csY237" fmla="*/ 926401 h 1147476"/>
                <a:gd name="csX238" fmla="*/ 2082260 w 4417028"/>
                <a:gd name="csY238" fmla="*/ 927545 h 1147476"/>
                <a:gd name="csX239" fmla="*/ 2061591 w 4417028"/>
                <a:gd name="csY239" fmla="*/ 927545 h 1147476"/>
                <a:gd name="csX240" fmla="*/ 2061591 w 4417028"/>
                <a:gd name="csY240" fmla="*/ 895350 h 1147476"/>
                <a:gd name="csX241" fmla="*/ 2062734 w 4417028"/>
                <a:gd name="csY241" fmla="*/ 896493 h 1147476"/>
                <a:gd name="csX242" fmla="*/ 2037588 w 4417028"/>
                <a:gd name="csY242" fmla="*/ 896493 h 1147476"/>
                <a:gd name="csX243" fmla="*/ 2037588 w 4417028"/>
                <a:gd name="csY243" fmla="*/ 864299 h 1147476"/>
                <a:gd name="csX244" fmla="*/ 2038731 w 4417028"/>
                <a:gd name="csY244" fmla="*/ 865442 h 1147476"/>
                <a:gd name="csX245" fmla="*/ 1986820 w 4417028"/>
                <a:gd name="csY245" fmla="*/ 865442 h 1147476"/>
                <a:gd name="csX246" fmla="*/ 1854327 w 4417028"/>
                <a:gd name="csY246" fmla="*/ 865442 h 1147476"/>
                <a:gd name="csX247" fmla="*/ 1748218 w 4417028"/>
                <a:gd name="csY247" fmla="*/ 865442 h 1147476"/>
                <a:gd name="csX248" fmla="*/ 1748218 w 4417028"/>
                <a:gd name="csY248" fmla="*/ 833342 h 1147476"/>
                <a:gd name="csX249" fmla="*/ 1749361 w 4417028"/>
                <a:gd name="csY249" fmla="*/ 834485 h 1147476"/>
                <a:gd name="csX250" fmla="*/ 1721834 w 4417028"/>
                <a:gd name="csY250" fmla="*/ 834485 h 1147476"/>
                <a:gd name="csX251" fmla="*/ 1591532 w 4417028"/>
                <a:gd name="csY251" fmla="*/ 834485 h 1147476"/>
                <a:gd name="csX252" fmla="*/ 1591532 w 4417028"/>
                <a:gd name="csY252" fmla="*/ 802196 h 1147476"/>
                <a:gd name="csX253" fmla="*/ 1592675 w 4417028"/>
                <a:gd name="csY253" fmla="*/ 803339 h 1147476"/>
                <a:gd name="csX254" fmla="*/ 1589437 w 4417028"/>
                <a:gd name="csY254" fmla="*/ 803339 h 1147476"/>
                <a:gd name="csX255" fmla="*/ 1575244 w 4417028"/>
                <a:gd name="csY255" fmla="*/ 803339 h 1147476"/>
                <a:gd name="csX256" fmla="*/ 1558861 w 4417028"/>
                <a:gd name="csY256" fmla="*/ 803339 h 1147476"/>
                <a:gd name="csX257" fmla="*/ 1558861 w 4417028"/>
                <a:gd name="csY257" fmla="*/ 772001 h 1147476"/>
                <a:gd name="csX258" fmla="*/ 1560004 w 4417028"/>
                <a:gd name="csY258" fmla="*/ 773144 h 1147476"/>
                <a:gd name="csX259" fmla="*/ 1532858 w 4417028"/>
                <a:gd name="csY259" fmla="*/ 773144 h 1147476"/>
                <a:gd name="csX260" fmla="*/ 1532858 w 4417028"/>
                <a:gd name="csY260" fmla="*/ 741807 h 1147476"/>
                <a:gd name="csX261" fmla="*/ 1534001 w 4417028"/>
                <a:gd name="csY261" fmla="*/ 742950 h 1147476"/>
                <a:gd name="csX262" fmla="*/ 1457039 w 4417028"/>
                <a:gd name="csY262" fmla="*/ 742950 h 1147476"/>
                <a:gd name="csX263" fmla="*/ 1428369 w 4417028"/>
                <a:gd name="csY263" fmla="*/ 742950 h 1147476"/>
                <a:gd name="csX264" fmla="*/ 1428369 w 4417028"/>
                <a:gd name="csY264" fmla="*/ 711708 h 1147476"/>
                <a:gd name="csX265" fmla="*/ 1429512 w 4417028"/>
                <a:gd name="csY265" fmla="*/ 712851 h 1147476"/>
                <a:gd name="csX266" fmla="*/ 1345692 w 4417028"/>
                <a:gd name="csY266" fmla="*/ 712851 h 1147476"/>
                <a:gd name="csX267" fmla="*/ 1345692 w 4417028"/>
                <a:gd name="csY267" fmla="*/ 681419 h 1147476"/>
                <a:gd name="csX268" fmla="*/ 1346835 w 4417028"/>
                <a:gd name="csY268" fmla="*/ 682562 h 1147476"/>
                <a:gd name="csX269" fmla="*/ 1324451 w 4417028"/>
                <a:gd name="csY269" fmla="*/ 682562 h 1147476"/>
                <a:gd name="csX270" fmla="*/ 1321689 w 4417028"/>
                <a:gd name="csY270" fmla="*/ 682562 h 1147476"/>
                <a:gd name="csX271" fmla="*/ 1321689 w 4417028"/>
                <a:gd name="csY271" fmla="*/ 651224 h 1147476"/>
                <a:gd name="csX272" fmla="*/ 1322832 w 4417028"/>
                <a:gd name="csY272" fmla="*/ 652367 h 1147476"/>
                <a:gd name="csX273" fmla="*/ 1206436 w 4417028"/>
                <a:gd name="csY273" fmla="*/ 652367 h 1147476"/>
                <a:gd name="csX274" fmla="*/ 1206436 w 4417028"/>
                <a:gd name="csY274" fmla="*/ 621030 h 1147476"/>
                <a:gd name="csX275" fmla="*/ 1207579 w 4417028"/>
                <a:gd name="csY275" fmla="*/ 622173 h 1147476"/>
                <a:gd name="csX276" fmla="*/ 1192054 w 4417028"/>
                <a:gd name="csY276" fmla="*/ 622173 h 1147476"/>
                <a:gd name="csX277" fmla="*/ 1127093 w 4417028"/>
                <a:gd name="csY277" fmla="*/ 622173 h 1147476"/>
                <a:gd name="csX278" fmla="*/ 1062800 w 4417028"/>
                <a:gd name="csY278" fmla="*/ 622173 h 1147476"/>
                <a:gd name="csX279" fmla="*/ 1062800 w 4417028"/>
                <a:gd name="csY279" fmla="*/ 591503 h 1147476"/>
                <a:gd name="csX280" fmla="*/ 1063943 w 4417028"/>
                <a:gd name="csY280" fmla="*/ 592646 h 1147476"/>
                <a:gd name="csX281" fmla="*/ 1059656 w 4417028"/>
                <a:gd name="csY281" fmla="*/ 592646 h 1147476"/>
                <a:gd name="csX282" fmla="*/ 1010602 w 4417028"/>
                <a:gd name="csY282" fmla="*/ 592646 h 1147476"/>
                <a:gd name="csX283" fmla="*/ 1010602 w 4417028"/>
                <a:gd name="csY283" fmla="*/ 561975 h 1147476"/>
                <a:gd name="csX284" fmla="*/ 1011745 w 4417028"/>
                <a:gd name="csY284" fmla="*/ 563118 h 1147476"/>
                <a:gd name="csX285" fmla="*/ 993172 w 4417028"/>
                <a:gd name="csY285" fmla="*/ 563118 h 1147476"/>
                <a:gd name="csX286" fmla="*/ 993172 w 4417028"/>
                <a:gd name="csY286" fmla="*/ 532448 h 1147476"/>
                <a:gd name="csX287" fmla="*/ 994315 w 4417028"/>
                <a:gd name="csY287" fmla="*/ 533591 h 1147476"/>
                <a:gd name="csX288" fmla="*/ 984504 w 4417028"/>
                <a:gd name="csY288" fmla="*/ 533591 h 1147476"/>
                <a:gd name="csX289" fmla="*/ 984504 w 4417028"/>
                <a:gd name="csY289" fmla="*/ 503015 h 1147476"/>
                <a:gd name="csX290" fmla="*/ 985647 w 4417028"/>
                <a:gd name="csY290" fmla="*/ 504158 h 1147476"/>
                <a:gd name="csX291" fmla="*/ 936688 w 4417028"/>
                <a:gd name="csY291" fmla="*/ 504158 h 1147476"/>
                <a:gd name="csX292" fmla="*/ 936688 w 4417028"/>
                <a:gd name="csY292" fmla="*/ 473393 h 1147476"/>
                <a:gd name="csX293" fmla="*/ 937832 w 4417028"/>
                <a:gd name="csY293" fmla="*/ 474536 h 1147476"/>
                <a:gd name="csX294" fmla="*/ 927163 w 4417028"/>
                <a:gd name="csY294" fmla="*/ 474536 h 1147476"/>
                <a:gd name="csX295" fmla="*/ 921449 w 4417028"/>
                <a:gd name="csY295" fmla="*/ 474536 h 1147476"/>
                <a:gd name="csX296" fmla="*/ 921449 w 4417028"/>
                <a:gd name="csY296" fmla="*/ 443865 h 1147476"/>
                <a:gd name="csX297" fmla="*/ 922592 w 4417028"/>
                <a:gd name="csY297" fmla="*/ 445008 h 1147476"/>
                <a:gd name="csX298" fmla="*/ 858298 w 4417028"/>
                <a:gd name="csY298" fmla="*/ 445008 h 1147476"/>
                <a:gd name="csX299" fmla="*/ 858298 w 4417028"/>
                <a:gd name="csY299" fmla="*/ 414433 h 1147476"/>
                <a:gd name="csX300" fmla="*/ 859441 w 4417028"/>
                <a:gd name="csY300" fmla="*/ 415576 h 1147476"/>
                <a:gd name="csX301" fmla="*/ 832199 w 4417028"/>
                <a:gd name="csY301" fmla="*/ 415576 h 1147476"/>
                <a:gd name="csX302" fmla="*/ 832199 w 4417028"/>
                <a:gd name="csY302" fmla="*/ 384905 h 1147476"/>
                <a:gd name="csX303" fmla="*/ 833342 w 4417028"/>
                <a:gd name="csY303" fmla="*/ 386048 h 1147476"/>
                <a:gd name="csX304" fmla="*/ 794671 w 4417028"/>
                <a:gd name="csY304" fmla="*/ 386048 h 1147476"/>
                <a:gd name="csX305" fmla="*/ 766953 w 4417028"/>
                <a:gd name="csY305" fmla="*/ 386048 h 1147476"/>
                <a:gd name="csX306" fmla="*/ 766953 w 4417028"/>
                <a:gd name="csY306" fmla="*/ 355378 h 1147476"/>
                <a:gd name="csX307" fmla="*/ 768096 w 4417028"/>
                <a:gd name="csY307" fmla="*/ 356521 h 1147476"/>
                <a:gd name="csX308" fmla="*/ 740759 w 4417028"/>
                <a:gd name="csY308" fmla="*/ 356521 h 1147476"/>
                <a:gd name="csX309" fmla="*/ 740759 w 4417028"/>
                <a:gd name="csY309" fmla="*/ 325850 h 1147476"/>
                <a:gd name="csX310" fmla="*/ 741902 w 4417028"/>
                <a:gd name="csY310" fmla="*/ 326993 h 1147476"/>
                <a:gd name="csX311" fmla="*/ 734282 w 4417028"/>
                <a:gd name="csY311" fmla="*/ 326993 h 1147476"/>
                <a:gd name="csX312" fmla="*/ 734282 w 4417028"/>
                <a:gd name="csY312" fmla="*/ 296323 h 1147476"/>
                <a:gd name="csX313" fmla="*/ 735425 w 4417028"/>
                <a:gd name="csY313" fmla="*/ 297466 h 1147476"/>
                <a:gd name="csX314" fmla="*/ 662178 w 4417028"/>
                <a:gd name="csY314" fmla="*/ 297466 h 1147476"/>
                <a:gd name="csX315" fmla="*/ 579787 w 4417028"/>
                <a:gd name="csY315" fmla="*/ 297466 h 1147476"/>
                <a:gd name="csX316" fmla="*/ 579787 w 4417028"/>
                <a:gd name="csY316" fmla="*/ 266795 h 1147476"/>
                <a:gd name="csX317" fmla="*/ 580930 w 4417028"/>
                <a:gd name="csY317" fmla="*/ 267938 h 1147476"/>
                <a:gd name="csX318" fmla="*/ 529781 w 4417028"/>
                <a:gd name="csY318" fmla="*/ 267938 h 1147476"/>
                <a:gd name="csX319" fmla="*/ 512350 w 4417028"/>
                <a:gd name="csY319" fmla="*/ 267938 h 1147476"/>
                <a:gd name="csX320" fmla="*/ 512350 w 4417028"/>
                <a:gd name="csY320" fmla="*/ 237268 h 1147476"/>
                <a:gd name="csX321" fmla="*/ 513493 w 4417028"/>
                <a:gd name="csY321" fmla="*/ 238411 h 1147476"/>
                <a:gd name="csX322" fmla="*/ 433959 w 4417028"/>
                <a:gd name="csY322" fmla="*/ 238411 h 1147476"/>
                <a:gd name="csX323" fmla="*/ 433959 w 4417028"/>
                <a:gd name="csY323" fmla="*/ 207836 h 1147476"/>
                <a:gd name="csX324" fmla="*/ 435102 w 4417028"/>
                <a:gd name="csY324" fmla="*/ 208979 h 1147476"/>
                <a:gd name="csX325" fmla="*/ 401384 w 4417028"/>
                <a:gd name="csY325" fmla="*/ 208979 h 1147476"/>
                <a:gd name="csX326" fmla="*/ 401384 w 4417028"/>
                <a:gd name="csY326" fmla="*/ 178308 h 1147476"/>
                <a:gd name="csX327" fmla="*/ 402526 w 4417028"/>
                <a:gd name="csY327" fmla="*/ 179451 h 1147476"/>
                <a:gd name="csX328" fmla="*/ 397383 w 4417028"/>
                <a:gd name="csY328" fmla="*/ 179451 h 1147476"/>
                <a:gd name="csX329" fmla="*/ 353473 w 4417028"/>
                <a:gd name="csY329" fmla="*/ 179451 h 1147476"/>
                <a:gd name="csX330" fmla="*/ 353473 w 4417028"/>
                <a:gd name="csY330" fmla="*/ 148685 h 1147476"/>
                <a:gd name="csX331" fmla="*/ 354616 w 4417028"/>
                <a:gd name="csY331" fmla="*/ 149828 h 1147476"/>
                <a:gd name="csX332" fmla="*/ 338233 w 4417028"/>
                <a:gd name="csY332" fmla="*/ 149828 h 1147476"/>
                <a:gd name="csX333" fmla="*/ 338233 w 4417028"/>
                <a:gd name="csY333" fmla="*/ 119253 h 1147476"/>
                <a:gd name="csX334" fmla="*/ 339376 w 4417028"/>
                <a:gd name="csY334" fmla="*/ 120396 h 1147476"/>
                <a:gd name="csX335" fmla="*/ 277273 w 4417028"/>
                <a:gd name="csY335" fmla="*/ 120396 h 1147476"/>
                <a:gd name="csX336" fmla="*/ 277273 w 4417028"/>
                <a:gd name="csY336" fmla="*/ 89726 h 1147476"/>
                <a:gd name="csX337" fmla="*/ 278416 w 4417028"/>
                <a:gd name="csY337" fmla="*/ 90869 h 1147476"/>
                <a:gd name="csX338" fmla="*/ 264795 w 4417028"/>
                <a:gd name="csY338" fmla="*/ 90869 h 1147476"/>
                <a:gd name="csX339" fmla="*/ 225076 w 4417028"/>
                <a:gd name="csY339" fmla="*/ 90869 h 1147476"/>
                <a:gd name="csX340" fmla="*/ 225076 w 4417028"/>
                <a:gd name="csY340" fmla="*/ 60103 h 1147476"/>
                <a:gd name="csX341" fmla="*/ 226219 w 4417028"/>
                <a:gd name="csY341" fmla="*/ 61246 h 1147476"/>
                <a:gd name="csX342" fmla="*/ 132397 w 4417028"/>
                <a:gd name="csY342" fmla="*/ 61246 h 1147476"/>
                <a:gd name="csX343" fmla="*/ 129350 w 4417028"/>
                <a:gd name="csY343" fmla="*/ 61246 h 1147476"/>
                <a:gd name="csX344" fmla="*/ 129350 w 4417028"/>
                <a:gd name="csY344" fmla="*/ 30671 h 1147476"/>
                <a:gd name="csX345" fmla="*/ 130492 w 4417028"/>
                <a:gd name="csY345" fmla="*/ 31814 h 1147476"/>
                <a:gd name="csX346" fmla="*/ 94583 w 4417028"/>
                <a:gd name="csY346" fmla="*/ 31814 h 1147476"/>
                <a:gd name="csX347" fmla="*/ 94583 w 4417028"/>
                <a:gd name="csY347" fmla="*/ 1143 h 1147476"/>
                <a:gd name="csX348" fmla="*/ 95726 w 4417028"/>
                <a:gd name="csY348" fmla="*/ 2286 h 1147476"/>
                <a:gd name="csX349" fmla="*/ 0 w 4417028"/>
                <a:gd name="csY349" fmla="*/ 2286 h 1147476"/>
                <a:gd name="csX350" fmla="*/ 0 w 4417028"/>
                <a:gd name="csY350" fmla="*/ 0 h 1147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</a:cxnLst>
              <a:rect l="l" t="t" r="r" b="b"/>
              <a:pathLst>
                <a:path w="4417028" h="1147476">
                  <a:moveTo>
                    <a:pt x="0" y="0"/>
                  </a:moveTo>
                  <a:lnTo>
                    <a:pt x="96869" y="0"/>
                  </a:lnTo>
                  <a:lnTo>
                    <a:pt x="96869" y="30671"/>
                  </a:lnTo>
                  <a:lnTo>
                    <a:pt x="95726" y="29528"/>
                  </a:lnTo>
                  <a:lnTo>
                    <a:pt x="131635" y="29528"/>
                  </a:lnTo>
                  <a:lnTo>
                    <a:pt x="131635" y="60103"/>
                  </a:lnTo>
                  <a:lnTo>
                    <a:pt x="130492" y="59055"/>
                  </a:lnTo>
                  <a:lnTo>
                    <a:pt x="132397" y="59055"/>
                  </a:lnTo>
                  <a:lnTo>
                    <a:pt x="227362" y="59055"/>
                  </a:lnTo>
                  <a:lnTo>
                    <a:pt x="227362" y="89726"/>
                  </a:lnTo>
                  <a:lnTo>
                    <a:pt x="226219" y="88583"/>
                  </a:lnTo>
                  <a:lnTo>
                    <a:pt x="264795" y="88583"/>
                  </a:lnTo>
                  <a:lnTo>
                    <a:pt x="279559" y="88583"/>
                  </a:lnTo>
                  <a:lnTo>
                    <a:pt x="279559" y="119253"/>
                  </a:lnTo>
                  <a:lnTo>
                    <a:pt x="278416" y="118110"/>
                  </a:lnTo>
                  <a:lnTo>
                    <a:pt x="340519" y="118110"/>
                  </a:lnTo>
                  <a:lnTo>
                    <a:pt x="340519" y="148685"/>
                  </a:lnTo>
                  <a:lnTo>
                    <a:pt x="339376" y="147542"/>
                  </a:lnTo>
                  <a:lnTo>
                    <a:pt x="355759" y="147542"/>
                  </a:lnTo>
                  <a:lnTo>
                    <a:pt x="355759" y="178308"/>
                  </a:lnTo>
                  <a:lnTo>
                    <a:pt x="354616" y="177165"/>
                  </a:lnTo>
                  <a:lnTo>
                    <a:pt x="397383" y="177165"/>
                  </a:lnTo>
                  <a:lnTo>
                    <a:pt x="403669" y="177165"/>
                  </a:lnTo>
                  <a:lnTo>
                    <a:pt x="403669" y="207836"/>
                  </a:lnTo>
                  <a:lnTo>
                    <a:pt x="402526" y="206693"/>
                  </a:lnTo>
                  <a:lnTo>
                    <a:pt x="436245" y="206693"/>
                  </a:lnTo>
                  <a:lnTo>
                    <a:pt x="436245" y="237268"/>
                  </a:lnTo>
                  <a:lnTo>
                    <a:pt x="435102" y="236125"/>
                  </a:lnTo>
                  <a:lnTo>
                    <a:pt x="514636" y="236125"/>
                  </a:lnTo>
                  <a:lnTo>
                    <a:pt x="514636" y="266795"/>
                  </a:lnTo>
                  <a:lnTo>
                    <a:pt x="513493" y="265748"/>
                  </a:lnTo>
                  <a:lnTo>
                    <a:pt x="529781" y="265748"/>
                  </a:lnTo>
                  <a:lnTo>
                    <a:pt x="582073" y="265748"/>
                  </a:lnTo>
                  <a:lnTo>
                    <a:pt x="582073" y="296323"/>
                  </a:lnTo>
                  <a:lnTo>
                    <a:pt x="580930" y="295180"/>
                  </a:lnTo>
                  <a:lnTo>
                    <a:pt x="662178" y="295180"/>
                  </a:lnTo>
                  <a:lnTo>
                    <a:pt x="736568" y="295180"/>
                  </a:lnTo>
                  <a:lnTo>
                    <a:pt x="736568" y="325850"/>
                  </a:lnTo>
                  <a:lnTo>
                    <a:pt x="735425" y="324707"/>
                  </a:lnTo>
                  <a:lnTo>
                    <a:pt x="743045" y="324707"/>
                  </a:lnTo>
                  <a:lnTo>
                    <a:pt x="743045" y="355378"/>
                  </a:lnTo>
                  <a:lnTo>
                    <a:pt x="741902" y="354235"/>
                  </a:lnTo>
                  <a:lnTo>
                    <a:pt x="769239" y="354235"/>
                  </a:lnTo>
                  <a:lnTo>
                    <a:pt x="769239" y="384905"/>
                  </a:lnTo>
                  <a:lnTo>
                    <a:pt x="768096" y="383762"/>
                  </a:lnTo>
                  <a:lnTo>
                    <a:pt x="794671" y="383762"/>
                  </a:lnTo>
                  <a:lnTo>
                    <a:pt x="834485" y="383762"/>
                  </a:lnTo>
                  <a:lnTo>
                    <a:pt x="834485" y="414433"/>
                  </a:lnTo>
                  <a:lnTo>
                    <a:pt x="833342" y="413290"/>
                  </a:lnTo>
                  <a:lnTo>
                    <a:pt x="860584" y="413290"/>
                  </a:lnTo>
                  <a:lnTo>
                    <a:pt x="860584" y="443865"/>
                  </a:lnTo>
                  <a:lnTo>
                    <a:pt x="859441" y="442722"/>
                  </a:lnTo>
                  <a:lnTo>
                    <a:pt x="923734" y="442722"/>
                  </a:lnTo>
                  <a:lnTo>
                    <a:pt x="923734" y="473393"/>
                  </a:lnTo>
                  <a:lnTo>
                    <a:pt x="922592" y="472250"/>
                  </a:lnTo>
                  <a:lnTo>
                    <a:pt x="927163" y="472250"/>
                  </a:lnTo>
                  <a:lnTo>
                    <a:pt x="938879" y="472250"/>
                  </a:lnTo>
                  <a:lnTo>
                    <a:pt x="938879" y="503015"/>
                  </a:lnTo>
                  <a:lnTo>
                    <a:pt x="937832" y="501872"/>
                  </a:lnTo>
                  <a:lnTo>
                    <a:pt x="986790" y="501872"/>
                  </a:lnTo>
                  <a:lnTo>
                    <a:pt x="986790" y="532448"/>
                  </a:lnTo>
                  <a:lnTo>
                    <a:pt x="985647" y="531305"/>
                  </a:lnTo>
                  <a:lnTo>
                    <a:pt x="995458" y="531305"/>
                  </a:lnTo>
                  <a:lnTo>
                    <a:pt x="995458" y="561975"/>
                  </a:lnTo>
                  <a:lnTo>
                    <a:pt x="994315" y="560832"/>
                  </a:lnTo>
                  <a:lnTo>
                    <a:pt x="1012888" y="560832"/>
                  </a:lnTo>
                  <a:lnTo>
                    <a:pt x="1012888" y="591503"/>
                  </a:lnTo>
                  <a:lnTo>
                    <a:pt x="1011745" y="590360"/>
                  </a:lnTo>
                  <a:lnTo>
                    <a:pt x="1059656" y="590360"/>
                  </a:lnTo>
                  <a:lnTo>
                    <a:pt x="1065085" y="590360"/>
                  </a:lnTo>
                  <a:lnTo>
                    <a:pt x="1065085" y="621030"/>
                  </a:lnTo>
                  <a:lnTo>
                    <a:pt x="1063943" y="619887"/>
                  </a:lnTo>
                  <a:lnTo>
                    <a:pt x="1127093" y="619887"/>
                  </a:lnTo>
                  <a:lnTo>
                    <a:pt x="1192054" y="619887"/>
                  </a:lnTo>
                  <a:lnTo>
                    <a:pt x="1208723" y="619887"/>
                  </a:lnTo>
                  <a:lnTo>
                    <a:pt x="1208723" y="651224"/>
                  </a:lnTo>
                  <a:lnTo>
                    <a:pt x="1207579" y="650081"/>
                  </a:lnTo>
                  <a:lnTo>
                    <a:pt x="1323975" y="650081"/>
                  </a:lnTo>
                  <a:lnTo>
                    <a:pt x="1323975" y="681419"/>
                  </a:lnTo>
                  <a:lnTo>
                    <a:pt x="1322832" y="680276"/>
                  </a:lnTo>
                  <a:lnTo>
                    <a:pt x="1324451" y="680276"/>
                  </a:lnTo>
                  <a:lnTo>
                    <a:pt x="1347978" y="680276"/>
                  </a:lnTo>
                  <a:lnTo>
                    <a:pt x="1347978" y="711708"/>
                  </a:lnTo>
                  <a:lnTo>
                    <a:pt x="1346835" y="710565"/>
                  </a:lnTo>
                  <a:lnTo>
                    <a:pt x="1430655" y="710565"/>
                  </a:lnTo>
                  <a:lnTo>
                    <a:pt x="1430655" y="741807"/>
                  </a:lnTo>
                  <a:lnTo>
                    <a:pt x="1429512" y="740664"/>
                  </a:lnTo>
                  <a:lnTo>
                    <a:pt x="1457039" y="740664"/>
                  </a:lnTo>
                  <a:lnTo>
                    <a:pt x="1535144" y="740664"/>
                  </a:lnTo>
                  <a:lnTo>
                    <a:pt x="1535144" y="772001"/>
                  </a:lnTo>
                  <a:lnTo>
                    <a:pt x="1534001" y="770858"/>
                  </a:lnTo>
                  <a:lnTo>
                    <a:pt x="1561148" y="770858"/>
                  </a:lnTo>
                  <a:lnTo>
                    <a:pt x="1561148" y="802196"/>
                  </a:lnTo>
                  <a:lnTo>
                    <a:pt x="1560004" y="801148"/>
                  </a:lnTo>
                  <a:lnTo>
                    <a:pt x="1575244" y="801148"/>
                  </a:lnTo>
                  <a:lnTo>
                    <a:pt x="1589437" y="801148"/>
                  </a:lnTo>
                  <a:lnTo>
                    <a:pt x="1593818" y="801148"/>
                  </a:lnTo>
                  <a:lnTo>
                    <a:pt x="1593818" y="833342"/>
                  </a:lnTo>
                  <a:lnTo>
                    <a:pt x="1592675" y="832199"/>
                  </a:lnTo>
                  <a:lnTo>
                    <a:pt x="1721834" y="832199"/>
                  </a:lnTo>
                  <a:lnTo>
                    <a:pt x="1750504" y="832199"/>
                  </a:lnTo>
                  <a:lnTo>
                    <a:pt x="1750504" y="864299"/>
                  </a:lnTo>
                  <a:lnTo>
                    <a:pt x="1749361" y="863156"/>
                  </a:lnTo>
                  <a:lnTo>
                    <a:pt x="1854327" y="863156"/>
                  </a:lnTo>
                  <a:lnTo>
                    <a:pt x="1986820" y="863156"/>
                  </a:lnTo>
                  <a:lnTo>
                    <a:pt x="2039874" y="863156"/>
                  </a:lnTo>
                  <a:lnTo>
                    <a:pt x="2039874" y="895350"/>
                  </a:lnTo>
                  <a:lnTo>
                    <a:pt x="2038731" y="894207"/>
                  </a:lnTo>
                  <a:lnTo>
                    <a:pt x="2063877" y="894207"/>
                  </a:lnTo>
                  <a:lnTo>
                    <a:pt x="2063877" y="926401"/>
                  </a:lnTo>
                  <a:lnTo>
                    <a:pt x="2062734" y="925354"/>
                  </a:lnTo>
                  <a:lnTo>
                    <a:pt x="2083403" y="925354"/>
                  </a:lnTo>
                  <a:lnTo>
                    <a:pt x="2083403" y="957453"/>
                  </a:lnTo>
                  <a:lnTo>
                    <a:pt x="2082260" y="956310"/>
                  </a:lnTo>
                  <a:lnTo>
                    <a:pt x="2119312" y="956310"/>
                  </a:lnTo>
                  <a:lnTo>
                    <a:pt x="2174748" y="956310"/>
                  </a:lnTo>
                  <a:lnTo>
                    <a:pt x="2174748" y="988505"/>
                  </a:lnTo>
                  <a:lnTo>
                    <a:pt x="2173605" y="987362"/>
                  </a:lnTo>
                  <a:lnTo>
                    <a:pt x="2251710" y="987362"/>
                  </a:lnTo>
                  <a:lnTo>
                    <a:pt x="2285810" y="987362"/>
                  </a:lnTo>
                  <a:lnTo>
                    <a:pt x="2285810" y="1019556"/>
                  </a:lnTo>
                  <a:lnTo>
                    <a:pt x="2284667" y="1018413"/>
                  </a:lnTo>
                  <a:lnTo>
                    <a:pt x="2359819" y="1018413"/>
                  </a:lnTo>
                  <a:lnTo>
                    <a:pt x="2359819" y="1050512"/>
                  </a:lnTo>
                  <a:lnTo>
                    <a:pt x="2358676" y="1049369"/>
                  </a:lnTo>
                  <a:lnTo>
                    <a:pt x="2384203" y="1049369"/>
                  </a:lnTo>
                  <a:lnTo>
                    <a:pt x="2516695" y="1049369"/>
                  </a:lnTo>
                  <a:lnTo>
                    <a:pt x="2590419" y="1049369"/>
                  </a:lnTo>
                  <a:lnTo>
                    <a:pt x="2590419" y="1081659"/>
                  </a:lnTo>
                  <a:lnTo>
                    <a:pt x="2589276" y="1080516"/>
                  </a:lnTo>
                  <a:lnTo>
                    <a:pt x="2649093" y="1080516"/>
                  </a:lnTo>
                  <a:lnTo>
                    <a:pt x="2781491" y="1080516"/>
                  </a:lnTo>
                  <a:lnTo>
                    <a:pt x="2797112" y="1080516"/>
                  </a:lnTo>
                  <a:lnTo>
                    <a:pt x="2797112" y="1112710"/>
                  </a:lnTo>
                  <a:lnTo>
                    <a:pt x="2795969" y="1111568"/>
                  </a:lnTo>
                  <a:lnTo>
                    <a:pt x="2914079" y="1111568"/>
                  </a:lnTo>
                  <a:lnTo>
                    <a:pt x="3011329" y="1111568"/>
                  </a:lnTo>
                  <a:lnTo>
                    <a:pt x="3017901" y="1111568"/>
                  </a:lnTo>
                  <a:lnTo>
                    <a:pt x="3046476" y="1111568"/>
                  </a:lnTo>
                  <a:lnTo>
                    <a:pt x="3151727" y="1111568"/>
                  </a:lnTo>
                  <a:lnTo>
                    <a:pt x="3151727" y="1146334"/>
                  </a:lnTo>
                  <a:lnTo>
                    <a:pt x="3150584" y="1145191"/>
                  </a:lnTo>
                  <a:lnTo>
                    <a:pt x="3178969" y="1145191"/>
                  </a:lnTo>
                  <a:lnTo>
                    <a:pt x="3228975" y="1145191"/>
                  </a:lnTo>
                  <a:lnTo>
                    <a:pt x="3311366" y="1145191"/>
                  </a:lnTo>
                  <a:lnTo>
                    <a:pt x="3333464" y="1145191"/>
                  </a:lnTo>
                  <a:lnTo>
                    <a:pt x="3361754" y="1145191"/>
                  </a:lnTo>
                  <a:lnTo>
                    <a:pt x="3383470" y="1145191"/>
                  </a:lnTo>
                  <a:lnTo>
                    <a:pt x="3389947" y="1145191"/>
                  </a:lnTo>
                  <a:lnTo>
                    <a:pt x="3400901" y="1145191"/>
                  </a:lnTo>
                  <a:lnTo>
                    <a:pt x="3442240" y="1145191"/>
                  </a:lnTo>
                  <a:lnTo>
                    <a:pt x="3443859" y="1145191"/>
                  </a:lnTo>
                  <a:lnTo>
                    <a:pt x="3453098" y="1145191"/>
                  </a:lnTo>
                  <a:lnTo>
                    <a:pt x="3455194" y="1145191"/>
                  </a:lnTo>
                  <a:lnTo>
                    <a:pt x="3518440" y="1145191"/>
                  </a:lnTo>
                  <a:lnTo>
                    <a:pt x="3555397" y="1145191"/>
                  </a:lnTo>
                  <a:lnTo>
                    <a:pt x="3576352" y="1145191"/>
                  </a:lnTo>
                  <a:lnTo>
                    <a:pt x="3624930" y="1145191"/>
                  </a:lnTo>
                  <a:lnTo>
                    <a:pt x="3648932" y="1145191"/>
                  </a:lnTo>
                  <a:lnTo>
                    <a:pt x="3708749" y="1145191"/>
                  </a:lnTo>
                  <a:lnTo>
                    <a:pt x="3718560" y="1145191"/>
                  </a:lnTo>
                  <a:lnTo>
                    <a:pt x="3772948" y="1145191"/>
                  </a:lnTo>
                  <a:lnTo>
                    <a:pt x="3840385" y="1145191"/>
                  </a:lnTo>
                  <a:lnTo>
                    <a:pt x="3841147" y="1145191"/>
                  </a:lnTo>
                  <a:lnTo>
                    <a:pt x="3905726" y="1145191"/>
                  </a:lnTo>
                  <a:lnTo>
                    <a:pt x="3973735" y="1145191"/>
                  </a:lnTo>
                  <a:lnTo>
                    <a:pt x="4001357" y="1145191"/>
                  </a:lnTo>
                  <a:lnTo>
                    <a:pt x="4020979" y="1145191"/>
                  </a:lnTo>
                  <a:lnTo>
                    <a:pt x="4051459" y="1145191"/>
                  </a:lnTo>
                  <a:lnTo>
                    <a:pt x="4086225" y="1145191"/>
                  </a:lnTo>
                  <a:lnTo>
                    <a:pt x="4106132" y="1145191"/>
                  </a:lnTo>
                  <a:lnTo>
                    <a:pt x="4238625" y="1145191"/>
                  </a:lnTo>
                  <a:lnTo>
                    <a:pt x="4295109" y="1145191"/>
                  </a:lnTo>
                  <a:lnTo>
                    <a:pt x="4371023" y="1145191"/>
                  </a:lnTo>
                  <a:lnTo>
                    <a:pt x="4417028" y="1145191"/>
                  </a:lnTo>
                  <a:lnTo>
                    <a:pt x="4417028" y="1147477"/>
                  </a:lnTo>
                  <a:lnTo>
                    <a:pt x="4371023" y="1147477"/>
                  </a:lnTo>
                  <a:lnTo>
                    <a:pt x="4295109" y="1147477"/>
                  </a:lnTo>
                  <a:lnTo>
                    <a:pt x="4238625" y="1147477"/>
                  </a:lnTo>
                  <a:lnTo>
                    <a:pt x="4106132" y="1147477"/>
                  </a:lnTo>
                  <a:lnTo>
                    <a:pt x="4086225" y="1147477"/>
                  </a:lnTo>
                  <a:lnTo>
                    <a:pt x="4051459" y="1147477"/>
                  </a:lnTo>
                  <a:lnTo>
                    <a:pt x="4020979" y="1147477"/>
                  </a:lnTo>
                  <a:lnTo>
                    <a:pt x="4001357" y="1147477"/>
                  </a:lnTo>
                  <a:lnTo>
                    <a:pt x="3973735" y="1147477"/>
                  </a:lnTo>
                  <a:lnTo>
                    <a:pt x="3905726" y="1147477"/>
                  </a:lnTo>
                  <a:lnTo>
                    <a:pt x="3841147" y="1147477"/>
                  </a:lnTo>
                  <a:lnTo>
                    <a:pt x="3840385" y="1147477"/>
                  </a:lnTo>
                  <a:lnTo>
                    <a:pt x="3772948" y="1147477"/>
                  </a:lnTo>
                  <a:lnTo>
                    <a:pt x="3718560" y="1147477"/>
                  </a:lnTo>
                  <a:lnTo>
                    <a:pt x="3708749" y="1147477"/>
                  </a:lnTo>
                  <a:lnTo>
                    <a:pt x="3648932" y="1147477"/>
                  </a:lnTo>
                  <a:lnTo>
                    <a:pt x="3624930" y="1147477"/>
                  </a:lnTo>
                  <a:lnTo>
                    <a:pt x="3576352" y="1147477"/>
                  </a:lnTo>
                  <a:lnTo>
                    <a:pt x="3555397" y="1147477"/>
                  </a:lnTo>
                  <a:lnTo>
                    <a:pt x="3518440" y="1147477"/>
                  </a:lnTo>
                  <a:lnTo>
                    <a:pt x="3455194" y="1147477"/>
                  </a:lnTo>
                  <a:lnTo>
                    <a:pt x="3453098" y="1147477"/>
                  </a:lnTo>
                  <a:lnTo>
                    <a:pt x="3443859" y="1147477"/>
                  </a:lnTo>
                  <a:lnTo>
                    <a:pt x="3442240" y="1147477"/>
                  </a:lnTo>
                  <a:lnTo>
                    <a:pt x="3400901" y="1147477"/>
                  </a:lnTo>
                  <a:lnTo>
                    <a:pt x="3389947" y="1147477"/>
                  </a:lnTo>
                  <a:lnTo>
                    <a:pt x="3383470" y="1147477"/>
                  </a:lnTo>
                  <a:lnTo>
                    <a:pt x="3361754" y="1147477"/>
                  </a:lnTo>
                  <a:lnTo>
                    <a:pt x="3333464" y="1147477"/>
                  </a:lnTo>
                  <a:lnTo>
                    <a:pt x="3311366" y="1147477"/>
                  </a:lnTo>
                  <a:lnTo>
                    <a:pt x="3228975" y="1147477"/>
                  </a:lnTo>
                  <a:lnTo>
                    <a:pt x="3178969" y="1147477"/>
                  </a:lnTo>
                  <a:lnTo>
                    <a:pt x="3149441" y="1147477"/>
                  </a:lnTo>
                  <a:lnTo>
                    <a:pt x="3149441" y="1112710"/>
                  </a:lnTo>
                  <a:lnTo>
                    <a:pt x="3150584" y="1113854"/>
                  </a:lnTo>
                  <a:lnTo>
                    <a:pt x="3046476" y="1113854"/>
                  </a:lnTo>
                  <a:lnTo>
                    <a:pt x="3017901" y="1113854"/>
                  </a:lnTo>
                  <a:lnTo>
                    <a:pt x="3011329" y="1113854"/>
                  </a:lnTo>
                  <a:lnTo>
                    <a:pt x="2914079" y="1113854"/>
                  </a:lnTo>
                  <a:lnTo>
                    <a:pt x="2794826" y="1113854"/>
                  </a:lnTo>
                  <a:lnTo>
                    <a:pt x="2794826" y="1081659"/>
                  </a:lnTo>
                  <a:lnTo>
                    <a:pt x="2795969" y="1082802"/>
                  </a:lnTo>
                  <a:lnTo>
                    <a:pt x="2781491" y="1082802"/>
                  </a:lnTo>
                  <a:lnTo>
                    <a:pt x="2649093" y="1082802"/>
                  </a:lnTo>
                  <a:lnTo>
                    <a:pt x="2588133" y="1082802"/>
                  </a:lnTo>
                  <a:lnTo>
                    <a:pt x="2588133" y="1050512"/>
                  </a:lnTo>
                  <a:lnTo>
                    <a:pt x="2589276" y="1051655"/>
                  </a:lnTo>
                  <a:lnTo>
                    <a:pt x="2516695" y="1051655"/>
                  </a:lnTo>
                  <a:lnTo>
                    <a:pt x="2384203" y="1051655"/>
                  </a:lnTo>
                  <a:lnTo>
                    <a:pt x="2357533" y="1051655"/>
                  </a:lnTo>
                  <a:lnTo>
                    <a:pt x="2357533" y="1019556"/>
                  </a:lnTo>
                  <a:lnTo>
                    <a:pt x="2358676" y="1020699"/>
                  </a:lnTo>
                  <a:lnTo>
                    <a:pt x="2283524" y="1020699"/>
                  </a:lnTo>
                  <a:lnTo>
                    <a:pt x="2283524" y="988505"/>
                  </a:lnTo>
                  <a:lnTo>
                    <a:pt x="2284667" y="989648"/>
                  </a:lnTo>
                  <a:lnTo>
                    <a:pt x="2251710" y="989648"/>
                  </a:lnTo>
                  <a:lnTo>
                    <a:pt x="2172462" y="989648"/>
                  </a:lnTo>
                  <a:lnTo>
                    <a:pt x="2172462" y="957453"/>
                  </a:lnTo>
                  <a:lnTo>
                    <a:pt x="2173605" y="958596"/>
                  </a:lnTo>
                  <a:lnTo>
                    <a:pt x="2119312" y="958596"/>
                  </a:lnTo>
                  <a:lnTo>
                    <a:pt x="2081117" y="958596"/>
                  </a:lnTo>
                  <a:lnTo>
                    <a:pt x="2081117" y="926401"/>
                  </a:lnTo>
                  <a:lnTo>
                    <a:pt x="2082260" y="927545"/>
                  </a:lnTo>
                  <a:lnTo>
                    <a:pt x="2061591" y="927545"/>
                  </a:lnTo>
                  <a:lnTo>
                    <a:pt x="2061591" y="895350"/>
                  </a:lnTo>
                  <a:lnTo>
                    <a:pt x="2062734" y="896493"/>
                  </a:lnTo>
                  <a:lnTo>
                    <a:pt x="2037588" y="896493"/>
                  </a:lnTo>
                  <a:lnTo>
                    <a:pt x="2037588" y="864299"/>
                  </a:lnTo>
                  <a:lnTo>
                    <a:pt x="2038731" y="865442"/>
                  </a:lnTo>
                  <a:lnTo>
                    <a:pt x="1986820" y="865442"/>
                  </a:lnTo>
                  <a:lnTo>
                    <a:pt x="1854327" y="865442"/>
                  </a:lnTo>
                  <a:lnTo>
                    <a:pt x="1748218" y="865442"/>
                  </a:lnTo>
                  <a:lnTo>
                    <a:pt x="1748218" y="833342"/>
                  </a:lnTo>
                  <a:lnTo>
                    <a:pt x="1749361" y="834485"/>
                  </a:lnTo>
                  <a:lnTo>
                    <a:pt x="1721834" y="834485"/>
                  </a:lnTo>
                  <a:lnTo>
                    <a:pt x="1591532" y="834485"/>
                  </a:lnTo>
                  <a:lnTo>
                    <a:pt x="1591532" y="802196"/>
                  </a:lnTo>
                  <a:lnTo>
                    <a:pt x="1592675" y="803339"/>
                  </a:lnTo>
                  <a:lnTo>
                    <a:pt x="1589437" y="803339"/>
                  </a:lnTo>
                  <a:lnTo>
                    <a:pt x="1575244" y="803339"/>
                  </a:lnTo>
                  <a:lnTo>
                    <a:pt x="1558861" y="803339"/>
                  </a:lnTo>
                  <a:lnTo>
                    <a:pt x="1558861" y="772001"/>
                  </a:lnTo>
                  <a:lnTo>
                    <a:pt x="1560004" y="773144"/>
                  </a:lnTo>
                  <a:lnTo>
                    <a:pt x="1532858" y="773144"/>
                  </a:lnTo>
                  <a:lnTo>
                    <a:pt x="1532858" y="741807"/>
                  </a:lnTo>
                  <a:lnTo>
                    <a:pt x="1534001" y="742950"/>
                  </a:lnTo>
                  <a:lnTo>
                    <a:pt x="1457039" y="742950"/>
                  </a:lnTo>
                  <a:lnTo>
                    <a:pt x="1428369" y="742950"/>
                  </a:lnTo>
                  <a:lnTo>
                    <a:pt x="1428369" y="711708"/>
                  </a:lnTo>
                  <a:lnTo>
                    <a:pt x="1429512" y="712851"/>
                  </a:lnTo>
                  <a:lnTo>
                    <a:pt x="1345692" y="712851"/>
                  </a:lnTo>
                  <a:lnTo>
                    <a:pt x="1345692" y="681419"/>
                  </a:lnTo>
                  <a:lnTo>
                    <a:pt x="1346835" y="682562"/>
                  </a:lnTo>
                  <a:lnTo>
                    <a:pt x="1324451" y="682562"/>
                  </a:lnTo>
                  <a:lnTo>
                    <a:pt x="1321689" y="682562"/>
                  </a:lnTo>
                  <a:lnTo>
                    <a:pt x="1321689" y="651224"/>
                  </a:lnTo>
                  <a:lnTo>
                    <a:pt x="1322832" y="652367"/>
                  </a:lnTo>
                  <a:lnTo>
                    <a:pt x="1206436" y="652367"/>
                  </a:lnTo>
                  <a:lnTo>
                    <a:pt x="1206436" y="621030"/>
                  </a:lnTo>
                  <a:lnTo>
                    <a:pt x="1207579" y="622173"/>
                  </a:lnTo>
                  <a:lnTo>
                    <a:pt x="1192054" y="622173"/>
                  </a:lnTo>
                  <a:lnTo>
                    <a:pt x="1127093" y="622173"/>
                  </a:lnTo>
                  <a:lnTo>
                    <a:pt x="1062800" y="622173"/>
                  </a:lnTo>
                  <a:lnTo>
                    <a:pt x="1062800" y="591503"/>
                  </a:lnTo>
                  <a:lnTo>
                    <a:pt x="1063943" y="592646"/>
                  </a:lnTo>
                  <a:lnTo>
                    <a:pt x="1059656" y="592646"/>
                  </a:lnTo>
                  <a:lnTo>
                    <a:pt x="1010602" y="592646"/>
                  </a:lnTo>
                  <a:lnTo>
                    <a:pt x="1010602" y="561975"/>
                  </a:lnTo>
                  <a:lnTo>
                    <a:pt x="1011745" y="563118"/>
                  </a:lnTo>
                  <a:lnTo>
                    <a:pt x="993172" y="563118"/>
                  </a:lnTo>
                  <a:lnTo>
                    <a:pt x="993172" y="532448"/>
                  </a:lnTo>
                  <a:lnTo>
                    <a:pt x="994315" y="533591"/>
                  </a:lnTo>
                  <a:lnTo>
                    <a:pt x="984504" y="533591"/>
                  </a:lnTo>
                  <a:lnTo>
                    <a:pt x="984504" y="503015"/>
                  </a:lnTo>
                  <a:lnTo>
                    <a:pt x="985647" y="504158"/>
                  </a:lnTo>
                  <a:lnTo>
                    <a:pt x="936688" y="504158"/>
                  </a:lnTo>
                  <a:lnTo>
                    <a:pt x="936688" y="473393"/>
                  </a:lnTo>
                  <a:lnTo>
                    <a:pt x="937832" y="474536"/>
                  </a:lnTo>
                  <a:lnTo>
                    <a:pt x="927163" y="474536"/>
                  </a:lnTo>
                  <a:lnTo>
                    <a:pt x="921449" y="474536"/>
                  </a:lnTo>
                  <a:lnTo>
                    <a:pt x="921449" y="443865"/>
                  </a:lnTo>
                  <a:lnTo>
                    <a:pt x="922592" y="445008"/>
                  </a:lnTo>
                  <a:lnTo>
                    <a:pt x="858298" y="445008"/>
                  </a:lnTo>
                  <a:lnTo>
                    <a:pt x="858298" y="414433"/>
                  </a:lnTo>
                  <a:lnTo>
                    <a:pt x="859441" y="415576"/>
                  </a:lnTo>
                  <a:lnTo>
                    <a:pt x="832199" y="415576"/>
                  </a:lnTo>
                  <a:lnTo>
                    <a:pt x="832199" y="384905"/>
                  </a:lnTo>
                  <a:lnTo>
                    <a:pt x="833342" y="386048"/>
                  </a:lnTo>
                  <a:lnTo>
                    <a:pt x="794671" y="386048"/>
                  </a:lnTo>
                  <a:lnTo>
                    <a:pt x="766953" y="386048"/>
                  </a:lnTo>
                  <a:lnTo>
                    <a:pt x="766953" y="355378"/>
                  </a:lnTo>
                  <a:lnTo>
                    <a:pt x="768096" y="356521"/>
                  </a:lnTo>
                  <a:lnTo>
                    <a:pt x="740759" y="356521"/>
                  </a:lnTo>
                  <a:lnTo>
                    <a:pt x="740759" y="325850"/>
                  </a:lnTo>
                  <a:lnTo>
                    <a:pt x="741902" y="326993"/>
                  </a:lnTo>
                  <a:lnTo>
                    <a:pt x="734282" y="326993"/>
                  </a:lnTo>
                  <a:lnTo>
                    <a:pt x="734282" y="296323"/>
                  </a:lnTo>
                  <a:lnTo>
                    <a:pt x="735425" y="297466"/>
                  </a:lnTo>
                  <a:lnTo>
                    <a:pt x="662178" y="297466"/>
                  </a:lnTo>
                  <a:lnTo>
                    <a:pt x="579787" y="297466"/>
                  </a:lnTo>
                  <a:lnTo>
                    <a:pt x="579787" y="266795"/>
                  </a:lnTo>
                  <a:lnTo>
                    <a:pt x="580930" y="267938"/>
                  </a:lnTo>
                  <a:lnTo>
                    <a:pt x="529781" y="267938"/>
                  </a:lnTo>
                  <a:lnTo>
                    <a:pt x="512350" y="267938"/>
                  </a:lnTo>
                  <a:lnTo>
                    <a:pt x="512350" y="237268"/>
                  </a:lnTo>
                  <a:lnTo>
                    <a:pt x="513493" y="238411"/>
                  </a:lnTo>
                  <a:lnTo>
                    <a:pt x="433959" y="238411"/>
                  </a:lnTo>
                  <a:lnTo>
                    <a:pt x="433959" y="207836"/>
                  </a:lnTo>
                  <a:lnTo>
                    <a:pt x="435102" y="208979"/>
                  </a:lnTo>
                  <a:lnTo>
                    <a:pt x="401384" y="208979"/>
                  </a:lnTo>
                  <a:lnTo>
                    <a:pt x="401384" y="178308"/>
                  </a:lnTo>
                  <a:lnTo>
                    <a:pt x="402526" y="179451"/>
                  </a:lnTo>
                  <a:lnTo>
                    <a:pt x="397383" y="179451"/>
                  </a:lnTo>
                  <a:lnTo>
                    <a:pt x="353473" y="179451"/>
                  </a:lnTo>
                  <a:lnTo>
                    <a:pt x="353473" y="148685"/>
                  </a:lnTo>
                  <a:lnTo>
                    <a:pt x="354616" y="149828"/>
                  </a:lnTo>
                  <a:lnTo>
                    <a:pt x="338233" y="149828"/>
                  </a:lnTo>
                  <a:lnTo>
                    <a:pt x="338233" y="119253"/>
                  </a:lnTo>
                  <a:lnTo>
                    <a:pt x="339376" y="120396"/>
                  </a:lnTo>
                  <a:lnTo>
                    <a:pt x="277273" y="120396"/>
                  </a:lnTo>
                  <a:lnTo>
                    <a:pt x="277273" y="89726"/>
                  </a:lnTo>
                  <a:lnTo>
                    <a:pt x="278416" y="90869"/>
                  </a:lnTo>
                  <a:lnTo>
                    <a:pt x="264795" y="90869"/>
                  </a:lnTo>
                  <a:lnTo>
                    <a:pt x="225076" y="90869"/>
                  </a:lnTo>
                  <a:lnTo>
                    <a:pt x="225076" y="60103"/>
                  </a:lnTo>
                  <a:lnTo>
                    <a:pt x="226219" y="61246"/>
                  </a:lnTo>
                  <a:lnTo>
                    <a:pt x="132397" y="61246"/>
                  </a:lnTo>
                  <a:lnTo>
                    <a:pt x="129350" y="61246"/>
                  </a:lnTo>
                  <a:lnTo>
                    <a:pt x="129350" y="30671"/>
                  </a:lnTo>
                  <a:lnTo>
                    <a:pt x="130492" y="31814"/>
                  </a:lnTo>
                  <a:lnTo>
                    <a:pt x="94583" y="31814"/>
                  </a:lnTo>
                  <a:lnTo>
                    <a:pt x="94583" y="1143"/>
                  </a:lnTo>
                  <a:lnTo>
                    <a:pt x="95726" y="2286"/>
                  </a:lnTo>
                  <a:lnTo>
                    <a:pt x="0" y="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3F37"/>
            </a:solidFill>
            <a:ln w="31750" cap="rnd">
              <a:solidFill>
                <a:srgbClr val="AE3F37"/>
              </a:solidFill>
              <a:prstDash val="solid"/>
              <a:round/>
            </a:ln>
          </p:spPr>
          <p:txBody>
            <a:bodyPr/>
            <a:lstStyle/>
            <a:p>
              <a:pPr defTabSz="609630">
                <a:defRPr/>
              </a:pPr>
              <a:endPara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aphic 382">
              <a:extLst>
                <a:ext uri="{FF2B5EF4-FFF2-40B4-BE49-F238E27FC236}">
                  <a16:creationId xmlns:a16="http://schemas.microsoft.com/office/drawing/2014/main" id="{0A291F91-D8FC-5659-A0C6-A5B7B750AEE7}"/>
                </a:ext>
              </a:extLst>
            </p:cNvPr>
            <p:cNvGrpSpPr/>
            <p:nvPr/>
          </p:nvGrpSpPr>
          <p:grpSpPr>
            <a:xfrm>
              <a:off x="5861171" y="3601718"/>
              <a:ext cx="9416905" cy="1513194"/>
              <a:chOff x="5442108" y="2657379"/>
              <a:chExt cx="3210878" cy="568166"/>
            </a:xfrm>
          </p:grpSpPr>
          <p:sp>
            <p:nvSpPr>
              <p:cNvPr id="55" name="Freeform 465">
                <a:extLst>
                  <a:ext uri="{FF2B5EF4-FFF2-40B4-BE49-F238E27FC236}">
                    <a16:creationId xmlns:a16="http://schemas.microsoft.com/office/drawing/2014/main" id="{C83051DF-C1B1-9DF5-E6D9-F9BF4B27A042}"/>
                  </a:ext>
                </a:extLst>
              </p:cNvPr>
              <p:cNvSpPr/>
              <p:nvPr/>
            </p:nvSpPr>
            <p:spPr>
              <a:xfrm>
                <a:off x="5442108" y="2678811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3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3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66">
                <a:extLst>
                  <a:ext uri="{FF2B5EF4-FFF2-40B4-BE49-F238E27FC236}">
                    <a16:creationId xmlns:a16="http://schemas.microsoft.com/office/drawing/2014/main" id="{A67EA8FD-A322-E87B-D10C-4F24A27AEE21}"/>
                  </a:ext>
                </a:extLst>
              </p:cNvPr>
              <p:cNvSpPr/>
              <p:nvPr/>
            </p:nvSpPr>
            <p:spPr>
              <a:xfrm>
                <a:off x="5463540" y="2657379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467">
                <a:extLst>
                  <a:ext uri="{FF2B5EF4-FFF2-40B4-BE49-F238E27FC236}">
                    <a16:creationId xmlns:a16="http://schemas.microsoft.com/office/drawing/2014/main" id="{1C544D68-B4E6-E4AB-4562-98F6A7FB9527}"/>
                  </a:ext>
                </a:extLst>
              </p:cNvPr>
              <p:cNvSpPr/>
              <p:nvPr/>
            </p:nvSpPr>
            <p:spPr>
              <a:xfrm>
                <a:off x="5890260" y="2859976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2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2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468">
                <a:extLst>
                  <a:ext uri="{FF2B5EF4-FFF2-40B4-BE49-F238E27FC236}">
                    <a16:creationId xmlns:a16="http://schemas.microsoft.com/office/drawing/2014/main" id="{487F6417-A3C6-0E54-017B-08E04E40566C}"/>
                  </a:ext>
                </a:extLst>
              </p:cNvPr>
              <p:cNvSpPr/>
              <p:nvPr/>
            </p:nvSpPr>
            <p:spPr>
              <a:xfrm>
                <a:off x="5911691" y="2838640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Freeform 469">
                <a:extLst>
                  <a:ext uri="{FF2B5EF4-FFF2-40B4-BE49-F238E27FC236}">
                    <a16:creationId xmlns:a16="http://schemas.microsoft.com/office/drawing/2014/main" id="{A4A335ED-44A8-78EF-D983-A3F696907CE9}"/>
                  </a:ext>
                </a:extLst>
              </p:cNvPr>
              <p:cNvSpPr/>
              <p:nvPr/>
            </p:nvSpPr>
            <p:spPr>
              <a:xfrm>
                <a:off x="7326439" y="3170491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470">
                <a:extLst>
                  <a:ext uri="{FF2B5EF4-FFF2-40B4-BE49-F238E27FC236}">
                    <a16:creationId xmlns:a16="http://schemas.microsoft.com/office/drawing/2014/main" id="{A2CCA999-B982-14DC-6A71-C92129EBB29C}"/>
                  </a:ext>
                </a:extLst>
              </p:cNvPr>
              <p:cNvSpPr/>
              <p:nvPr/>
            </p:nvSpPr>
            <p:spPr>
              <a:xfrm>
                <a:off x="7347775" y="3149060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Freeform 471">
                <a:extLst>
                  <a:ext uri="{FF2B5EF4-FFF2-40B4-BE49-F238E27FC236}">
                    <a16:creationId xmlns:a16="http://schemas.microsoft.com/office/drawing/2014/main" id="{41651B17-C7D5-4AE5-32CF-5C0AF36B6AD7}"/>
                  </a:ext>
                </a:extLst>
              </p:cNvPr>
              <p:cNvSpPr/>
              <p:nvPr/>
            </p:nvSpPr>
            <p:spPr>
              <a:xfrm>
                <a:off x="7332916" y="3170491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2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2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472">
                <a:extLst>
                  <a:ext uri="{FF2B5EF4-FFF2-40B4-BE49-F238E27FC236}">
                    <a16:creationId xmlns:a16="http://schemas.microsoft.com/office/drawing/2014/main" id="{20DEEE94-FD4E-E522-550E-7B0917614C18}"/>
                  </a:ext>
                </a:extLst>
              </p:cNvPr>
              <p:cNvSpPr/>
              <p:nvPr/>
            </p:nvSpPr>
            <p:spPr>
              <a:xfrm>
                <a:off x="7354347" y="3149060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473">
                <a:extLst>
                  <a:ext uri="{FF2B5EF4-FFF2-40B4-BE49-F238E27FC236}">
                    <a16:creationId xmlns:a16="http://schemas.microsoft.com/office/drawing/2014/main" id="{021D00C6-800A-D813-CD60-760FA733AA12}"/>
                  </a:ext>
                </a:extLst>
              </p:cNvPr>
              <p:cNvSpPr/>
              <p:nvPr/>
            </p:nvSpPr>
            <p:spPr>
              <a:xfrm>
                <a:off x="7544085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8" name="Freeform 474">
                <a:extLst>
                  <a:ext uri="{FF2B5EF4-FFF2-40B4-BE49-F238E27FC236}">
                    <a16:creationId xmlns:a16="http://schemas.microsoft.com/office/drawing/2014/main" id="{D35BD526-8C3E-D374-A135-BA479247AC4F}"/>
                  </a:ext>
                </a:extLst>
              </p:cNvPr>
              <p:cNvSpPr/>
              <p:nvPr/>
            </p:nvSpPr>
            <p:spPr>
              <a:xfrm>
                <a:off x="7565421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9" name="Freeform 475">
                <a:extLst>
                  <a:ext uri="{FF2B5EF4-FFF2-40B4-BE49-F238E27FC236}">
                    <a16:creationId xmlns:a16="http://schemas.microsoft.com/office/drawing/2014/main" id="{85D19ABF-7113-A959-B9A5-AA386A423ABA}"/>
                  </a:ext>
                </a:extLst>
              </p:cNvPr>
              <p:cNvSpPr/>
              <p:nvPr/>
            </p:nvSpPr>
            <p:spPr>
              <a:xfrm>
                <a:off x="7648479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2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2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0" name="Freeform 476">
                <a:extLst>
                  <a:ext uri="{FF2B5EF4-FFF2-40B4-BE49-F238E27FC236}">
                    <a16:creationId xmlns:a16="http://schemas.microsoft.com/office/drawing/2014/main" id="{1253F018-00F4-AC01-EAFE-C642216BF174}"/>
                  </a:ext>
                </a:extLst>
              </p:cNvPr>
              <p:cNvSpPr/>
              <p:nvPr/>
            </p:nvSpPr>
            <p:spPr>
              <a:xfrm>
                <a:off x="7669911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1" name="Freeform 477">
                <a:extLst>
                  <a:ext uri="{FF2B5EF4-FFF2-40B4-BE49-F238E27FC236}">
                    <a16:creationId xmlns:a16="http://schemas.microsoft.com/office/drawing/2014/main" id="{C4C4AB3D-A5F3-E294-7CC4-7A7E01EDFCD0}"/>
                  </a:ext>
                </a:extLst>
              </p:cNvPr>
              <p:cNvSpPr/>
              <p:nvPr/>
            </p:nvSpPr>
            <p:spPr>
              <a:xfrm>
                <a:off x="7676769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2" name="Freeform 478">
                <a:extLst>
                  <a:ext uri="{FF2B5EF4-FFF2-40B4-BE49-F238E27FC236}">
                    <a16:creationId xmlns:a16="http://schemas.microsoft.com/office/drawing/2014/main" id="{31FE0E88-AAC2-2296-22F4-6B4B6F4ED985}"/>
                  </a:ext>
                </a:extLst>
              </p:cNvPr>
              <p:cNvSpPr/>
              <p:nvPr/>
            </p:nvSpPr>
            <p:spPr>
              <a:xfrm>
                <a:off x="7698200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3" name="Freeform 479">
                <a:extLst>
                  <a:ext uri="{FF2B5EF4-FFF2-40B4-BE49-F238E27FC236}">
                    <a16:creationId xmlns:a16="http://schemas.microsoft.com/office/drawing/2014/main" id="{A0CD156B-8494-27AE-DB4C-48BA6C4C1377}"/>
                  </a:ext>
                </a:extLst>
              </p:cNvPr>
              <p:cNvSpPr/>
              <p:nvPr/>
            </p:nvSpPr>
            <p:spPr>
              <a:xfrm>
                <a:off x="7698581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4" name="Freeform 480">
                <a:extLst>
                  <a:ext uri="{FF2B5EF4-FFF2-40B4-BE49-F238E27FC236}">
                    <a16:creationId xmlns:a16="http://schemas.microsoft.com/office/drawing/2014/main" id="{D2AFE2EC-612C-8993-C0C6-887189060055}"/>
                  </a:ext>
                </a:extLst>
              </p:cNvPr>
              <p:cNvSpPr/>
              <p:nvPr/>
            </p:nvSpPr>
            <p:spPr>
              <a:xfrm>
                <a:off x="7719917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5" name="Freeform 481">
                <a:extLst>
                  <a:ext uri="{FF2B5EF4-FFF2-40B4-BE49-F238E27FC236}">
                    <a16:creationId xmlns:a16="http://schemas.microsoft.com/office/drawing/2014/main" id="{6D0F85B8-9771-985E-AD00-AF8B44E15B36}"/>
                  </a:ext>
                </a:extLst>
              </p:cNvPr>
              <p:cNvSpPr/>
              <p:nvPr/>
            </p:nvSpPr>
            <p:spPr>
              <a:xfrm>
                <a:off x="7705058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6" name="Freeform 482">
                <a:extLst>
                  <a:ext uri="{FF2B5EF4-FFF2-40B4-BE49-F238E27FC236}">
                    <a16:creationId xmlns:a16="http://schemas.microsoft.com/office/drawing/2014/main" id="{941DB354-48E5-AEA4-0852-4C48314ADE23}"/>
                  </a:ext>
                </a:extLst>
              </p:cNvPr>
              <p:cNvSpPr/>
              <p:nvPr/>
            </p:nvSpPr>
            <p:spPr>
              <a:xfrm>
                <a:off x="7726394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7" name="Freeform 483">
                <a:extLst>
                  <a:ext uri="{FF2B5EF4-FFF2-40B4-BE49-F238E27FC236}">
                    <a16:creationId xmlns:a16="http://schemas.microsoft.com/office/drawing/2014/main" id="{6E14829F-5979-BE4D-C4FE-ADF4FD355A7C}"/>
                  </a:ext>
                </a:extLst>
              </p:cNvPr>
              <p:cNvSpPr/>
              <p:nvPr/>
            </p:nvSpPr>
            <p:spPr>
              <a:xfrm>
                <a:off x="7715916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3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3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8" name="Freeform 484">
                <a:extLst>
                  <a:ext uri="{FF2B5EF4-FFF2-40B4-BE49-F238E27FC236}">
                    <a16:creationId xmlns:a16="http://schemas.microsoft.com/office/drawing/2014/main" id="{65469B97-5C72-D407-0580-A76C59DBD2CD}"/>
                  </a:ext>
                </a:extLst>
              </p:cNvPr>
              <p:cNvSpPr/>
              <p:nvPr/>
            </p:nvSpPr>
            <p:spPr>
              <a:xfrm>
                <a:off x="7737348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9" name="Freeform 485">
                <a:extLst>
                  <a:ext uri="{FF2B5EF4-FFF2-40B4-BE49-F238E27FC236}">
                    <a16:creationId xmlns:a16="http://schemas.microsoft.com/office/drawing/2014/main" id="{A0AE101F-2F89-2998-3155-0B9C3B9ECDC0}"/>
                  </a:ext>
                </a:extLst>
              </p:cNvPr>
              <p:cNvSpPr/>
              <p:nvPr/>
            </p:nvSpPr>
            <p:spPr>
              <a:xfrm>
                <a:off x="7757255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0" name="Freeform 486">
                <a:extLst>
                  <a:ext uri="{FF2B5EF4-FFF2-40B4-BE49-F238E27FC236}">
                    <a16:creationId xmlns:a16="http://schemas.microsoft.com/office/drawing/2014/main" id="{25F2F849-69DE-DC27-B57E-0F6BD0BF800A}"/>
                  </a:ext>
                </a:extLst>
              </p:cNvPr>
              <p:cNvSpPr/>
              <p:nvPr/>
            </p:nvSpPr>
            <p:spPr>
              <a:xfrm>
                <a:off x="7778686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1" name="Freeform 487">
                <a:extLst>
                  <a:ext uri="{FF2B5EF4-FFF2-40B4-BE49-F238E27FC236}">
                    <a16:creationId xmlns:a16="http://schemas.microsoft.com/office/drawing/2014/main" id="{9FE2EBAC-5179-E73C-BE20-B2ED7A18645C}"/>
                  </a:ext>
                </a:extLst>
              </p:cNvPr>
              <p:cNvSpPr/>
              <p:nvPr/>
            </p:nvSpPr>
            <p:spPr>
              <a:xfrm>
                <a:off x="7768208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2" name="Freeform 488">
                <a:extLst>
                  <a:ext uri="{FF2B5EF4-FFF2-40B4-BE49-F238E27FC236}">
                    <a16:creationId xmlns:a16="http://schemas.microsoft.com/office/drawing/2014/main" id="{851CF6F4-4CF4-3D22-0B84-AA392AD46BAD}"/>
                  </a:ext>
                </a:extLst>
              </p:cNvPr>
              <p:cNvSpPr/>
              <p:nvPr/>
            </p:nvSpPr>
            <p:spPr>
              <a:xfrm>
                <a:off x="7789545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3" name="Freeform 489">
                <a:extLst>
                  <a:ext uri="{FF2B5EF4-FFF2-40B4-BE49-F238E27FC236}">
                    <a16:creationId xmlns:a16="http://schemas.microsoft.com/office/drawing/2014/main" id="{D1D117E7-7036-B786-21A5-1246CA291845}"/>
                  </a:ext>
                </a:extLst>
              </p:cNvPr>
              <p:cNvSpPr/>
              <p:nvPr/>
            </p:nvSpPr>
            <p:spPr>
              <a:xfrm>
                <a:off x="7770304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4" name="Freeform 490">
                <a:extLst>
                  <a:ext uri="{FF2B5EF4-FFF2-40B4-BE49-F238E27FC236}">
                    <a16:creationId xmlns:a16="http://schemas.microsoft.com/office/drawing/2014/main" id="{151DBDDC-C261-6A15-8AD5-04BE7613C4F2}"/>
                  </a:ext>
                </a:extLst>
              </p:cNvPr>
              <p:cNvSpPr/>
              <p:nvPr/>
            </p:nvSpPr>
            <p:spPr>
              <a:xfrm>
                <a:off x="7791640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5" name="Freeform 491">
                <a:extLst>
                  <a:ext uri="{FF2B5EF4-FFF2-40B4-BE49-F238E27FC236}">
                    <a16:creationId xmlns:a16="http://schemas.microsoft.com/office/drawing/2014/main" id="{D63038ED-870A-CC56-13C9-88259DA2AACD}"/>
                  </a:ext>
                </a:extLst>
              </p:cNvPr>
              <p:cNvSpPr/>
              <p:nvPr/>
            </p:nvSpPr>
            <p:spPr>
              <a:xfrm>
                <a:off x="7833455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6" name="Freeform 492">
                <a:extLst>
                  <a:ext uri="{FF2B5EF4-FFF2-40B4-BE49-F238E27FC236}">
                    <a16:creationId xmlns:a16="http://schemas.microsoft.com/office/drawing/2014/main" id="{B52C853B-28EA-DB24-6717-4C558D0E5CE1}"/>
                  </a:ext>
                </a:extLst>
              </p:cNvPr>
              <p:cNvSpPr/>
              <p:nvPr/>
            </p:nvSpPr>
            <p:spPr>
              <a:xfrm>
                <a:off x="7854886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7" name="Freeform 493">
                <a:extLst>
                  <a:ext uri="{FF2B5EF4-FFF2-40B4-BE49-F238E27FC236}">
                    <a16:creationId xmlns:a16="http://schemas.microsoft.com/office/drawing/2014/main" id="{79B618E6-D8DE-AE9D-8C3C-B0138B94673E}"/>
                  </a:ext>
                </a:extLst>
              </p:cNvPr>
              <p:cNvSpPr/>
              <p:nvPr/>
            </p:nvSpPr>
            <p:spPr>
              <a:xfrm>
                <a:off x="7870412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2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2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8" name="Freeform 494">
                <a:extLst>
                  <a:ext uri="{FF2B5EF4-FFF2-40B4-BE49-F238E27FC236}">
                    <a16:creationId xmlns:a16="http://schemas.microsoft.com/office/drawing/2014/main" id="{DD6B0B5D-60A7-6DEE-BC9C-91F3B84129BB}"/>
                  </a:ext>
                </a:extLst>
              </p:cNvPr>
              <p:cNvSpPr/>
              <p:nvPr/>
            </p:nvSpPr>
            <p:spPr>
              <a:xfrm>
                <a:off x="7891843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9" name="Freeform 495">
                <a:extLst>
                  <a:ext uri="{FF2B5EF4-FFF2-40B4-BE49-F238E27FC236}">
                    <a16:creationId xmlns:a16="http://schemas.microsoft.com/office/drawing/2014/main" id="{BB35B67E-41DB-99D6-9BE7-F2DA31449191}"/>
                  </a:ext>
                </a:extLst>
              </p:cNvPr>
              <p:cNvSpPr/>
              <p:nvPr/>
            </p:nvSpPr>
            <p:spPr>
              <a:xfrm>
                <a:off x="7939944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3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3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0" name="Freeform 496">
                <a:extLst>
                  <a:ext uri="{FF2B5EF4-FFF2-40B4-BE49-F238E27FC236}">
                    <a16:creationId xmlns:a16="http://schemas.microsoft.com/office/drawing/2014/main" id="{3B60B134-9059-4BE3-D16B-6EC1F12DA50A}"/>
                  </a:ext>
                </a:extLst>
              </p:cNvPr>
              <p:cNvSpPr/>
              <p:nvPr/>
            </p:nvSpPr>
            <p:spPr>
              <a:xfrm>
                <a:off x="7961376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1" name="Freeform 497">
                <a:extLst>
                  <a:ext uri="{FF2B5EF4-FFF2-40B4-BE49-F238E27FC236}">
                    <a16:creationId xmlns:a16="http://schemas.microsoft.com/office/drawing/2014/main" id="{EFE3B8E0-2F09-DD84-B9DE-265615F812F3}"/>
                  </a:ext>
                </a:extLst>
              </p:cNvPr>
              <p:cNvSpPr/>
              <p:nvPr/>
            </p:nvSpPr>
            <p:spPr>
              <a:xfrm>
                <a:off x="7963947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2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2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2" name="Freeform 498">
                <a:extLst>
                  <a:ext uri="{FF2B5EF4-FFF2-40B4-BE49-F238E27FC236}">
                    <a16:creationId xmlns:a16="http://schemas.microsoft.com/office/drawing/2014/main" id="{58B1E32D-4171-AAF2-F319-BCAD51A17AEF}"/>
                  </a:ext>
                </a:extLst>
              </p:cNvPr>
              <p:cNvSpPr/>
              <p:nvPr/>
            </p:nvSpPr>
            <p:spPr>
              <a:xfrm>
                <a:off x="7985379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3" name="Freeform 499">
                <a:extLst>
                  <a:ext uri="{FF2B5EF4-FFF2-40B4-BE49-F238E27FC236}">
                    <a16:creationId xmlns:a16="http://schemas.microsoft.com/office/drawing/2014/main" id="{E99012F3-B100-E11B-DCF9-2164D68C3E51}"/>
                  </a:ext>
                </a:extLst>
              </p:cNvPr>
              <p:cNvSpPr/>
              <p:nvPr/>
            </p:nvSpPr>
            <p:spPr>
              <a:xfrm>
                <a:off x="8033575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2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2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4" name="Freeform 500">
                <a:extLst>
                  <a:ext uri="{FF2B5EF4-FFF2-40B4-BE49-F238E27FC236}">
                    <a16:creationId xmlns:a16="http://schemas.microsoft.com/office/drawing/2014/main" id="{5E35836D-2988-CBEA-E97F-DB907FEEF723}"/>
                  </a:ext>
                </a:extLst>
              </p:cNvPr>
              <p:cNvSpPr/>
              <p:nvPr/>
            </p:nvSpPr>
            <p:spPr>
              <a:xfrm>
                <a:off x="8055006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5" name="Freeform 501">
                <a:extLst>
                  <a:ext uri="{FF2B5EF4-FFF2-40B4-BE49-F238E27FC236}">
                    <a16:creationId xmlns:a16="http://schemas.microsoft.com/office/drawing/2014/main" id="{6024EA46-A7DC-6389-3B13-154A8D0D453C}"/>
                  </a:ext>
                </a:extLst>
              </p:cNvPr>
              <p:cNvSpPr/>
              <p:nvPr/>
            </p:nvSpPr>
            <p:spPr>
              <a:xfrm>
                <a:off x="8088058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6" name="Freeform 502">
                <a:extLst>
                  <a:ext uri="{FF2B5EF4-FFF2-40B4-BE49-F238E27FC236}">
                    <a16:creationId xmlns:a16="http://schemas.microsoft.com/office/drawing/2014/main" id="{FF0212D8-E21D-6032-53FE-37460ECEEF30}"/>
                  </a:ext>
                </a:extLst>
              </p:cNvPr>
              <p:cNvSpPr/>
              <p:nvPr/>
            </p:nvSpPr>
            <p:spPr>
              <a:xfrm>
                <a:off x="8109394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7" name="Freeform 503">
                <a:extLst>
                  <a:ext uri="{FF2B5EF4-FFF2-40B4-BE49-F238E27FC236}">
                    <a16:creationId xmlns:a16="http://schemas.microsoft.com/office/drawing/2014/main" id="{DF231BF8-6183-8FA3-6212-2169D402E1E1}"/>
                  </a:ext>
                </a:extLst>
              </p:cNvPr>
              <p:cNvSpPr/>
              <p:nvPr/>
            </p:nvSpPr>
            <p:spPr>
              <a:xfrm>
                <a:off x="8155495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8" name="Freeform 504">
                <a:extLst>
                  <a:ext uri="{FF2B5EF4-FFF2-40B4-BE49-F238E27FC236}">
                    <a16:creationId xmlns:a16="http://schemas.microsoft.com/office/drawing/2014/main" id="{1705489A-0C6A-A4EE-0711-D9918CD71CB2}"/>
                  </a:ext>
                </a:extLst>
              </p:cNvPr>
              <p:cNvSpPr/>
              <p:nvPr/>
            </p:nvSpPr>
            <p:spPr>
              <a:xfrm>
                <a:off x="8176831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9" name="Freeform 505">
                <a:extLst>
                  <a:ext uri="{FF2B5EF4-FFF2-40B4-BE49-F238E27FC236}">
                    <a16:creationId xmlns:a16="http://schemas.microsoft.com/office/drawing/2014/main" id="{C6E4A066-07EF-4A09-D2F8-B8ABB3CD036F}"/>
                  </a:ext>
                </a:extLst>
              </p:cNvPr>
              <p:cNvSpPr/>
              <p:nvPr/>
            </p:nvSpPr>
            <p:spPr>
              <a:xfrm>
                <a:off x="8220741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0" name="Freeform 506">
                <a:extLst>
                  <a:ext uri="{FF2B5EF4-FFF2-40B4-BE49-F238E27FC236}">
                    <a16:creationId xmlns:a16="http://schemas.microsoft.com/office/drawing/2014/main" id="{5A3B294F-D7E5-3E87-80FC-A009AF2DB2FF}"/>
                  </a:ext>
                </a:extLst>
              </p:cNvPr>
              <p:cNvSpPr/>
              <p:nvPr/>
            </p:nvSpPr>
            <p:spPr>
              <a:xfrm>
                <a:off x="8242173" y="3182778"/>
                <a:ext cx="9525" cy="42767"/>
              </a:xfrm>
              <a:custGeom>
                <a:avLst/>
                <a:gdLst>
                  <a:gd name="csX0" fmla="*/ 0 w 9525"/>
                  <a:gd name="csY0" fmla="*/ 0 h 42767"/>
                  <a:gd name="csX1" fmla="*/ 0 w 9525"/>
                  <a:gd name="csY1" fmla="*/ 42767 h 427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525" h="42767">
                    <a:moveTo>
                      <a:pt x="0" y="0"/>
                    </a:moveTo>
                    <a:lnTo>
                      <a:pt x="0" y="42767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1" name="Freeform 507">
                <a:extLst>
                  <a:ext uri="{FF2B5EF4-FFF2-40B4-BE49-F238E27FC236}">
                    <a16:creationId xmlns:a16="http://schemas.microsoft.com/office/drawing/2014/main" id="{E0110865-A04F-BCBF-F840-4B91B6EBE798}"/>
                  </a:ext>
                </a:extLst>
              </p:cNvPr>
              <p:cNvSpPr/>
              <p:nvPr/>
            </p:nvSpPr>
            <p:spPr>
              <a:xfrm>
                <a:off x="8316468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7" name="Freeform 509">
                <a:extLst>
                  <a:ext uri="{FF2B5EF4-FFF2-40B4-BE49-F238E27FC236}">
                    <a16:creationId xmlns:a16="http://schemas.microsoft.com/office/drawing/2014/main" id="{C9F17C99-1259-C38A-92AA-88158EB50567}"/>
                  </a:ext>
                </a:extLst>
              </p:cNvPr>
              <p:cNvSpPr/>
              <p:nvPr/>
            </p:nvSpPr>
            <p:spPr>
              <a:xfrm>
                <a:off x="8335994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2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2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9" name="Freeform 511">
                <a:extLst>
                  <a:ext uri="{FF2B5EF4-FFF2-40B4-BE49-F238E27FC236}">
                    <a16:creationId xmlns:a16="http://schemas.microsoft.com/office/drawing/2014/main" id="{EE254C62-4F49-EDB3-1FE2-6C738880F253}"/>
                  </a:ext>
                </a:extLst>
              </p:cNvPr>
              <p:cNvSpPr/>
              <p:nvPr/>
            </p:nvSpPr>
            <p:spPr>
              <a:xfrm>
                <a:off x="8366569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Freeform 513">
                <a:extLst>
                  <a:ext uri="{FF2B5EF4-FFF2-40B4-BE49-F238E27FC236}">
                    <a16:creationId xmlns:a16="http://schemas.microsoft.com/office/drawing/2014/main" id="{FB9095BC-15D4-26C8-60CE-211EC5232EE1}"/>
                  </a:ext>
                </a:extLst>
              </p:cNvPr>
              <p:cNvSpPr/>
              <p:nvPr/>
            </p:nvSpPr>
            <p:spPr>
              <a:xfrm>
                <a:off x="8401240" y="3204114"/>
                <a:ext cx="42862" cy="9525"/>
              </a:xfrm>
              <a:custGeom>
                <a:avLst/>
                <a:gdLst>
                  <a:gd name="csX0" fmla="*/ 0 w 42862"/>
                  <a:gd name="csY0" fmla="*/ 0 h 9525"/>
                  <a:gd name="csX1" fmla="*/ 42863 w 42862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862" h="9525">
                    <a:moveTo>
                      <a:pt x="0" y="0"/>
                    </a:moveTo>
                    <a:lnTo>
                      <a:pt x="42863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Freeform 515">
                <a:extLst>
                  <a:ext uri="{FF2B5EF4-FFF2-40B4-BE49-F238E27FC236}">
                    <a16:creationId xmlns:a16="http://schemas.microsoft.com/office/drawing/2014/main" id="{210AE545-7919-0EE8-DDF3-77A1570364F0}"/>
                  </a:ext>
                </a:extLst>
              </p:cNvPr>
              <p:cNvSpPr/>
              <p:nvPr/>
            </p:nvSpPr>
            <p:spPr>
              <a:xfrm>
                <a:off x="8610219" y="3204114"/>
                <a:ext cx="42767" cy="9525"/>
              </a:xfrm>
              <a:custGeom>
                <a:avLst/>
                <a:gdLst>
                  <a:gd name="csX0" fmla="*/ 0 w 42767"/>
                  <a:gd name="csY0" fmla="*/ 0 h 9525"/>
                  <a:gd name="csX1" fmla="*/ 42767 w 42767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2767" h="9525">
                    <a:moveTo>
                      <a:pt x="0" y="0"/>
                    </a:moveTo>
                    <a:lnTo>
                      <a:pt x="42767" y="0"/>
                    </a:lnTo>
                  </a:path>
                </a:pathLst>
              </a:custGeom>
              <a:ln w="12700" cap="sq">
                <a:solidFill>
                  <a:srgbClr val="AE3F37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A8CC140D-D4F1-C941-A29F-5287313BF885}"/>
                </a:ext>
              </a:extLst>
            </p:cNvPr>
            <p:cNvSpPr/>
            <p:nvPr/>
          </p:nvSpPr>
          <p:spPr>
            <a:xfrm>
              <a:off x="14267509" y="2455250"/>
              <a:ext cx="1038386" cy="4627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FB1F198-8FB0-7E4D-0A7B-5AED990D65D8}"/>
                </a:ext>
              </a:extLst>
            </p:cNvPr>
            <p:cNvGrpSpPr/>
            <p:nvPr/>
          </p:nvGrpSpPr>
          <p:grpSpPr>
            <a:xfrm>
              <a:off x="1319418" y="1845845"/>
              <a:ext cx="13576589" cy="6906409"/>
              <a:chOff x="1319418" y="1845845"/>
              <a:chExt cx="13576589" cy="6906409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D2CEF95-4109-F291-CD2D-07FDCBB5F987}"/>
                  </a:ext>
                </a:extLst>
              </p:cNvPr>
              <p:cNvSpPr txBox="1"/>
              <p:nvPr/>
            </p:nvSpPr>
            <p:spPr>
              <a:xfrm rot="16200000">
                <a:off x="162563" y="4202332"/>
                <a:ext cx="2647928" cy="334218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133" b="1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Probability of survival, %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6800491-E749-3F1C-7DC3-F7C890431EBF}"/>
                  </a:ext>
                </a:extLst>
              </p:cNvPr>
              <p:cNvSpPr txBox="1"/>
              <p:nvPr/>
            </p:nvSpPr>
            <p:spPr>
              <a:xfrm>
                <a:off x="6513069" y="2211558"/>
                <a:ext cx="1520129" cy="4923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812821">
                  <a:defRPr/>
                </a:pPr>
                <a:r>
                  <a:rPr lang="en-US" sz="933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82.8%</a:t>
                </a:r>
              </a:p>
              <a:p>
                <a:pPr algn="ctr" defTabSz="812821">
                  <a:defRPr/>
                </a:pPr>
                <a:r>
                  <a:rPr lang="en-US" sz="600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(95% CI, 69.5%–90.7%)</a:t>
                </a:r>
                <a:endParaRPr lang="en-US" sz="933" b="1">
                  <a:ln/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  <a:rtl val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02F443-2C78-86DF-D5C5-C2D6482AFE58}"/>
                  </a:ext>
                </a:extLst>
              </p:cNvPr>
              <p:cNvSpPr txBox="1"/>
              <p:nvPr/>
            </p:nvSpPr>
            <p:spPr>
              <a:xfrm>
                <a:off x="10974015" y="2781616"/>
                <a:ext cx="1938512" cy="661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812821">
                  <a:defRPr/>
                </a:pPr>
                <a:r>
                  <a:rPr lang="en-US" sz="1467" b="1">
                    <a:ln/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72.8%</a:t>
                </a:r>
              </a:p>
              <a:p>
                <a:pPr algn="ctr" defTabSz="812821">
                  <a:defRPr/>
                </a:pPr>
                <a:r>
                  <a:rPr lang="en-US" sz="800" b="1">
                    <a:ln/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(95% CI, 58.5%–82.9%)</a:t>
                </a:r>
                <a:endParaRPr lang="en-US" sz="1467" b="1">
                  <a:ln/>
                  <a:solidFill>
                    <a:srgbClr val="415696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  <a:rtl val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D07EA-DC35-69D6-EB94-200DD6B07DE3}"/>
                  </a:ext>
                </a:extLst>
              </p:cNvPr>
              <p:cNvSpPr txBox="1"/>
              <p:nvPr/>
            </p:nvSpPr>
            <p:spPr>
              <a:xfrm>
                <a:off x="8851658" y="2524054"/>
                <a:ext cx="1520129" cy="4923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812821">
                  <a:defRPr/>
                </a:pPr>
                <a:r>
                  <a:rPr lang="en-US" sz="933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76.9%</a:t>
                </a:r>
              </a:p>
              <a:p>
                <a:pPr algn="ctr" defTabSz="812821">
                  <a:defRPr/>
                </a:pPr>
                <a:r>
                  <a:rPr lang="en-US" sz="600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(95% CI, 62.9%–86.2%)</a:t>
                </a:r>
                <a:endParaRPr lang="en-US" sz="933" b="1">
                  <a:ln/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  <a:rtl val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521160-CB2B-8686-4BAA-846CA75CC45A}"/>
                  </a:ext>
                </a:extLst>
              </p:cNvPr>
              <p:cNvSpPr txBox="1"/>
              <p:nvPr/>
            </p:nvSpPr>
            <p:spPr>
              <a:xfrm>
                <a:off x="6513069" y="4266900"/>
                <a:ext cx="1520129" cy="4923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812821">
                  <a:defRPr/>
                </a:pPr>
                <a:r>
                  <a:rPr lang="en-US" sz="933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58.2%</a:t>
                </a:r>
              </a:p>
              <a:p>
                <a:pPr algn="ctr" defTabSz="812821">
                  <a:defRPr/>
                </a:pPr>
                <a:r>
                  <a:rPr lang="en-US" sz="600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(95% CI, 45.3%–69.2%)</a:t>
                </a:r>
                <a:endParaRPr lang="en-US" sz="933" b="1">
                  <a:ln/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  <a:rtl val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BA21B0-D61D-F27D-17B5-3F89A6035CB4}"/>
                  </a:ext>
                </a:extLst>
              </p:cNvPr>
              <p:cNvSpPr txBox="1"/>
              <p:nvPr/>
            </p:nvSpPr>
            <p:spPr>
              <a:xfrm>
                <a:off x="10974015" y="5093091"/>
                <a:ext cx="1938512" cy="661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812821">
                  <a:defRPr/>
                </a:pPr>
                <a:r>
                  <a:rPr lang="en-US" sz="1467" b="1">
                    <a:ln/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40.3%</a:t>
                </a:r>
              </a:p>
              <a:p>
                <a:pPr algn="ctr" defTabSz="812821">
                  <a:defRPr/>
                </a:pPr>
                <a:r>
                  <a:rPr lang="en-US" sz="800" b="1">
                    <a:ln/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(95% CI, 28.2%–52.1%)</a:t>
                </a:r>
                <a:endParaRPr lang="en-US" sz="1467" b="1">
                  <a:ln/>
                  <a:solidFill>
                    <a:srgbClr val="AE3F37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  <a:rtl val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888A08D-11E7-D980-6E0C-6A2986944D66}"/>
                  </a:ext>
                </a:extLst>
              </p:cNvPr>
              <p:cNvSpPr txBox="1"/>
              <p:nvPr/>
            </p:nvSpPr>
            <p:spPr>
              <a:xfrm>
                <a:off x="8851658" y="4852131"/>
                <a:ext cx="1520129" cy="4923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812821">
                  <a:defRPr/>
                </a:pPr>
                <a:r>
                  <a:rPr lang="en-US" sz="933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45.3%</a:t>
                </a:r>
              </a:p>
              <a:p>
                <a:pPr algn="ctr" defTabSz="812821">
                  <a:defRPr/>
                </a:pPr>
                <a:r>
                  <a:rPr lang="en-US" sz="600" b="1">
                    <a:ln/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(95% CI, 32.8%–57.0%)</a:t>
                </a:r>
                <a:endParaRPr lang="en-US" sz="933" b="1">
                  <a:ln/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  <a:rtl val="0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6AA42EB-4BC3-85FE-9E2C-5E05F51102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67422" y="2788677"/>
                <a:ext cx="14703" cy="4473580"/>
              </a:xfrm>
              <a:prstGeom prst="line">
                <a:avLst/>
              </a:prstGeom>
              <a:ln w="12700" cap="rnd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662CD62-3C9D-36C1-3943-C3C35BD60E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7037" y="3191517"/>
                <a:ext cx="5016" cy="4090144"/>
              </a:xfrm>
              <a:prstGeom prst="line">
                <a:avLst/>
              </a:prstGeom>
              <a:ln w="12700" cap="rnd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11727F8-90A5-05CF-9FE1-998510E977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33789" y="3398520"/>
                <a:ext cx="4828" cy="3867035"/>
              </a:xfrm>
              <a:prstGeom prst="line">
                <a:avLst/>
              </a:prstGeom>
              <a:ln w="12700" cap="rnd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 518">
                <a:extLst>
                  <a:ext uri="{FF2B5EF4-FFF2-40B4-BE49-F238E27FC236}">
                    <a16:creationId xmlns:a16="http://schemas.microsoft.com/office/drawing/2014/main" id="{4DA38ECF-9CB8-0E55-9E09-55402882265F}"/>
                  </a:ext>
                </a:extLst>
              </p:cNvPr>
              <p:cNvSpPr/>
              <p:nvPr/>
            </p:nvSpPr>
            <p:spPr>
              <a:xfrm>
                <a:off x="2377871" y="7269157"/>
                <a:ext cx="12518136" cy="25368"/>
              </a:xfrm>
              <a:custGeom>
                <a:avLst/>
                <a:gdLst>
                  <a:gd name="csX0" fmla="*/ 0 w 4688776"/>
                  <a:gd name="csY0" fmla="*/ 0 h 9525"/>
                  <a:gd name="csX1" fmla="*/ 4688777 w 4688776"/>
                  <a:gd name="csY1" fmla="*/ 0 h 9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688776" h="9525">
                    <a:moveTo>
                      <a:pt x="0" y="0"/>
                    </a:moveTo>
                    <a:lnTo>
                      <a:pt x="4688777" y="0"/>
                    </a:lnTo>
                  </a:path>
                </a:pathLst>
              </a:custGeom>
              <a:ln w="12700" cap="flat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9" name="TextBox 658">
                <a:extLst>
                  <a:ext uri="{FF2B5EF4-FFF2-40B4-BE49-F238E27FC236}">
                    <a16:creationId xmlns:a16="http://schemas.microsoft.com/office/drawing/2014/main" id="{A0778610-57D2-D18E-EC13-35B300552DEA}"/>
                  </a:ext>
                </a:extLst>
              </p:cNvPr>
              <p:cNvSpPr txBox="1"/>
              <p:nvPr/>
            </p:nvSpPr>
            <p:spPr>
              <a:xfrm>
                <a:off x="7169981" y="7755646"/>
                <a:ext cx="2929254" cy="334218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>
                <a:spAutoFit/>
              </a:bodyPr>
              <a:lstStyle/>
              <a:p>
                <a:pPr algn="ctr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133" b="1">
                    <a:ln/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Months</a:t>
                </a:r>
                <a:r>
                  <a:rPr lang="en-US" sz="1133" b="1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 from randomization</a:t>
                </a:r>
              </a:p>
            </p:txBody>
          </p:sp>
          <p:sp>
            <p:nvSpPr>
              <p:cNvPr id="624" name="TextBox 623">
                <a:extLst>
                  <a:ext uri="{FF2B5EF4-FFF2-40B4-BE49-F238E27FC236}">
                    <a16:creationId xmlns:a16="http://schemas.microsoft.com/office/drawing/2014/main" id="{78180BE1-42D0-F6E7-DB8A-0C39B219431E}"/>
                  </a:ext>
                </a:extLst>
              </p:cNvPr>
              <p:cNvSpPr txBox="1"/>
              <p:nvPr/>
            </p:nvSpPr>
            <p:spPr>
              <a:xfrm>
                <a:off x="2502929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53(0)</a:t>
                </a:r>
              </a:p>
            </p:txBody>
          </p:sp>
          <p:sp>
            <p:nvSpPr>
              <p:cNvPr id="625" name="TextBox 624">
                <a:extLst>
                  <a:ext uri="{FF2B5EF4-FFF2-40B4-BE49-F238E27FC236}">
                    <a16:creationId xmlns:a16="http://schemas.microsoft.com/office/drawing/2014/main" id="{BC4DD7DD-22B6-C5D2-3ADA-A41FEF039C3F}"/>
                  </a:ext>
                </a:extLst>
              </p:cNvPr>
              <p:cNvSpPr txBox="1"/>
              <p:nvPr/>
            </p:nvSpPr>
            <p:spPr>
              <a:xfrm>
                <a:off x="3276561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50(3)</a:t>
                </a:r>
              </a:p>
            </p:txBody>
          </p:sp>
          <p:sp>
            <p:nvSpPr>
              <p:cNvPr id="626" name="TextBox 625">
                <a:extLst>
                  <a:ext uri="{FF2B5EF4-FFF2-40B4-BE49-F238E27FC236}">
                    <a16:creationId xmlns:a16="http://schemas.microsoft.com/office/drawing/2014/main" id="{DFAF4A36-0DB1-FA0F-750C-A9117ECBD748}"/>
                  </a:ext>
                </a:extLst>
              </p:cNvPr>
              <p:cNvSpPr txBox="1"/>
              <p:nvPr/>
            </p:nvSpPr>
            <p:spPr>
              <a:xfrm>
                <a:off x="4050239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46(6)</a:t>
                </a:r>
              </a:p>
            </p:txBody>
          </p:sp>
          <p:sp>
            <p:nvSpPr>
              <p:cNvPr id="627" name="TextBox 626">
                <a:extLst>
                  <a:ext uri="{FF2B5EF4-FFF2-40B4-BE49-F238E27FC236}">
                    <a16:creationId xmlns:a16="http://schemas.microsoft.com/office/drawing/2014/main" id="{CF4A244A-1BBB-15EA-D818-81B9C1F4F7EC}"/>
                  </a:ext>
                </a:extLst>
              </p:cNvPr>
              <p:cNvSpPr txBox="1"/>
              <p:nvPr/>
            </p:nvSpPr>
            <p:spPr>
              <a:xfrm>
                <a:off x="4823867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45(7)</a:t>
                </a:r>
              </a:p>
            </p:txBody>
          </p:sp>
          <p:sp>
            <p:nvSpPr>
              <p:cNvPr id="628" name="TextBox 627">
                <a:extLst>
                  <a:ext uri="{FF2B5EF4-FFF2-40B4-BE49-F238E27FC236}">
                    <a16:creationId xmlns:a16="http://schemas.microsoft.com/office/drawing/2014/main" id="{96C8FFA6-5E46-0913-4B21-30B393E1CCC5}"/>
                  </a:ext>
                </a:extLst>
              </p:cNvPr>
              <p:cNvSpPr txBox="1"/>
              <p:nvPr/>
            </p:nvSpPr>
            <p:spPr>
              <a:xfrm>
                <a:off x="5597747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44(7)</a:t>
                </a:r>
              </a:p>
            </p:txBody>
          </p:sp>
          <p:sp>
            <p:nvSpPr>
              <p:cNvPr id="629" name="TextBox 628">
                <a:extLst>
                  <a:ext uri="{FF2B5EF4-FFF2-40B4-BE49-F238E27FC236}">
                    <a16:creationId xmlns:a16="http://schemas.microsoft.com/office/drawing/2014/main" id="{32927FCE-43AB-8E5B-D780-BCFAFCA84A03}"/>
                  </a:ext>
                </a:extLst>
              </p:cNvPr>
              <p:cNvSpPr txBox="1"/>
              <p:nvPr/>
            </p:nvSpPr>
            <p:spPr>
              <a:xfrm>
                <a:off x="6371381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44(7)</a:t>
                </a:r>
              </a:p>
            </p:txBody>
          </p:sp>
          <p:sp>
            <p:nvSpPr>
              <p:cNvPr id="630" name="TextBox 629">
                <a:extLst>
                  <a:ext uri="{FF2B5EF4-FFF2-40B4-BE49-F238E27FC236}">
                    <a16:creationId xmlns:a16="http://schemas.microsoft.com/office/drawing/2014/main" id="{A2E70A4D-6218-AB9F-9C77-5574AFA5B6F4}"/>
                  </a:ext>
                </a:extLst>
              </p:cNvPr>
              <p:cNvSpPr txBox="1"/>
              <p:nvPr/>
            </p:nvSpPr>
            <p:spPr>
              <a:xfrm>
                <a:off x="7145259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42(9)</a:t>
                </a:r>
              </a:p>
            </p:txBody>
          </p:sp>
          <p:sp>
            <p:nvSpPr>
              <p:cNvPr id="631" name="TextBox 630">
                <a:extLst>
                  <a:ext uri="{FF2B5EF4-FFF2-40B4-BE49-F238E27FC236}">
                    <a16:creationId xmlns:a16="http://schemas.microsoft.com/office/drawing/2014/main" id="{8C6A6E0E-2303-27E8-830E-B6B8A52F5290}"/>
                  </a:ext>
                </a:extLst>
              </p:cNvPr>
              <p:cNvSpPr txBox="1"/>
              <p:nvPr/>
            </p:nvSpPr>
            <p:spPr>
              <a:xfrm>
                <a:off x="7918895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42(9)</a:t>
                </a:r>
              </a:p>
            </p:txBody>
          </p:sp>
          <p:sp>
            <p:nvSpPr>
              <p:cNvPr id="632" name="TextBox 631">
                <a:extLst>
                  <a:ext uri="{FF2B5EF4-FFF2-40B4-BE49-F238E27FC236}">
                    <a16:creationId xmlns:a16="http://schemas.microsoft.com/office/drawing/2014/main" id="{2CB6BD66-0241-AFF1-05E2-B5D8DA0D8057}"/>
                  </a:ext>
                </a:extLst>
              </p:cNvPr>
              <p:cNvSpPr txBox="1"/>
              <p:nvPr/>
            </p:nvSpPr>
            <p:spPr>
              <a:xfrm>
                <a:off x="8660312" y="8420167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41(10)</a:t>
                </a:r>
              </a:p>
            </p:txBody>
          </p:sp>
          <p:sp>
            <p:nvSpPr>
              <p:cNvPr id="633" name="TextBox 632">
                <a:extLst>
                  <a:ext uri="{FF2B5EF4-FFF2-40B4-BE49-F238E27FC236}">
                    <a16:creationId xmlns:a16="http://schemas.microsoft.com/office/drawing/2014/main" id="{F97863C4-9888-1703-CB87-733AF6150914}"/>
                  </a:ext>
                </a:extLst>
              </p:cNvPr>
              <p:cNvSpPr txBox="1"/>
              <p:nvPr/>
            </p:nvSpPr>
            <p:spPr>
              <a:xfrm>
                <a:off x="9433941" y="8420167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38(12)</a:t>
                </a:r>
              </a:p>
            </p:txBody>
          </p:sp>
          <p:sp>
            <p:nvSpPr>
              <p:cNvPr id="634" name="TextBox 633">
                <a:extLst>
                  <a:ext uri="{FF2B5EF4-FFF2-40B4-BE49-F238E27FC236}">
                    <a16:creationId xmlns:a16="http://schemas.microsoft.com/office/drawing/2014/main" id="{4165D318-9BD7-1CB2-BF00-35567E844D71}"/>
                  </a:ext>
                </a:extLst>
              </p:cNvPr>
              <p:cNvSpPr txBox="1"/>
              <p:nvPr/>
            </p:nvSpPr>
            <p:spPr>
              <a:xfrm>
                <a:off x="10207569" y="8420167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36(14)</a:t>
                </a:r>
              </a:p>
            </p:txBody>
          </p:sp>
          <p:sp>
            <p:nvSpPr>
              <p:cNvPr id="635" name="TextBox 634">
                <a:extLst>
                  <a:ext uri="{FF2B5EF4-FFF2-40B4-BE49-F238E27FC236}">
                    <a16:creationId xmlns:a16="http://schemas.microsoft.com/office/drawing/2014/main" id="{95FAF807-561C-0771-B2FE-03D0D301C71A}"/>
                  </a:ext>
                </a:extLst>
              </p:cNvPr>
              <p:cNvSpPr txBox="1"/>
              <p:nvPr/>
            </p:nvSpPr>
            <p:spPr>
              <a:xfrm>
                <a:off x="10981455" y="8420167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35(14)</a:t>
                </a:r>
              </a:p>
            </p:txBody>
          </p:sp>
          <p:sp>
            <p:nvSpPr>
              <p:cNvPr id="636" name="TextBox 635">
                <a:extLst>
                  <a:ext uri="{FF2B5EF4-FFF2-40B4-BE49-F238E27FC236}">
                    <a16:creationId xmlns:a16="http://schemas.microsoft.com/office/drawing/2014/main" id="{F226E465-B001-A6AA-B6A4-CBCB29986452}"/>
                  </a:ext>
                </a:extLst>
              </p:cNvPr>
              <p:cNvSpPr txBox="1"/>
              <p:nvPr/>
            </p:nvSpPr>
            <p:spPr>
              <a:xfrm>
                <a:off x="11758818" y="8420167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34(14)</a:t>
                </a:r>
              </a:p>
            </p:txBody>
          </p:sp>
          <p:sp>
            <p:nvSpPr>
              <p:cNvPr id="637" name="TextBox 636">
                <a:extLst>
                  <a:ext uri="{FF2B5EF4-FFF2-40B4-BE49-F238E27FC236}">
                    <a16:creationId xmlns:a16="http://schemas.microsoft.com/office/drawing/2014/main" id="{DACF8BE1-B846-B83A-FC1C-981CAD213115}"/>
                  </a:ext>
                </a:extLst>
              </p:cNvPr>
              <p:cNvSpPr txBox="1"/>
              <p:nvPr/>
            </p:nvSpPr>
            <p:spPr>
              <a:xfrm>
                <a:off x="12529458" y="8420167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24(15)</a:t>
                </a:r>
              </a:p>
            </p:txBody>
          </p:sp>
          <p:sp>
            <p:nvSpPr>
              <p:cNvPr id="638" name="TextBox 637">
                <a:extLst>
                  <a:ext uri="{FF2B5EF4-FFF2-40B4-BE49-F238E27FC236}">
                    <a16:creationId xmlns:a16="http://schemas.microsoft.com/office/drawing/2014/main" id="{760F10FA-0A5F-CCE6-B488-72E2BFA4C6EB}"/>
                  </a:ext>
                </a:extLst>
              </p:cNvPr>
              <p:cNvSpPr txBox="1"/>
              <p:nvPr/>
            </p:nvSpPr>
            <p:spPr>
              <a:xfrm>
                <a:off x="13314696" y="8420167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15(15)</a:t>
                </a:r>
              </a:p>
            </p:txBody>
          </p:sp>
          <p:sp>
            <p:nvSpPr>
              <p:cNvPr id="639" name="TextBox 638">
                <a:extLst>
                  <a:ext uri="{FF2B5EF4-FFF2-40B4-BE49-F238E27FC236}">
                    <a16:creationId xmlns:a16="http://schemas.microsoft.com/office/drawing/2014/main" id="{1C6010EB-6965-FA3F-C2B7-F937AD076865}"/>
                  </a:ext>
                </a:extLst>
              </p:cNvPr>
              <p:cNvSpPr txBox="1"/>
              <p:nvPr/>
            </p:nvSpPr>
            <p:spPr>
              <a:xfrm>
                <a:off x="14108895" y="8420167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5(15)</a:t>
                </a:r>
              </a:p>
            </p:txBody>
          </p:sp>
          <p:sp>
            <p:nvSpPr>
              <p:cNvPr id="605" name="TextBox 604">
                <a:extLst>
                  <a:ext uri="{FF2B5EF4-FFF2-40B4-BE49-F238E27FC236}">
                    <a16:creationId xmlns:a16="http://schemas.microsoft.com/office/drawing/2014/main" id="{1D4E905F-614C-AEBD-B402-930E3A26C416}"/>
                  </a:ext>
                </a:extLst>
              </p:cNvPr>
              <p:cNvSpPr txBox="1"/>
              <p:nvPr/>
            </p:nvSpPr>
            <p:spPr>
              <a:xfrm>
                <a:off x="2502929" y="8577402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65(0)</a:t>
                </a:r>
              </a:p>
            </p:txBody>
          </p:sp>
          <p:sp>
            <p:nvSpPr>
              <p:cNvPr id="606" name="TextBox 605">
                <a:extLst>
                  <a:ext uri="{FF2B5EF4-FFF2-40B4-BE49-F238E27FC236}">
                    <a16:creationId xmlns:a16="http://schemas.microsoft.com/office/drawing/2014/main" id="{9D696C1E-FFB8-EDCD-BF6F-E18EB5FD766E}"/>
                  </a:ext>
                </a:extLst>
              </p:cNvPr>
              <p:cNvSpPr txBox="1"/>
              <p:nvPr/>
            </p:nvSpPr>
            <p:spPr>
              <a:xfrm>
                <a:off x="3276561" y="8577402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62(3)</a:t>
                </a:r>
              </a:p>
            </p:txBody>
          </p:sp>
          <p:sp>
            <p:nvSpPr>
              <p:cNvPr id="607" name="TextBox 606">
                <a:extLst>
                  <a:ext uri="{FF2B5EF4-FFF2-40B4-BE49-F238E27FC236}">
                    <a16:creationId xmlns:a16="http://schemas.microsoft.com/office/drawing/2014/main" id="{EEF25549-052D-5F14-0E33-76C3FFE504A3}"/>
                  </a:ext>
                </a:extLst>
              </p:cNvPr>
              <p:cNvSpPr txBox="1"/>
              <p:nvPr/>
            </p:nvSpPr>
            <p:spPr>
              <a:xfrm>
                <a:off x="4050239" y="8577402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56(9)</a:t>
                </a:r>
              </a:p>
            </p:txBody>
          </p:sp>
          <p:sp>
            <p:nvSpPr>
              <p:cNvPr id="608" name="TextBox 607">
                <a:extLst>
                  <a:ext uri="{FF2B5EF4-FFF2-40B4-BE49-F238E27FC236}">
                    <a16:creationId xmlns:a16="http://schemas.microsoft.com/office/drawing/2014/main" id="{AF0B6483-C751-E58C-DB7D-611CEB5AECCB}"/>
                  </a:ext>
                </a:extLst>
              </p:cNvPr>
              <p:cNvSpPr txBox="1"/>
              <p:nvPr/>
            </p:nvSpPr>
            <p:spPr>
              <a:xfrm>
                <a:off x="4791405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52(13)</a:t>
                </a:r>
              </a:p>
            </p:txBody>
          </p:sp>
          <p:sp>
            <p:nvSpPr>
              <p:cNvPr id="609" name="TextBox 608">
                <a:extLst>
                  <a:ext uri="{FF2B5EF4-FFF2-40B4-BE49-F238E27FC236}">
                    <a16:creationId xmlns:a16="http://schemas.microsoft.com/office/drawing/2014/main" id="{4074F8DB-FF9A-DF3F-273D-AF55F63F6C8D}"/>
                  </a:ext>
                </a:extLst>
              </p:cNvPr>
              <p:cNvSpPr txBox="1"/>
              <p:nvPr/>
            </p:nvSpPr>
            <p:spPr>
              <a:xfrm>
                <a:off x="5565287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45(20)</a:t>
                </a:r>
              </a:p>
            </p:txBody>
          </p:sp>
          <p:sp>
            <p:nvSpPr>
              <p:cNvPr id="610" name="TextBox 609">
                <a:extLst>
                  <a:ext uri="{FF2B5EF4-FFF2-40B4-BE49-F238E27FC236}">
                    <a16:creationId xmlns:a16="http://schemas.microsoft.com/office/drawing/2014/main" id="{53E3FA5D-D170-7DFF-4CB4-E4581494923F}"/>
                  </a:ext>
                </a:extLst>
              </p:cNvPr>
              <p:cNvSpPr txBox="1"/>
              <p:nvPr/>
            </p:nvSpPr>
            <p:spPr>
              <a:xfrm>
                <a:off x="6338919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41(23)</a:t>
                </a:r>
              </a:p>
            </p:txBody>
          </p:sp>
          <p:sp>
            <p:nvSpPr>
              <p:cNvPr id="611" name="TextBox 610">
                <a:extLst>
                  <a:ext uri="{FF2B5EF4-FFF2-40B4-BE49-F238E27FC236}">
                    <a16:creationId xmlns:a16="http://schemas.microsoft.com/office/drawing/2014/main" id="{E9E31C5A-2513-5209-2B08-D0D884E41DB0}"/>
                  </a:ext>
                </a:extLst>
              </p:cNvPr>
              <p:cNvSpPr txBox="1"/>
              <p:nvPr/>
            </p:nvSpPr>
            <p:spPr>
              <a:xfrm>
                <a:off x="7112798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36(27)</a:t>
                </a:r>
              </a:p>
            </p:txBody>
          </p:sp>
          <p:sp>
            <p:nvSpPr>
              <p:cNvPr id="612" name="TextBox 611">
                <a:extLst>
                  <a:ext uri="{FF2B5EF4-FFF2-40B4-BE49-F238E27FC236}">
                    <a16:creationId xmlns:a16="http://schemas.microsoft.com/office/drawing/2014/main" id="{52A1541C-BF27-D46C-5516-7B6CF7181569}"/>
                  </a:ext>
                </a:extLst>
              </p:cNvPr>
              <p:cNvSpPr txBox="1"/>
              <p:nvPr/>
            </p:nvSpPr>
            <p:spPr>
              <a:xfrm>
                <a:off x="7886433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34(29)</a:t>
                </a:r>
              </a:p>
            </p:txBody>
          </p:sp>
          <p:sp>
            <p:nvSpPr>
              <p:cNvPr id="613" name="TextBox 612">
                <a:extLst>
                  <a:ext uri="{FF2B5EF4-FFF2-40B4-BE49-F238E27FC236}">
                    <a16:creationId xmlns:a16="http://schemas.microsoft.com/office/drawing/2014/main" id="{793F5AB5-BE02-FAD7-542C-544008D6F150}"/>
                  </a:ext>
                </a:extLst>
              </p:cNvPr>
              <p:cNvSpPr txBox="1"/>
              <p:nvPr/>
            </p:nvSpPr>
            <p:spPr>
              <a:xfrm>
                <a:off x="8660312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31(32)</a:t>
                </a:r>
              </a:p>
            </p:txBody>
          </p:sp>
          <p:sp>
            <p:nvSpPr>
              <p:cNvPr id="614" name="TextBox 613">
                <a:extLst>
                  <a:ext uri="{FF2B5EF4-FFF2-40B4-BE49-F238E27FC236}">
                    <a16:creationId xmlns:a16="http://schemas.microsoft.com/office/drawing/2014/main" id="{7AABD3EE-06F1-AEFF-DAC7-DC391D030A6E}"/>
                  </a:ext>
                </a:extLst>
              </p:cNvPr>
              <p:cNvSpPr txBox="1"/>
              <p:nvPr/>
            </p:nvSpPr>
            <p:spPr>
              <a:xfrm>
                <a:off x="9433941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28(35)</a:t>
                </a:r>
              </a:p>
            </p:txBody>
          </p:sp>
          <p:sp>
            <p:nvSpPr>
              <p:cNvPr id="615" name="TextBox 614">
                <a:extLst>
                  <a:ext uri="{FF2B5EF4-FFF2-40B4-BE49-F238E27FC236}">
                    <a16:creationId xmlns:a16="http://schemas.microsoft.com/office/drawing/2014/main" id="{463858FC-2AE5-159E-4555-0ACCAC4950F5}"/>
                  </a:ext>
                </a:extLst>
              </p:cNvPr>
              <p:cNvSpPr txBox="1"/>
              <p:nvPr/>
            </p:nvSpPr>
            <p:spPr>
              <a:xfrm>
                <a:off x="10207569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27(36)</a:t>
                </a:r>
              </a:p>
            </p:txBody>
          </p:sp>
          <p:sp>
            <p:nvSpPr>
              <p:cNvPr id="616" name="TextBox 615">
                <a:extLst>
                  <a:ext uri="{FF2B5EF4-FFF2-40B4-BE49-F238E27FC236}">
                    <a16:creationId xmlns:a16="http://schemas.microsoft.com/office/drawing/2014/main" id="{354B6B5E-F72D-8702-451F-F83E9D1A77DB}"/>
                  </a:ext>
                </a:extLst>
              </p:cNvPr>
              <p:cNvSpPr txBox="1"/>
              <p:nvPr/>
            </p:nvSpPr>
            <p:spPr>
              <a:xfrm>
                <a:off x="10981455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26(37)</a:t>
                </a:r>
              </a:p>
            </p:txBody>
          </p:sp>
          <p:sp>
            <p:nvSpPr>
              <p:cNvPr id="617" name="TextBox 616">
                <a:extLst>
                  <a:ext uri="{FF2B5EF4-FFF2-40B4-BE49-F238E27FC236}">
                    <a16:creationId xmlns:a16="http://schemas.microsoft.com/office/drawing/2014/main" id="{8D197CFD-3062-0CDC-6BDE-579363E6BEF0}"/>
                  </a:ext>
                </a:extLst>
              </p:cNvPr>
              <p:cNvSpPr txBox="1"/>
              <p:nvPr/>
            </p:nvSpPr>
            <p:spPr>
              <a:xfrm>
                <a:off x="11758818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23(38)</a:t>
                </a:r>
              </a:p>
            </p:txBody>
          </p:sp>
          <p:sp>
            <p:nvSpPr>
              <p:cNvPr id="618" name="TextBox 617">
                <a:extLst>
                  <a:ext uri="{FF2B5EF4-FFF2-40B4-BE49-F238E27FC236}">
                    <a16:creationId xmlns:a16="http://schemas.microsoft.com/office/drawing/2014/main" id="{33D4A1C7-9D0C-542D-307B-6CFA35EAC88B}"/>
                  </a:ext>
                </a:extLst>
              </p:cNvPr>
              <p:cNvSpPr txBox="1"/>
              <p:nvPr/>
            </p:nvSpPr>
            <p:spPr>
              <a:xfrm>
                <a:off x="12529458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16(38)</a:t>
                </a:r>
              </a:p>
            </p:txBody>
          </p:sp>
          <p:sp>
            <p:nvSpPr>
              <p:cNvPr id="619" name="TextBox 618">
                <a:extLst>
                  <a:ext uri="{FF2B5EF4-FFF2-40B4-BE49-F238E27FC236}">
                    <a16:creationId xmlns:a16="http://schemas.microsoft.com/office/drawing/2014/main" id="{413E1FE0-15DD-B800-A030-385A0D653BC8}"/>
                  </a:ext>
                </a:extLst>
              </p:cNvPr>
              <p:cNvSpPr txBox="1"/>
              <p:nvPr/>
            </p:nvSpPr>
            <p:spPr>
              <a:xfrm>
                <a:off x="13314696" y="8577402"/>
                <a:ext cx="336632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10(38)</a:t>
                </a:r>
              </a:p>
            </p:txBody>
          </p:sp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BB4C151C-8E7C-C3A6-E04A-CFD7E0E6AE25}"/>
                  </a:ext>
                </a:extLst>
              </p:cNvPr>
              <p:cNvSpPr txBox="1"/>
              <p:nvPr/>
            </p:nvSpPr>
            <p:spPr>
              <a:xfrm>
                <a:off x="14108895" y="8577402"/>
                <a:ext cx="271710" cy="1385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6(38)</a:t>
                </a:r>
              </a:p>
            </p:txBody>
          </p:sp>
          <p:sp>
            <p:nvSpPr>
              <p:cNvPr id="675" name="TextBox 674">
                <a:extLst>
                  <a:ext uri="{FF2B5EF4-FFF2-40B4-BE49-F238E27FC236}">
                    <a16:creationId xmlns:a16="http://schemas.microsoft.com/office/drawing/2014/main" id="{36D2FD87-DCFC-59BF-7263-2D412F6A6574}"/>
                  </a:ext>
                </a:extLst>
              </p:cNvPr>
              <p:cNvSpPr txBox="1"/>
              <p:nvPr/>
            </p:nvSpPr>
            <p:spPr>
              <a:xfrm>
                <a:off x="1776657" y="8253298"/>
                <a:ext cx="1308618" cy="211203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>
                <a:spAutoFit/>
              </a:bodyPr>
              <a:lstStyle/>
              <a:p>
                <a:pPr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 b="1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  <a:rtl val="0"/>
                  </a:rPr>
                  <a:t>No. at risk (no. events)</a:t>
                </a:r>
              </a:p>
            </p:txBody>
          </p:sp>
          <p:sp>
            <p:nvSpPr>
              <p:cNvPr id="676" name="TextBox 675">
                <a:extLst>
                  <a:ext uri="{FF2B5EF4-FFF2-40B4-BE49-F238E27FC236}">
                    <a16:creationId xmlns:a16="http://schemas.microsoft.com/office/drawing/2014/main" id="{9EF1C424-6AE0-E289-80D0-EE2306427298}"/>
                  </a:ext>
                </a:extLst>
              </p:cNvPr>
              <p:cNvSpPr txBox="1"/>
              <p:nvPr/>
            </p:nvSpPr>
            <p:spPr>
              <a:xfrm>
                <a:off x="1781940" y="8383816"/>
                <a:ext cx="601694" cy="211203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>
                <a:spAutoFit/>
              </a:bodyPr>
              <a:lstStyle/>
              <a:p>
                <a:pPr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ln/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Dost + CP</a:t>
                </a:r>
              </a:p>
            </p:txBody>
          </p:sp>
          <p:sp>
            <p:nvSpPr>
              <p:cNvPr id="677" name="TextBox 676">
                <a:extLst>
                  <a:ext uri="{FF2B5EF4-FFF2-40B4-BE49-F238E27FC236}">
                    <a16:creationId xmlns:a16="http://schemas.microsoft.com/office/drawing/2014/main" id="{445739B6-EBF8-C45B-2C70-99FBF8E35EEC}"/>
                  </a:ext>
                </a:extLst>
              </p:cNvPr>
              <p:cNvSpPr txBox="1"/>
              <p:nvPr/>
            </p:nvSpPr>
            <p:spPr>
              <a:xfrm>
                <a:off x="1776657" y="8541051"/>
                <a:ext cx="606503" cy="211203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 anchor="ctr">
                <a:spAutoFit/>
              </a:bodyPr>
              <a:lstStyle/>
              <a:p>
                <a:pPr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600">
                    <a:ln/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PBO + CP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941303-41C4-C4C5-31C3-9F54E3E5F243}"/>
                  </a:ext>
                </a:extLst>
              </p:cNvPr>
              <p:cNvSpPr txBox="1"/>
              <p:nvPr/>
            </p:nvSpPr>
            <p:spPr>
              <a:xfrm>
                <a:off x="12942594" y="3140331"/>
                <a:ext cx="185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200" b="1" spc="-20">
                    <a:solidFill>
                      <a:srgbClr val="4156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Dostarlimab + CP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54BBC0-6440-9BC0-E61C-346AB6C35FB4}"/>
                  </a:ext>
                </a:extLst>
              </p:cNvPr>
              <p:cNvSpPr txBox="1"/>
              <p:nvPr/>
            </p:nvSpPr>
            <p:spPr>
              <a:xfrm>
                <a:off x="12942594" y="5162040"/>
                <a:ext cx="14691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200" b="1">
                    <a:solidFill>
                      <a:srgbClr val="AE3F3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Placebo + CP</a:t>
                </a:r>
              </a:p>
            </p:txBody>
          </p:sp>
          <p:sp>
            <p:nvSpPr>
              <p:cNvPr id="734" name="Freeform 179">
                <a:extLst>
                  <a:ext uri="{FF2B5EF4-FFF2-40B4-BE49-F238E27FC236}">
                    <a16:creationId xmlns:a16="http://schemas.microsoft.com/office/drawing/2014/main" id="{0E0EC63A-1FBC-2C50-9B7D-445CB4D97970}"/>
                  </a:ext>
                </a:extLst>
              </p:cNvPr>
              <p:cNvSpPr/>
              <p:nvPr/>
            </p:nvSpPr>
            <p:spPr>
              <a:xfrm>
                <a:off x="2625767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6" name="Freeform 181">
                <a:extLst>
                  <a:ext uri="{FF2B5EF4-FFF2-40B4-BE49-F238E27FC236}">
                    <a16:creationId xmlns:a16="http://schemas.microsoft.com/office/drawing/2014/main" id="{D19110B6-8031-E462-0AF8-7FD6C2336EB8}"/>
                  </a:ext>
                </a:extLst>
              </p:cNvPr>
              <p:cNvSpPr/>
              <p:nvPr/>
            </p:nvSpPr>
            <p:spPr>
              <a:xfrm>
                <a:off x="3401351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8" name="Freeform 183">
                <a:extLst>
                  <a:ext uri="{FF2B5EF4-FFF2-40B4-BE49-F238E27FC236}">
                    <a16:creationId xmlns:a16="http://schemas.microsoft.com/office/drawing/2014/main" id="{D9B3C15C-9232-9238-0813-B18FE6C9769E}"/>
                  </a:ext>
                </a:extLst>
              </p:cNvPr>
              <p:cNvSpPr/>
              <p:nvPr/>
            </p:nvSpPr>
            <p:spPr>
              <a:xfrm>
                <a:off x="4176935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0" name="Freeform 185">
                <a:extLst>
                  <a:ext uri="{FF2B5EF4-FFF2-40B4-BE49-F238E27FC236}">
                    <a16:creationId xmlns:a16="http://schemas.microsoft.com/office/drawing/2014/main" id="{EE235E80-EA8E-7219-87EF-96610445C850}"/>
                  </a:ext>
                </a:extLst>
              </p:cNvPr>
              <p:cNvSpPr/>
              <p:nvPr/>
            </p:nvSpPr>
            <p:spPr>
              <a:xfrm>
                <a:off x="4952519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2" name="Freeform 187">
                <a:extLst>
                  <a:ext uri="{FF2B5EF4-FFF2-40B4-BE49-F238E27FC236}">
                    <a16:creationId xmlns:a16="http://schemas.microsoft.com/office/drawing/2014/main" id="{D23E2F6B-ABCF-654A-1555-E8FC6D15753A}"/>
                  </a:ext>
                </a:extLst>
              </p:cNvPr>
              <p:cNvSpPr/>
              <p:nvPr/>
            </p:nvSpPr>
            <p:spPr>
              <a:xfrm>
                <a:off x="5728610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4" name="Freeform 189">
                <a:extLst>
                  <a:ext uri="{FF2B5EF4-FFF2-40B4-BE49-F238E27FC236}">
                    <a16:creationId xmlns:a16="http://schemas.microsoft.com/office/drawing/2014/main" id="{512D14E5-8AD1-1100-081E-585714800640}"/>
                  </a:ext>
                </a:extLst>
              </p:cNvPr>
              <p:cNvSpPr/>
              <p:nvPr/>
            </p:nvSpPr>
            <p:spPr>
              <a:xfrm>
                <a:off x="6504194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6" name="Freeform 191">
                <a:extLst>
                  <a:ext uri="{FF2B5EF4-FFF2-40B4-BE49-F238E27FC236}">
                    <a16:creationId xmlns:a16="http://schemas.microsoft.com/office/drawing/2014/main" id="{12A3AA4B-21D8-B7DA-171D-850473931DB3}"/>
                  </a:ext>
                </a:extLst>
              </p:cNvPr>
              <p:cNvSpPr/>
              <p:nvPr/>
            </p:nvSpPr>
            <p:spPr>
              <a:xfrm>
                <a:off x="7279778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8" name="Freeform 193">
                <a:extLst>
                  <a:ext uri="{FF2B5EF4-FFF2-40B4-BE49-F238E27FC236}">
                    <a16:creationId xmlns:a16="http://schemas.microsoft.com/office/drawing/2014/main" id="{16DB5C01-8C9C-78B7-C295-55B3E76D677D}"/>
                  </a:ext>
                </a:extLst>
              </p:cNvPr>
              <p:cNvSpPr/>
              <p:nvPr/>
            </p:nvSpPr>
            <p:spPr>
              <a:xfrm>
                <a:off x="8055362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0" name="Freeform 195">
                <a:extLst>
                  <a:ext uri="{FF2B5EF4-FFF2-40B4-BE49-F238E27FC236}">
                    <a16:creationId xmlns:a16="http://schemas.microsoft.com/office/drawing/2014/main" id="{23CDB150-70B6-D66A-AF23-406BB7D6181C}"/>
                  </a:ext>
                </a:extLst>
              </p:cNvPr>
              <p:cNvSpPr/>
              <p:nvPr/>
            </p:nvSpPr>
            <p:spPr>
              <a:xfrm>
                <a:off x="8831199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2" name="Freeform 197">
                <a:extLst>
                  <a:ext uri="{FF2B5EF4-FFF2-40B4-BE49-F238E27FC236}">
                    <a16:creationId xmlns:a16="http://schemas.microsoft.com/office/drawing/2014/main" id="{F65B9C43-6C8A-923F-C3FC-0958F4D22639}"/>
                  </a:ext>
                </a:extLst>
              </p:cNvPr>
              <p:cNvSpPr/>
              <p:nvPr/>
            </p:nvSpPr>
            <p:spPr>
              <a:xfrm>
                <a:off x="9607037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4" name="Freeform 199">
                <a:extLst>
                  <a:ext uri="{FF2B5EF4-FFF2-40B4-BE49-F238E27FC236}">
                    <a16:creationId xmlns:a16="http://schemas.microsoft.com/office/drawing/2014/main" id="{0279879A-8DC5-C256-6616-79AFEEE032DC}"/>
                  </a:ext>
                </a:extLst>
              </p:cNvPr>
              <p:cNvSpPr/>
              <p:nvPr/>
            </p:nvSpPr>
            <p:spPr>
              <a:xfrm>
                <a:off x="10382621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6" name="Freeform 201">
                <a:extLst>
                  <a:ext uri="{FF2B5EF4-FFF2-40B4-BE49-F238E27FC236}">
                    <a16:creationId xmlns:a16="http://schemas.microsoft.com/office/drawing/2014/main" id="{D9953B8E-1FD5-358D-80BA-928E44641DD3}"/>
                  </a:ext>
                </a:extLst>
              </p:cNvPr>
              <p:cNvSpPr/>
              <p:nvPr/>
            </p:nvSpPr>
            <p:spPr>
              <a:xfrm>
                <a:off x="11158205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8" name="Freeform 203">
                <a:extLst>
                  <a:ext uri="{FF2B5EF4-FFF2-40B4-BE49-F238E27FC236}">
                    <a16:creationId xmlns:a16="http://schemas.microsoft.com/office/drawing/2014/main" id="{F65D7E51-3B1F-38BB-64B6-FAC2847CBB4D}"/>
                  </a:ext>
                </a:extLst>
              </p:cNvPr>
              <p:cNvSpPr/>
              <p:nvPr/>
            </p:nvSpPr>
            <p:spPr>
              <a:xfrm>
                <a:off x="11933789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0" name="Freeform 205">
                <a:extLst>
                  <a:ext uri="{FF2B5EF4-FFF2-40B4-BE49-F238E27FC236}">
                    <a16:creationId xmlns:a16="http://schemas.microsoft.com/office/drawing/2014/main" id="{7BEB9245-15FB-EA04-C781-EBDBB0BA1EEF}"/>
                  </a:ext>
                </a:extLst>
              </p:cNvPr>
              <p:cNvSpPr/>
              <p:nvPr/>
            </p:nvSpPr>
            <p:spPr>
              <a:xfrm>
                <a:off x="12709626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2" name="Freeform 207">
                <a:extLst>
                  <a:ext uri="{FF2B5EF4-FFF2-40B4-BE49-F238E27FC236}">
                    <a16:creationId xmlns:a16="http://schemas.microsoft.com/office/drawing/2014/main" id="{DBDBBECB-4449-5335-6B0A-9513B7F930A0}"/>
                  </a:ext>
                </a:extLst>
              </p:cNvPr>
              <p:cNvSpPr/>
              <p:nvPr/>
            </p:nvSpPr>
            <p:spPr>
              <a:xfrm>
                <a:off x="13485210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4" name="Freeform 209">
                <a:extLst>
                  <a:ext uri="{FF2B5EF4-FFF2-40B4-BE49-F238E27FC236}">
                    <a16:creationId xmlns:a16="http://schemas.microsoft.com/office/drawing/2014/main" id="{E208AD90-4E4F-52DC-0FA6-09499FED3AF6}"/>
                  </a:ext>
                </a:extLst>
              </p:cNvPr>
              <p:cNvSpPr/>
              <p:nvPr/>
            </p:nvSpPr>
            <p:spPr>
              <a:xfrm>
                <a:off x="14261047" y="7268342"/>
                <a:ext cx="25429" cy="91440"/>
              </a:xfrm>
              <a:custGeom>
                <a:avLst/>
                <a:gdLst>
                  <a:gd name="csX0" fmla="*/ 0 w 15057"/>
                  <a:gd name="csY0" fmla="*/ 0 h 72003"/>
                  <a:gd name="csX1" fmla="*/ 0 w 15057"/>
                  <a:gd name="csY1" fmla="*/ 72004 h 72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72003">
                    <a:moveTo>
                      <a:pt x="0" y="0"/>
                    </a:moveTo>
                    <a:lnTo>
                      <a:pt x="0" y="72004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66" name="Group 765">
                <a:extLst>
                  <a:ext uri="{FF2B5EF4-FFF2-40B4-BE49-F238E27FC236}">
                    <a16:creationId xmlns:a16="http://schemas.microsoft.com/office/drawing/2014/main" id="{88EF6AA7-17F9-9F71-F21C-896D38070DA0}"/>
                  </a:ext>
                </a:extLst>
              </p:cNvPr>
              <p:cNvGrpSpPr/>
              <p:nvPr/>
            </p:nvGrpSpPr>
            <p:grpSpPr>
              <a:xfrm>
                <a:off x="2532707" y="7385438"/>
                <a:ext cx="11877554" cy="319022"/>
                <a:chOff x="2532707" y="7385438"/>
                <a:chExt cx="11877554" cy="319022"/>
              </a:xfrm>
            </p:grpSpPr>
            <p:sp>
              <p:nvSpPr>
                <p:cNvPr id="767" name="TextBox 766">
                  <a:extLst>
                    <a:ext uri="{FF2B5EF4-FFF2-40B4-BE49-F238E27FC236}">
                      <a16:creationId xmlns:a16="http://schemas.microsoft.com/office/drawing/2014/main" id="{049C7727-DA3A-EBD3-3ADB-B616D388F149}"/>
                    </a:ext>
                  </a:extLst>
                </p:cNvPr>
                <p:cNvSpPr txBox="1"/>
                <p:nvPr/>
              </p:nvSpPr>
              <p:spPr>
                <a:xfrm>
                  <a:off x="2532707" y="7385438"/>
                  <a:ext cx="185715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0</a:t>
                  </a:r>
                </a:p>
              </p:txBody>
            </p:sp>
            <p:sp>
              <p:nvSpPr>
                <p:cNvPr id="768" name="TextBox 767">
                  <a:extLst>
                    <a:ext uri="{FF2B5EF4-FFF2-40B4-BE49-F238E27FC236}">
                      <a16:creationId xmlns:a16="http://schemas.microsoft.com/office/drawing/2014/main" id="{8EAF7C13-B040-4C2F-8FB2-CB278D1B6397}"/>
                    </a:ext>
                  </a:extLst>
                </p:cNvPr>
                <p:cNvSpPr txBox="1"/>
                <p:nvPr/>
              </p:nvSpPr>
              <p:spPr>
                <a:xfrm>
                  <a:off x="3308544" y="7385438"/>
                  <a:ext cx="185715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4</a:t>
                  </a:r>
                </a:p>
              </p:txBody>
            </p:sp>
            <p:sp>
              <p:nvSpPr>
                <p:cNvPr id="769" name="TextBox 768">
                  <a:extLst>
                    <a:ext uri="{FF2B5EF4-FFF2-40B4-BE49-F238E27FC236}">
                      <a16:creationId xmlns:a16="http://schemas.microsoft.com/office/drawing/2014/main" id="{294B9F0F-8FC8-39DA-DBF3-97036FBB6ECC}"/>
                    </a:ext>
                  </a:extLst>
                </p:cNvPr>
                <p:cNvSpPr txBox="1"/>
                <p:nvPr/>
              </p:nvSpPr>
              <p:spPr>
                <a:xfrm>
                  <a:off x="4084128" y="7385438"/>
                  <a:ext cx="185715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8</a:t>
                  </a:r>
                </a:p>
              </p:txBody>
            </p:sp>
            <p:sp>
              <p:nvSpPr>
                <p:cNvPr id="770" name="TextBox 769">
                  <a:extLst>
                    <a:ext uri="{FF2B5EF4-FFF2-40B4-BE49-F238E27FC236}">
                      <a16:creationId xmlns:a16="http://schemas.microsoft.com/office/drawing/2014/main" id="{52777F69-76DA-13BD-0A1B-4DE76D08130D}"/>
                    </a:ext>
                  </a:extLst>
                </p:cNvPr>
                <p:cNvSpPr txBox="1"/>
                <p:nvPr/>
              </p:nvSpPr>
              <p:spPr>
                <a:xfrm>
                  <a:off x="4803004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12</a:t>
                  </a:r>
                </a:p>
              </p:txBody>
            </p:sp>
            <p:sp>
              <p:nvSpPr>
                <p:cNvPr id="771" name="TextBox 770">
                  <a:extLst>
                    <a:ext uri="{FF2B5EF4-FFF2-40B4-BE49-F238E27FC236}">
                      <a16:creationId xmlns:a16="http://schemas.microsoft.com/office/drawing/2014/main" id="{8E1E5705-D671-3E71-B575-0E81008D6566}"/>
                    </a:ext>
                  </a:extLst>
                </p:cNvPr>
                <p:cNvSpPr txBox="1"/>
                <p:nvPr/>
              </p:nvSpPr>
              <p:spPr>
                <a:xfrm>
                  <a:off x="5579096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16</a:t>
                  </a:r>
                </a:p>
              </p:txBody>
            </p:sp>
            <p:sp>
              <p:nvSpPr>
                <p:cNvPr id="772" name="TextBox 771">
                  <a:extLst>
                    <a:ext uri="{FF2B5EF4-FFF2-40B4-BE49-F238E27FC236}">
                      <a16:creationId xmlns:a16="http://schemas.microsoft.com/office/drawing/2014/main" id="{3E03E05C-D00C-C85C-1144-ADB1613F1841}"/>
                    </a:ext>
                  </a:extLst>
                </p:cNvPr>
                <p:cNvSpPr txBox="1"/>
                <p:nvPr/>
              </p:nvSpPr>
              <p:spPr>
                <a:xfrm>
                  <a:off x="6354679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20</a:t>
                  </a:r>
                </a:p>
              </p:txBody>
            </p:sp>
            <p:sp>
              <p:nvSpPr>
                <p:cNvPr id="773" name="TextBox 772">
                  <a:extLst>
                    <a:ext uri="{FF2B5EF4-FFF2-40B4-BE49-F238E27FC236}">
                      <a16:creationId xmlns:a16="http://schemas.microsoft.com/office/drawing/2014/main" id="{E2A31E48-117E-4235-6CFA-510F53B3F79D}"/>
                    </a:ext>
                  </a:extLst>
                </p:cNvPr>
                <p:cNvSpPr txBox="1"/>
                <p:nvPr/>
              </p:nvSpPr>
              <p:spPr>
                <a:xfrm>
                  <a:off x="7130263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24</a:t>
                  </a:r>
                </a:p>
              </p:txBody>
            </p:sp>
            <p:sp>
              <p:nvSpPr>
                <p:cNvPr id="774" name="TextBox 773">
                  <a:extLst>
                    <a:ext uri="{FF2B5EF4-FFF2-40B4-BE49-F238E27FC236}">
                      <a16:creationId xmlns:a16="http://schemas.microsoft.com/office/drawing/2014/main" id="{32F6AC3B-DAD1-CB91-CC37-249588BA3BC0}"/>
                    </a:ext>
                  </a:extLst>
                </p:cNvPr>
                <p:cNvSpPr txBox="1"/>
                <p:nvPr/>
              </p:nvSpPr>
              <p:spPr>
                <a:xfrm>
                  <a:off x="7905847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28</a:t>
                  </a:r>
                </a:p>
              </p:txBody>
            </p:sp>
            <p:sp>
              <p:nvSpPr>
                <p:cNvPr id="775" name="TextBox 774">
                  <a:extLst>
                    <a:ext uri="{FF2B5EF4-FFF2-40B4-BE49-F238E27FC236}">
                      <a16:creationId xmlns:a16="http://schemas.microsoft.com/office/drawing/2014/main" id="{ADFED5A1-1717-A9FC-25BF-8F9ACEF99A91}"/>
                    </a:ext>
                  </a:extLst>
                </p:cNvPr>
                <p:cNvSpPr txBox="1"/>
                <p:nvPr/>
              </p:nvSpPr>
              <p:spPr>
                <a:xfrm>
                  <a:off x="8681684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32</a:t>
                  </a:r>
                </a:p>
              </p:txBody>
            </p:sp>
            <p:sp>
              <p:nvSpPr>
                <p:cNvPr id="776" name="TextBox 775">
                  <a:extLst>
                    <a:ext uri="{FF2B5EF4-FFF2-40B4-BE49-F238E27FC236}">
                      <a16:creationId xmlns:a16="http://schemas.microsoft.com/office/drawing/2014/main" id="{D744D973-5859-FC85-5402-0AA1F2420EB7}"/>
                    </a:ext>
                  </a:extLst>
                </p:cNvPr>
                <p:cNvSpPr txBox="1"/>
                <p:nvPr/>
              </p:nvSpPr>
              <p:spPr>
                <a:xfrm>
                  <a:off x="9457522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36</a:t>
                  </a:r>
                </a:p>
              </p:txBody>
            </p:sp>
            <p:sp>
              <p:nvSpPr>
                <p:cNvPr id="777" name="TextBox 776">
                  <a:extLst>
                    <a:ext uri="{FF2B5EF4-FFF2-40B4-BE49-F238E27FC236}">
                      <a16:creationId xmlns:a16="http://schemas.microsoft.com/office/drawing/2014/main" id="{8DD8856E-E31F-C6E5-8C5E-97855B60E49C}"/>
                    </a:ext>
                  </a:extLst>
                </p:cNvPr>
                <p:cNvSpPr txBox="1"/>
                <p:nvPr/>
              </p:nvSpPr>
              <p:spPr>
                <a:xfrm>
                  <a:off x="10233106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40</a:t>
                  </a:r>
                </a:p>
              </p:txBody>
            </p:sp>
            <p:sp>
              <p:nvSpPr>
                <p:cNvPr id="778" name="TextBox 777">
                  <a:extLst>
                    <a:ext uri="{FF2B5EF4-FFF2-40B4-BE49-F238E27FC236}">
                      <a16:creationId xmlns:a16="http://schemas.microsoft.com/office/drawing/2014/main" id="{F9AACEC6-DED3-D5DB-2028-8F2970E2B855}"/>
                    </a:ext>
                  </a:extLst>
                </p:cNvPr>
                <p:cNvSpPr txBox="1"/>
                <p:nvPr/>
              </p:nvSpPr>
              <p:spPr>
                <a:xfrm>
                  <a:off x="11008690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44</a:t>
                  </a:r>
                </a:p>
              </p:txBody>
            </p:sp>
            <p:sp>
              <p:nvSpPr>
                <p:cNvPr id="779" name="TextBox 778">
                  <a:extLst>
                    <a:ext uri="{FF2B5EF4-FFF2-40B4-BE49-F238E27FC236}">
                      <a16:creationId xmlns:a16="http://schemas.microsoft.com/office/drawing/2014/main" id="{11ABECBA-396F-8DE1-6B2A-1951002A1632}"/>
                    </a:ext>
                  </a:extLst>
                </p:cNvPr>
                <p:cNvSpPr txBox="1"/>
                <p:nvPr/>
              </p:nvSpPr>
              <p:spPr>
                <a:xfrm>
                  <a:off x="11784274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48</a:t>
                  </a:r>
                </a:p>
              </p:txBody>
            </p:sp>
            <p:sp>
              <p:nvSpPr>
                <p:cNvPr id="780" name="TextBox 779">
                  <a:extLst>
                    <a:ext uri="{FF2B5EF4-FFF2-40B4-BE49-F238E27FC236}">
                      <a16:creationId xmlns:a16="http://schemas.microsoft.com/office/drawing/2014/main" id="{1FA382E1-CBDA-FC7A-DFD9-8C9F897026C3}"/>
                    </a:ext>
                  </a:extLst>
                </p:cNvPr>
                <p:cNvSpPr txBox="1"/>
                <p:nvPr/>
              </p:nvSpPr>
              <p:spPr>
                <a:xfrm>
                  <a:off x="12560110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52</a:t>
                  </a:r>
                </a:p>
              </p:txBody>
            </p:sp>
            <p:sp>
              <p:nvSpPr>
                <p:cNvPr id="781" name="TextBox 780">
                  <a:extLst>
                    <a:ext uri="{FF2B5EF4-FFF2-40B4-BE49-F238E27FC236}">
                      <a16:creationId xmlns:a16="http://schemas.microsoft.com/office/drawing/2014/main" id="{662B2480-F18B-F3B5-295C-3F9A5951ABD5}"/>
                    </a:ext>
                  </a:extLst>
                </p:cNvPr>
                <p:cNvSpPr txBox="1"/>
                <p:nvPr/>
              </p:nvSpPr>
              <p:spPr>
                <a:xfrm>
                  <a:off x="13335694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56</a:t>
                  </a:r>
                </a:p>
              </p:txBody>
            </p:sp>
            <p:sp>
              <p:nvSpPr>
                <p:cNvPr id="782" name="TextBox 781">
                  <a:extLst>
                    <a:ext uri="{FF2B5EF4-FFF2-40B4-BE49-F238E27FC236}">
                      <a16:creationId xmlns:a16="http://schemas.microsoft.com/office/drawing/2014/main" id="{D5F23325-9BAF-25E4-499E-07316333D5B3}"/>
                    </a:ext>
                  </a:extLst>
                </p:cNvPr>
                <p:cNvSpPr txBox="1"/>
                <p:nvPr/>
              </p:nvSpPr>
              <p:spPr>
                <a:xfrm>
                  <a:off x="14111533" y="7385438"/>
                  <a:ext cx="298728" cy="319022"/>
                </a:xfrm>
                <a:prstGeom prst="rect">
                  <a:avLst/>
                </a:prstGeom>
                <a:noFill/>
              </p:spPr>
              <p:txBody>
                <a:bodyPr wrap="none" lIns="24000" tIns="24000" rIns="24000" bIns="24000" rtlCol="0">
                  <a:spAutoFit/>
                </a:bodyPr>
                <a:lstStyle/>
                <a:p>
                  <a:pPr algn="ctr" defTabSz="609630">
                    <a:spcBef>
                      <a:spcPts val="200"/>
                    </a:spcBef>
                    <a:spcAft>
                      <a:spcPts val="200"/>
                    </a:spcAft>
                    <a:buClr>
                      <a:srgbClr val="F36633"/>
                    </a:buClr>
                    <a:buSzPct val="110000"/>
                    <a:defRPr/>
                  </a:pPr>
                  <a:r>
                    <a:rPr lang="en-US" sz="1067">
                      <a:ln/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ArialCE"/>
                      <a:rtl val="0"/>
                    </a:rPr>
                    <a:t>60</a:t>
                  </a:r>
                </a:p>
              </p:txBody>
            </p:sp>
          </p:grpSp>
          <p:sp>
            <p:nvSpPr>
              <p:cNvPr id="818" name="Freeform 177">
                <a:extLst>
                  <a:ext uri="{FF2B5EF4-FFF2-40B4-BE49-F238E27FC236}">
                    <a16:creationId xmlns:a16="http://schemas.microsoft.com/office/drawing/2014/main" id="{7E7A5937-327C-C1B7-82B1-6A21EE7DCF80}"/>
                  </a:ext>
                </a:extLst>
              </p:cNvPr>
              <p:cNvSpPr/>
              <p:nvPr/>
            </p:nvSpPr>
            <p:spPr>
              <a:xfrm>
                <a:off x="2378344" y="1851631"/>
                <a:ext cx="25429" cy="5416712"/>
              </a:xfrm>
              <a:custGeom>
                <a:avLst/>
                <a:gdLst>
                  <a:gd name="csX0" fmla="*/ 0 w 15057"/>
                  <a:gd name="csY0" fmla="*/ 3207402 h 3207401"/>
                  <a:gd name="csX1" fmla="*/ 0 w 15057"/>
                  <a:gd name="csY1" fmla="*/ 0 h 32074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5057" h="3207401">
                    <a:moveTo>
                      <a:pt x="0" y="3207402"/>
                    </a:moveTo>
                    <a:lnTo>
                      <a:pt x="0" y="0"/>
                    </a:lnTo>
                  </a:path>
                </a:pathLst>
              </a:custGeom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>
                  <a:defRPr/>
                </a:pPr>
                <a:endParaRPr lang="en-US" sz="1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19" name="Group 818">
                <a:extLst>
                  <a:ext uri="{FF2B5EF4-FFF2-40B4-BE49-F238E27FC236}">
                    <a16:creationId xmlns:a16="http://schemas.microsoft.com/office/drawing/2014/main" id="{9497D07E-B066-6BCE-C56C-E771827BBE00}"/>
                  </a:ext>
                </a:extLst>
              </p:cNvPr>
              <p:cNvGrpSpPr/>
              <p:nvPr/>
            </p:nvGrpSpPr>
            <p:grpSpPr>
              <a:xfrm>
                <a:off x="2281386" y="2003187"/>
                <a:ext cx="91440" cy="5138985"/>
                <a:chOff x="2211423" y="2003187"/>
                <a:chExt cx="122058" cy="5138985"/>
              </a:xfrm>
            </p:grpSpPr>
            <p:sp>
              <p:nvSpPr>
                <p:cNvPr id="820" name="Freeform 247">
                  <a:extLst>
                    <a:ext uri="{FF2B5EF4-FFF2-40B4-BE49-F238E27FC236}">
                      <a16:creationId xmlns:a16="http://schemas.microsoft.com/office/drawing/2014/main" id="{BA146BAA-C473-BEA8-804F-EF30CDAE18A5}"/>
                    </a:ext>
                  </a:extLst>
                </p:cNvPr>
                <p:cNvSpPr/>
                <p:nvPr/>
              </p:nvSpPr>
              <p:spPr>
                <a:xfrm>
                  <a:off x="2211423" y="7116786"/>
                  <a:ext cx="122058" cy="25386"/>
                </a:xfrm>
                <a:custGeom>
                  <a:avLst/>
                  <a:gdLst>
                    <a:gd name="csX0" fmla="*/ 72275 w 72274"/>
                    <a:gd name="csY0" fmla="*/ 0 h 15032"/>
                    <a:gd name="csX1" fmla="*/ 0 w 72274"/>
                    <a:gd name="csY1" fmla="*/ 0 h 150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2274" h="15032">
                      <a:moveTo>
                        <a:pt x="72275" y="0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1" name="Freeform 248">
                  <a:extLst>
                    <a:ext uri="{FF2B5EF4-FFF2-40B4-BE49-F238E27FC236}">
                      <a16:creationId xmlns:a16="http://schemas.microsoft.com/office/drawing/2014/main" id="{5C0B3EFF-AD19-AC8F-F9B6-33F958903EF3}"/>
                    </a:ext>
                  </a:extLst>
                </p:cNvPr>
                <p:cNvSpPr/>
                <p:nvPr/>
              </p:nvSpPr>
              <p:spPr>
                <a:xfrm>
                  <a:off x="2211423" y="6093965"/>
                  <a:ext cx="122058" cy="25386"/>
                </a:xfrm>
                <a:custGeom>
                  <a:avLst/>
                  <a:gdLst>
                    <a:gd name="csX0" fmla="*/ 72275 w 72274"/>
                    <a:gd name="csY0" fmla="*/ 0 h 15032"/>
                    <a:gd name="csX1" fmla="*/ 0 w 72274"/>
                    <a:gd name="csY1" fmla="*/ 0 h 150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2274" h="15032">
                      <a:moveTo>
                        <a:pt x="72275" y="0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2" name="Freeform 249">
                  <a:extLst>
                    <a:ext uri="{FF2B5EF4-FFF2-40B4-BE49-F238E27FC236}">
                      <a16:creationId xmlns:a16="http://schemas.microsoft.com/office/drawing/2014/main" id="{E254ACD7-B302-F3BD-7574-913DA6BD7970}"/>
                    </a:ext>
                  </a:extLst>
                </p:cNvPr>
                <p:cNvSpPr/>
                <p:nvPr/>
              </p:nvSpPr>
              <p:spPr>
                <a:xfrm>
                  <a:off x="2211423" y="5071396"/>
                  <a:ext cx="122058" cy="25386"/>
                </a:xfrm>
                <a:custGeom>
                  <a:avLst/>
                  <a:gdLst>
                    <a:gd name="csX0" fmla="*/ 72275 w 72274"/>
                    <a:gd name="csY0" fmla="*/ 0 h 15032"/>
                    <a:gd name="csX1" fmla="*/ 0 w 72274"/>
                    <a:gd name="csY1" fmla="*/ 0 h 150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2274" h="15032">
                      <a:moveTo>
                        <a:pt x="72275" y="0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3" name="Freeform 250">
                  <a:extLst>
                    <a:ext uri="{FF2B5EF4-FFF2-40B4-BE49-F238E27FC236}">
                      <a16:creationId xmlns:a16="http://schemas.microsoft.com/office/drawing/2014/main" id="{EC31C0C5-3D76-4519-A803-18C64CA10BC1}"/>
                    </a:ext>
                  </a:extLst>
                </p:cNvPr>
                <p:cNvSpPr/>
                <p:nvPr/>
              </p:nvSpPr>
              <p:spPr>
                <a:xfrm>
                  <a:off x="2211423" y="4048577"/>
                  <a:ext cx="122058" cy="25386"/>
                </a:xfrm>
                <a:custGeom>
                  <a:avLst/>
                  <a:gdLst>
                    <a:gd name="csX0" fmla="*/ 72275 w 72274"/>
                    <a:gd name="csY0" fmla="*/ 0 h 15032"/>
                    <a:gd name="csX1" fmla="*/ 0 w 72274"/>
                    <a:gd name="csY1" fmla="*/ 0 h 150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2274" h="15032">
                      <a:moveTo>
                        <a:pt x="72275" y="0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4" name="Freeform 251">
                  <a:extLst>
                    <a:ext uri="{FF2B5EF4-FFF2-40B4-BE49-F238E27FC236}">
                      <a16:creationId xmlns:a16="http://schemas.microsoft.com/office/drawing/2014/main" id="{912342D4-0BB3-28AB-8C7E-45D39E8237D4}"/>
                    </a:ext>
                  </a:extLst>
                </p:cNvPr>
                <p:cNvSpPr/>
                <p:nvPr/>
              </p:nvSpPr>
              <p:spPr>
                <a:xfrm>
                  <a:off x="2211423" y="3025755"/>
                  <a:ext cx="122058" cy="25386"/>
                </a:xfrm>
                <a:custGeom>
                  <a:avLst/>
                  <a:gdLst>
                    <a:gd name="csX0" fmla="*/ 72275 w 72274"/>
                    <a:gd name="csY0" fmla="*/ 0 h 15032"/>
                    <a:gd name="csX1" fmla="*/ 0 w 72274"/>
                    <a:gd name="csY1" fmla="*/ 0 h 150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2274" h="15032">
                      <a:moveTo>
                        <a:pt x="72275" y="0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5" name="Freeform 252">
                  <a:extLst>
                    <a:ext uri="{FF2B5EF4-FFF2-40B4-BE49-F238E27FC236}">
                      <a16:creationId xmlns:a16="http://schemas.microsoft.com/office/drawing/2014/main" id="{B179A55B-69D5-7628-0494-3A464B06CF5F}"/>
                    </a:ext>
                  </a:extLst>
                </p:cNvPr>
                <p:cNvSpPr/>
                <p:nvPr/>
              </p:nvSpPr>
              <p:spPr>
                <a:xfrm>
                  <a:off x="2211423" y="2003187"/>
                  <a:ext cx="122058" cy="25386"/>
                </a:xfrm>
                <a:custGeom>
                  <a:avLst/>
                  <a:gdLst>
                    <a:gd name="csX0" fmla="*/ 72275 w 72274"/>
                    <a:gd name="csY0" fmla="*/ 0 h 15032"/>
                    <a:gd name="csX1" fmla="*/ 0 w 72274"/>
                    <a:gd name="csY1" fmla="*/ 0 h 150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72274" h="15032">
                      <a:moveTo>
                        <a:pt x="72275" y="0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26" name="TextBox 825">
                <a:extLst>
                  <a:ext uri="{FF2B5EF4-FFF2-40B4-BE49-F238E27FC236}">
                    <a16:creationId xmlns:a16="http://schemas.microsoft.com/office/drawing/2014/main" id="{D1E3C0D3-62CD-DBA2-7F0B-446DCE10F804}"/>
                  </a:ext>
                </a:extLst>
              </p:cNvPr>
              <p:cNvSpPr txBox="1"/>
              <p:nvPr/>
            </p:nvSpPr>
            <p:spPr>
              <a:xfrm>
                <a:off x="1882808" y="6959445"/>
                <a:ext cx="356436" cy="319022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 anchor="ctr">
                <a:spAutoFit/>
              </a:bodyPr>
              <a:lstStyle/>
              <a:p>
                <a:pPr algn="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067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0.0</a:t>
                </a:r>
              </a:p>
            </p:txBody>
          </p:sp>
          <p:sp>
            <p:nvSpPr>
              <p:cNvPr id="827" name="TextBox 826">
                <a:extLst>
                  <a:ext uri="{FF2B5EF4-FFF2-40B4-BE49-F238E27FC236}">
                    <a16:creationId xmlns:a16="http://schemas.microsoft.com/office/drawing/2014/main" id="{2ED68964-824B-AC8C-19AE-D086C48261E0}"/>
                  </a:ext>
                </a:extLst>
              </p:cNvPr>
              <p:cNvSpPr txBox="1"/>
              <p:nvPr/>
            </p:nvSpPr>
            <p:spPr>
              <a:xfrm>
                <a:off x="1882808" y="5936877"/>
                <a:ext cx="356436" cy="319022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 anchor="ctr">
                <a:spAutoFit/>
              </a:bodyPr>
              <a:lstStyle/>
              <a:p>
                <a:pPr algn="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067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0.2</a:t>
                </a:r>
              </a:p>
            </p:txBody>
          </p:sp>
          <p:sp>
            <p:nvSpPr>
              <p:cNvPr id="828" name="TextBox 827">
                <a:extLst>
                  <a:ext uri="{FF2B5EF4-FFF2-40B4-BE49-F238E27FC236}">
                    <a16:creationId xmlns:a16="http://schemas.microsoft.com/office/drawing/2014/main" id="{EC9C83BB-D714-695C-9BB7-B57657E1BDCA}"/>
                  </a:ext>
                </a:extLst>
              </p:cNvPr>
              <p:cNvSpPr txBox="1"/>
              <p:nvPr/>
            </p:nvSpPr>
            <p:spPr>
              <a:xfrm>
                <a:off x="1882808" y="4914057"/>
                <a:ext cx="356436" cy="319022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 anchor="ctr">
                <a:spAutoFit/>
              </a:bodyPr>
              <a:lstStyle/>
              <a:p>
                <a:pPr algn="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067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0.4</a:t>
                </a:r>
              </a:p>
            </p:txBody>
          </p:sp>
          <p:sp>
            <p:nvSpPr>
              <p:cNvPr id="829" name="TextBox 828">
                <a:extLst>
                  <a:ext uri="{FF2B5EF4-FFF2-40B4-BE49-F238E27FC236}">
                    <a16:creationId xmlns:a16="http://schemas.microsoft.com/office/drawing/2014/main" id="{687C3317-E17A-3FDB-6240-1CD185833956}"/>
                  </a:ext>
                </a:extLst>
              </p:cNvPr>
              <p:cNvSpPr txBox="1"/>
              <p:nvPr/>
            </p:nvSpPr>
            <p:spPr>
              <a:xfrm>
                <a:off x="1882808" y="3891235"/>
                <a:ext cx="356436" cy="319022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 anchor="ctr">
                <a:spAutoFit/>
              </a:bodyPr>
              <a:lstStyle/>
              <a:p>
                <a:pPr algn="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067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0.6</a:t>
                </a:r>
              </a:p>
            </p:txBody>
          </p:sp>
          <p:sp>
            <p:nvSpPr>
              <p:cNvPr id="830" name="TextBox 829">
                <a:extLst>
                  <a:ext uri="{FF2B5EF4-FFF2-40B4-BE49-F238E27FC236}">
                    <a16:creationId xmlns:a16="http://schemas.microsoft.com/office/drawing/2014/main" id="{E9DF8C09-8BA3-7B46-1AD4-8B40E8AD9AF9}"/>
                  </a:ext>
                </a:extLst>
              </p:cNvPr>
              <p:cNvSpPr txBox="1"/>
              <p:nvPr/>
            </p:nvSpPr>
            <p:spPr>
              <a:xfrm>
                <a:off x="1882808" y="2868667"/>
                <a:ext cx="356436" cy="319022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 anchor="ctr">
                <a:spAutoFit/>
              </a:bodyPr>
              <a:lstStyle/>
              <a:p>
                <a:pPr algn="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067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0.8</a:t>
                </a:r>
              </a:p>
            </p:txBody>
          </p:sp>
          <p:sp>
            <p:nvSpPr>
              <p:cNvPr id="831" name="TextBox 830">
                <a:extLst>
                  <a:ext uri="{FF2B5EF4-FFF2-40B4-BE49-F238E27FC236}">
                    <a16:creationId xmlns:a16="http://schemas.microsoft.com/office/drawing/2014/main" id="{A5513EA8-DD32-EC86-9719-9551A6EFC406}"/>
                  </a:ext>
                </a:extLst>
              </p:cNvPr>
              <p:cNvSpPr txBox="1"/>
              <p:nvPr/>
            </p:nvSpPr>
            <p:spPr>
              <a:xfrm>
                <a:off x="1882808" y="1845845"/>
                <a:ext cx="356436" cy="319022"/>
              </a:xfrm>
              <a:prstGeom prst="rect">
                <a:avLst/>
              </a:prstGeom>
              <a:noFill/>
            </p:spPr>
            <p:txBody>
              <a:bodyPr wrap="none" lIns="24000" tIns="24000" rIns="24000" bIns="24000" rtlCol="0" anchor="ctr">
                <a:spAutoFit/>
              </a:bodyPr>
              <a:lstStyle/>
              <a:p>
                <a:pPr algn="r" defTabSz="609630">
                  <a:spcBef>
                    <a:spcPts val="200"/>
                  </a:spcBef>
                  <a:spcAft>
                    <a:spcPts val="200"/>
                  </a:spcAft>
                  <a:buClr>
                    <a:srgbClr val="F36633"/>
                  </a:buClr>
                  <a:buSzPct val="110000"/>
                  <a:defRPr/>
                </a:pPr>
                <a:r>
                  <a:rPr lang="en-US" sz="1067">
                    <a:ln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CE"/>
                    <a:rtl val="0"/>
                  </a:rPr>
                  <a:t>1.0</a:t>
                </a:r>
              </a:p>
            </p:txBody>
          </p:sp>
          <p:grpSp>
            <p:nvGrpSpPr>
              <p:cNvPr id="24" name="Graphic 382">
                <a:extLst>
                  <a:ext uri="{FF2B5EF4-FFF2-40B4-BE49-F238E27FC236}">
                    <a16:creationId xmlns:a16="http://schemas.microsoft.com/office/drawing/2014/main" id="{8A158DC1-CA57-F812-16C5-8654BA8F39CE}"/>
                  </a:ext>
                </a:extLst>
              </p:cNvPr>
              <p:cNvGrpSpPr/>
              <p:nvPr/>
            </p:nvGrpSpPr>
            <p:grpSpPr>
              <a:xfrm>
                <a:off x="3806551" y="2529418"/>
                <a:ext cx="10501620" cy="1035769"/>
                <a:chOff x="4741545" y="2254758"/>
                <a:chExt cx="3580733" cy="388905"/>
              </a:xfrm>
            </p:grpSpPr>
            <p:sp>
              <p:nvSpPr>
                <p:cNvPr id="267" name="Freeform 388">
                  <a:extLst>
                    <a:ext uri="{FF2B5EF4-FFF2-40B4-BE49-F238E27FC236}">
                      <a16:creationId xmlns:a16="http://schemas.microsoft.com/office/drawing/2014/main" id="{690F430E-E041-D4BD-6CD8-6F33DA4A502D}"/>
                    </a:ext>
                  </a:extLst>
                </p:cNvPr>
                <p:cNvSpPr/>
                <p:nvPr/>
              </p:nvSpPr>
              <p:spPr>
                <a:xfrm>
                  <a:off x="4741545" y="2276189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" name="Freeform 389">
                  <a:extLst>
                    <a:ext uri="{FF2B5EF4-FFF2-40B4-BE49-F238E27FC236}">
                      <a16:creationId xmlns:a16="http://schemas.microsoft.com/office/drawing/2014/main" id="{713BE586-C330-03C2-4585-335754996E8A}"/>
                    </a:ext>
                  </a:extLst>
                </p:cNvPr>
                <p:cNvSpPr/>
                <p:nvPr/>
              </p:nvSpPr>
              <p:spPr>
                <a:xfrm>
                  <a:off x="4762881" y="2254758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9" name="Freeform 390">
                  <a:extLst>
                    <a:ext uri="{FF2B5EF4-FFF2-40B4-BE49-F238E27FC236}">
                      <a16:creationId xmlns:a16="http://schemas.microsoft.com/office/drawing/2014/main" id="{420A0D4E-9F78-3B57-449A-D0AB07EBB449}"/>
                    </a:ext>
                  </a:extLst>
                </p:cNvPr>
                <p:cNvSpPr/>
                <p:nvPr/>
              </p:nvSpPr>
              <p:spPr>
                <a:xfrm>
                  <a:off x="5185410" y="2313146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0" name="Freeform 391">
                  <a:extLst>
                    <a:ext uri="{FF2B5EF4-FFF2-40B4-BE49-F238E27FC236}">
                      <a16:creationId xmlns:a16="http://schemas.microsoft.com/office/drawing/2014/main" id="{AD606670-1DB7-4EA2-47E2-3519002BED88}"/>
                    </a:ext>
                  </a:extLst>
                </p:cNvPr>
                <p:cNvSpPr/>
                <p:nvPr/>
              </p:nvSpPr>
              <p:spPr>
                <a:xfrm>
                  <a:off x="5206746" y="2291715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1" name="Freeform 392">
                  <a:extLst>
                    <a:ext uri="{FF2B5EF4-FFF2-40B4-BE49-F238E27FC236}">
                      <a16:creationId xmlns:a16="http://schemas.microsoft.com/office/drawing/2014/main" id="{2D2F632B-497F-92B2-12F5-293C2CD9B0EA}"/>
                    </a:ext>
                  </a:extLst>
                </p:cNvPr>
                <p:cNvSpPr/>
                <p:nvPr/>
              </p:nvSpPr>
              <p:spPr>
                <a:xfrm>
                  <a:off x="6634543" y="2502217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2" name="Freeform 393">
                  <a:extLst>
                    <a:ext uri="{FF2B5EF4-FFF2-40B4-BE49-F238E27FC236}">
                      <a16:creationId xmlns:a16="http://schemas.microsoft.com/office/drawing/2014/main" id="{FDB9402C-C01B-EB4C-7A6F-48272FDA8592}"/>
                    </a:ext>
                  </a:extLst>
                </p:cNvPr>
                <p:cNvSpPr/>
                <p:nvPr/>
              </p:nvSpPr>
              <p:spPr>
                <a:xfrm>
                  <a:off x="6655879" y="2480881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Freeform 394">
                  <a:extLst>
                    <a:ext uri="{FF2B5EF4-FFF2-40B4-BE49-F238E27FC236}">
                      <a16:creationId xmlns:a16="http://schemas.microsoft.com/office/drawing/2014/main" id="{08953DA7-C431-62C4-5B44-BEC077627871}"/>
                    </a:ext>
                  </a:extLst>
                </p:cNvPr>
                <p:cNvSpPr/>
                <p:nvPr/>
              </p:nvSpPr>
              <p:spPr>
                <a:xfrm>
                  <a:off x="7124033" y="2579941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2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2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Freeform 395">
                  <a:extLst>
                    <a:ext uri="{FF2B5EF4-FFF2-40B4-BE49-F238E27FC236}">
                      <a16:creationId xmlns:a16="http://schemas.microsoft.com/office/drawing/2014/main" id="{ADF78F99-3B69-46C1-5CE8-BB55264607DB}"/>
                    </a:ext>
                  </a:extLst>
                </p:cNvPr>
                <p:cNvSpPr/>
                <p:nvPr/>
              </p:nvSpPr>
              <p:spPr>
                <a:xfrm>
                  <a:off x="7145464" y="2558605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Freeform 396">
                  <a:extLst>
                    <a:ext uri="{FF2B5EF4-FFF2-40B4-BE49-F238E27FC236}">
                      <a16:creationId xmlns:a16="http://schemas.microsoft.com/office/drawing/2014/main" id="{181D5BED-35F8-1A1D-26E4-E94D4C0D4206}"/>
                    </a:ext>
                  </a:extLst>
                </p:cNvPr>
                <p:cNvSpPr/>
                <p:nvPr/>
              </p:nvSpPr>
              <p:spPr>
                <a:xfrm>
                  <a:off x="7391781" y="2579941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8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8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6" name="Freeform 397">
                  <a:extLst>
                    <a:ext uri="{FF2B5EF4-FFF2-40B4-BE49-F238E27FC236}">
                      <a16:creationId xmlns:a16="http://schemas.microsoft.com/office/drawing/2014/main" id="{895FA52B-D52C-92C1-1544-F38B0B257809}"/>
                    </a:ext>
                  </a:extLst>
                </p:cNvPr>
                <p:cNvSpPr/>
                <p:nvPr/>
              </p:nvSpPr>
              <p:spPr>
                <a:xfrm>
                  <a:off x="7413117" y="2558605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7" name="Freeform 398">
                  <a:extLst>
                    <a:ext uri="{FF2B5EF4-FFF2-40B4-BE49-F238E27FC236}">
                      <a16:creationId xmlns:a16="http://schemas.microsoft.com/office/drawing/2014/main" id="{4D62AB84-42EB-7A6E-033F-21A3DFF8FCE3}"/>
                    </a:ext>
                  </a:extLst>
                </p:cNvPr>
                <p:cNvSpPr/>
                <p:nvPr/>
              </p:nvSpPr>
              <p:spPr>
                <a:xfrm>
                  <a:off x="7561421" y="2579941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2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2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8" name="Freeform 399">
                  <a:extLst>
                    <a:ext uri="{FF2B5EF4-FFF2-40B4-BE49-F238E27FC236}">
                      <a16:creationId xmlns:a16="http://schemas.microsoft.com/office/drawing/2014/main" id="{057CA167-54A8-069C-E9E9-C46A989AC687}"/>
                    </a:ext>
                  </a:extLst>
                </p:cNvPr>
                <p:cNvSpPr/>
                <p:nvPr/>
              </p:nvSpPr>
              <p:spPr>
                <a:xfrm>
                  <a:off x="7582852" y="2558605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2" name="Freeform 400">
                  <a:extLst>
                    <a:ext uri="{FF2B5EF4-FFF2-40B4-BE49-F238E27FC236}">
                      <a16:creationId xmlns:a16="http://schemas.microsoft.com/office/drawing/2014/main" id="{A0B4CFD7-E492-5A87-402B-A98E0A9AC5B7}"/>
                    </a:ext>
                  </a:extLst>
                </p:cNvPr>
                <p:cNvSpPr/>
                <p:nvPr/>
              </p:nvSpPr>
              <p:spPr>
                <a:xfrm>
                  <a:off x="7624572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3" name="Freeform 401">
                  <a:extLst>
                    <a:ext uri="{FF2B5EF4-FFF2-40B4-BE49-F238E27FC236}">
                      <a16:creationId xmlns:a16="http://schemas.microsoft.com/office/drawing/2014/main" id="{23BB1F47-8D64-E75F-F71F-9264D1CAD12B}"/>
                    </a:ext>
                  </a:extLst>
                </p:cNvPr>
                <p:cNvSpPr/>
                <p:nvPr/>
              </p:nvSpPr>
              <p:spPr>
                <a:xfrm>
                  <a:off x="7645908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4" name="Freeform 402">
                  <a:extLst>
                    <a:ext uri="{FF2B5EF4-FFF2-40B4-BE49-F238E27FC236}">
                      <a16:creationId xmlns:a16="http://schemas.microsoft.com/office/drawing/2014/main" id="{842E58B3-DD2F-A1F0-C95A-11BB3E315C2D}"/>
                    </a:ext>
                  </a:extLst>
                </p:cNvPr>
                <p:cNvSpPr/>
                <p:nvPr/>
              </p:nvSpPr>
              <p:spPr>
                <a:xfrm>
                  <a:off x="7652766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3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3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5" name="Freeform 403">
                  <a:extLst>
                    <a:ext uri="{FF2B5EF4-FFF2-40B4-BE49-F238E27FC236}">
                      <a16:creationId xmlns:a16="http://schemas.microsoft.com/office/drawing/2014/main" id="{D9D2041E-D3A3-DB0F-D0CF-7B9EAEE72045}"/>
                    </a:ext>
                  </a:extLst>
                </p:cNvPr>
                <p:cNvSpPr/>
                <p:nvPr/>
              </p:nvSpPr>
              <p:spPr>
                <a:xfrm>
                  <a:off x="7674197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6" name="Freeform 404">
                  <a:extLst>
                    <a:ext uri="{FF2B5EF4-FFF2-40B4-BE49-F238E27FC236}">
                      <a16:creationId xmlns:a16="http://schemas.microsoft.com/office/drawing/2014/main" id="{D7E98A07-2AB3-F7D2-D6EB-F01832381033}"/>
                    </a:ext>
                  </a:extLst>
                </p:cNvPr>
                <p:cNvSpPr/>
                <p:nvPr/>
              </p:nvSpPr>
              <p:spPr>
                <a:xfrm>
                  <a:off x="7654956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2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2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7" name="Freeform 405">
                  <a:extLst>
                    <a:ext uri="{FF2B5EF4-FFF2-40B4-BE49-F238E27FC236}">
                      <a16:creationId xmlns:a16="http://schemas.microsoft.com/office/drawing/2014/main" id="{85B16AF0-BB8B-E988-D385-E7CF33F2B581}"/>
                    </a:ext>
                  </a:extLst>
                </p:cNvPr>
                <p:cNvSpPr/>
                <p:nvPr/>
              </p:nvSpPr>
              <p:spPr>
                <a:xfrm>
                  <a:off x="7676388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8" name="Freeform 406">
                  <a:extLst>
                    <a:ext uri="{FF2B5EF4-FFF2-40B4-BE49-F238E27FC236}">
                      <a16:creationId xmlns:a16="http://schemas.microsoft.com/office/drawing/2014/main" id="{10BAC098-548D-C7C2-884E-5719FA675C1B}"/>
                    </a:ext>
                  </a:extLst>
                </p:cNvPr>
                <p:cNvSpPr/>
                <p:nvPr/>
              </p:nvSpPr>
              <p:spPr>
                <a:xfrm>
                  <a:off x="7665910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3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3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9" name="Freeform 407">
                  <a:extLst>
                    <a:ext uri="{FF2B5EF4-FFF2-40B4-BE49-F238E27FC236}">
                      <a16:creationId xmlns:a16="http://schemas.microsoft.com/office/drawing/2014/main" id="{E3B3A591-2E35-6EC0-31FC-27F17BBCCA7E}"/>
                    </a:ext>
                  </a:extLst>
                </p:cNvPr>
                <p:cNvSpPr/>
                <p:nvPr/>
              </p:nvSpPr>
              <p:spPr>
                <a:xfrm>
                  <a:off x="7687341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0" name="Freeform 408">
                  <a:extLst>
                    <a:ext uri="{FF2B5EF4-FFF2-40B4-BE49-F238E27FC236}">
                      <a16:creationId xmlns:a16="http://schemas.microsoft.com/office/drawing/2014/main" id="{F940ED7C-38C3-05E2-EE5F-D69FA010B14F}"/>
                    </a:ext>
                  </a:extLst>
                </p:cNvPr>
                <p:cNvSpPr/>
                <p:nvPr/>
              </p:nvSpPr>
              <p:spPr>
                <a:xfrm>
                  <a:off x="7668006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8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8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1" name="Freeform 409">
                  <a:extLst>
                    <a:ext uri="{FF2B5EF4-FFF2-40B4-BE49-F238E27FC236}">
                      <a16:creationId xmlns:a16="http://schemas.microsoft.com/office/drawing/2014/main" id="{13EC6CEB-7AC8-87B2-01E1-08D734FE3FDD}"/>
                    </a:ext>
                  </a:extLst>
                </p:cNvPr>
                <p:cNvSpPr/>
                <p:nvPr/>
              </p:nvSpPr>
              <p:spPr>
                <a:xfrm>
                  <a:off x="7689437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2" name="Freeform 410">
                  <a:extLst>
                    <a:ext uri="{FF2B5EF4-FFF2-40B4-BE49-F238E27FC236}">
                      <a16:creationId xmlns:a16="http://schemas.microsoft.com/office/drawing/2014/main" id="{B46F9E20-4851-E043-D47E-C52F11B2F641}"/>
                    </a:ext>
                  </a:extLst>
                </p:cNvPr>
                <p:cNvSpPr/>
                <p:nvPr/>
              </p:nvSpPr>
              <p:spPr>
                <a:xfrm>
                  <a:off x="7672387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3" name="Freeform 411">
                  <a:extLst>
                    <a:ext uri="{FF2B5EF4-FFF2-40B4-BE49-F238E27FC236}">
                      <a16:creationId xmlns:a16="http://schemas.microsoft.com/office/drawing/2014/main" id="{7967A571-3725-942E-75C5-B2AF1EB08F77}"/>
                    </a:ext>
                  </a:extLst>
                </p:cNvPr>
                <p:cNvSpPr/>
                <p:nvPr/>
              </p:nvSpPr>
              <p:spPr>
                <a:xfrm>
                  <a:off x="7693818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4" name="Freeform 412">
                  <a:extLst>
                    <a:ext uri="{FF2B5EF4-FFF2-40B4-BE49-F238E27FC236}">
                      <a16:creationId xmlns:a16="http://schemas.microsoft.com/office/drawing/2014/main" id="{1653AC63-6CF8-25DB-1EFB-3D9429AF7422}"/>
                    </a:ext>
                  </a:extLst>
                </p:cNvPr>
                <p:cNvSpPr/>
                <p:nvPr/>
              </p:nvSpPr>
              <p:spPr>
                <a:xfrm>
                  <a:off x="7685436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5" name="Freeform 413">
                  <a:extLst>
                    <a:ext uri="{FF2B5EF4-FFF2-40B4-BE49-F238E27FC236}">
                      <a16:creationId xmlns:a16="http://schemas.microsoft.com/office/drawing/2014/main" id="{7DCF98B9-D55E-74D8-B649-926B3A84B8EE}"/>
                    </a:ext>
                  </a:extLst>
                </p:cNvPr>
                <p:cNvSpPr/>
                <p:nvPr/>
              </p:nvSpPr>
              <p:spPr>
                <a:xfrm>
                  <a:off x="7706868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6" name="Freeform 414">
                  <a:extLst>
                    <a:ext uri="{FF2B5EF4-FFF2-40B4-BE49-F238E27FC236}">
                      <a16:creationId xmlns:a16="http://schemas.microsoft.com/office/drawing/2014/main" id="{21809022-F8C0-E93D-E0CC-4E5F59765F78}"/>
                    </a:ext>
                  </a:extLst>
                </p:cNvPr>
                <p:cNvSpPr/>
                <p:nvPr/>
              </p:nvSpPr>
              <p:spPr>
                <a:xfrm>
                  <a:off x="7689818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7" name="Freeform 415">
                  <a:extLst>
                    <a:ext uri="{FF2B5EF4-FFF2-40B4-BE49-F238E27FC236}">
                      <a16:creationId xmlns:a16="http://schemas.microsoft.com/office/drawing/2014/main" id="{EAD20376-B13F-8D79-A0C1-457A040E5655}"/>
                    </a:ext>
                  </a:extLst>
                </p:cNvPr>
                <p:cNvSpPr/>
                <p:nvPr/>
              </p:nvSpPr>
              <p:spPr>
                <a:xfrm>
                  <a:off x="7711154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8" name="Freeform 416">
                  <a:extLst>
                    <a:ext uri="{FF2B5EF4-FFF2-40B4-BE49-F238E27FC236}">
                      <a16:creationId xmlns:a16="http://schemas.microsoft.com/office/drawing/2014/main" id="{F59C6594-17B9-6743-7C48-56D81915DED1}"/>
                    </a:ext>
                  </a:extLst>
                </p:cNvPr>
                <p:cNvSpPr/>
                <p:nvPr/>
              </p:nvSpPr>
              <p:spPr>
                <a:xfrm>
                  <a:off x="7783449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9" name="Freeform 417">
                  <a:extLst>
                    <a:ext uri="{FF2B5EF4-FFF2-40B4-BE49-F238E27FC236}">
                      <a16:creationId xmlns:a16="http://schemas.microsoft.com/office/drawing/2014/main" id="{BB7AE8DE-BFF4-034E-ACBB-06E3AA0B44C2}"/>
                    </a:ext>
                  </a:extLst>
                </p:cNvPr>
                <p:cNvSpPr/>
                <p:nvPr/>
              </p:nvSpPr>
              <p:spPr>
                <a:xfrm>
                  <a:off x="7804785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0" name="Freeform 418">
                  <a:extLst>
                    <a:ext uri="{FF2B5EF4-FFF2-40B4-BE49-F238E27FC236}">
                      <a16:creationId xmlns:a16="http://schemas.microsoft.com/office/drawing/2014/main" id="{27998B45-065B-5656-D80D-8273522BBD25}"/>
                    </a:ext>
                  </a:extLst>
                </p:cNvPr>
                <p:cNvSpPr/>
                <p:nvPr/>
              </p:nvSpPr>
              <p:spPr>
                <a:xfrm>
                  <a:off x="7802975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3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3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1" name="Freeform 419">
                  <a:extLst>
                    <a:ext uri="{FF2B5EF4-FFF2-40B4-BE49-F238E27FC236}">
                      <a16:creationId xmlns:a16="http://schemas.microsoft.com/office/drawing/2014/main" id="{7E11B77F-DB4F-C5B5-0265-981B6E1E525C}"/>
                    </a:ext>
                  </a:extLst>
                </p:cNvPr>
                <p:cNvSpPr/>
                <p:nvPr/>
              </p:nvSpPr>
              <p:spPr>
                <a:xfrm>
                  <a:off x="7824406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2" name="Freeform 420">
                  <a:extLst>
                    <a:ext uri="{FF2B5EF4-FFF2-40B4-BE49-F238E27FC236}">
                      <a16:creationId xmlns:a16="http://schemas.microsoft.com/office/drawing/2014/main" id="{52CF68D3-6661-7ACA-81B3-E852E1428D01}"/>
                    </a:ext>
                  </a:extLst>
                </p:cNvPr>
                <p:cNvSpPr/>
                <p:nvPr/>
              </p:nvSpPr>
              <p:spPr>
                <a:xfrm>
                  <a:off x="7835646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3" name="Freeform 421">
                  <a:extLst>
                    <a:ext uri="{FF2B5EF4-FFF2-40B4-BE49-F238E27FC236}">
                      <a16:creationId xmlns:a16="http://schemas.microsoft.com/office/drawing/2014/main" id="{A6619E7C-8DE9-098B-F029-7E883901AB95}"/>
                    </a:ext>
                  </a:extLst>
                </p:cNvPr>
                <p:cNvSpPr/>
                <p:nvPr/>
              </p:nvSpPr>
              <p:spPr>
                <a:xfrm>
                  <a:off x="7857077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4" name="Freeform 422">
                  <a:extLst>
                    <a:ext uri="{FF2B5EF4-FFF2-40B4-BE49-F238E27FC236}">
                      <a16:creationId xmlns:a16="http://schemas.microsoft.com/office/drawing/2014/main" id="{55D840ED-7380-B280-ECFC-EBB765F02E3B}"/>
                    </a:ext>
                  </a:extLst>
                </p:cNvPr>
                <p:cNvSpPr/>
                <p:nvPr/>
              </p:nvSpPr>
              <p:spPr>
                <a:xfrm>
                  <a:off x="7835646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5" name="Freeform 423">
                  <a:extLst>
                    <a:ext uri="{FF2B5EF4-FFF2-40B4-BE49-F238E27FC236}">
                      <a16:creationId xmlns:a16="http://schemas.microsoft.com/office/drawing/2014/main" id="{D36065A0-EFA5-8AB6-B163-260207A1E4DA}"/>
                    </a:ext>
                  </a:extLst>
                </p:cNvPr>
                <p:cNvSpPr/>
                <p:nvPr/>
              </p:nvSpPr>
              <p:spPr>
                <a:xfrm>
                  <a:off x="7857077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6" name="Freeform 424">
                  <a:extLst>
                    <a:ext uri="{FF2B5EF4-FFF2-40B4-BE49-F238E27FC236}">
                      <a16:creationId xmlns:a16="http://schemas.microsoft.com/office/drawing/2014/main" id="{9EE33424-85F5-06D8-633A-AD551F779563}"/>
                    </a:ext>
                  </a:extLst>
                </p:cNvPr>
                <p:cNvSpPr/>
                <p:nvPr/>
              </p:nvSpPr>
              <p:spPr>
                <a:xfrm>
                  <a:off x="7837741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7" name="Freeform 425">
                  <a:extLst>
                    <a:ext uri="{FF2B5EF4-FFF2-40B4-BE49-F238E27FC236}">
                      <a16:creationId xmlns:a16="http://schemas.microsoft.com/office/drawing/2014/main" id="{0194B8E1-F2F8-5BD7-B7DB-B87E2F8A557A}"/>
                    </a:ext>
                  </a:extLst>
                </p:cNvPr>
                <p:cNvSpPr/>
                <p:nvPr/>
              </p:nvSpPr>
              <p:spPr>
                <a:xfrm>
                  <a:off x="7859172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8" name="Freeform 426">
                  <a:extLst>
                    <a:ext uri="{FF2B5EF4-FFF2-40B4-BE49-F238E27FC236}">
                      <a16:creationId xmlns:a16="http://schemas.microsoft.com/office/drawing/2014/main" id="{A95CBD7D-C4C8-5907-8D17-48DA91AFB328}"/>
                    </a:ext>
                  </a:extLst>
                </p:cNvPr>
                <p:cNvSpPr/>
                <p:nvPr/>
              </p:nvSpPr>
              <p:spPr>
                <a:xfrm>
                  <a:off x="7848695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9" name="Freeform 427">
                  <a:extLst>
                    <a:ext uri="{FF2B5EF4-FFF2-40B4-BE49-F238E27FC236}">
                      <a16:creationId xmlns:a16="http://schemas.microsoft.com/office/drawing/2014/main" id="{7013DFDA-6450-A9E4-6A38-D55DF7F059CF}"/>
                    </a:ext>
                  </a:extLst>
                </p:cNvPr>
                <p:cNvSpPr/>
                <p:nvPr/>
              </p:nvSpPr>
              <p:spPr>
                <a:xfrm>
                  <a:off x="7870031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0" name="Freeform 428">
                  <a:extLst>
                    <a:ext uri="{FF2B5EF4-FFF2-40B4-BE49-F238E27FC236}">
                      <a16:creationId xmlns:a16="http://schemas.microsoft.com/office/drawing/2014/main" id="{30ED1E7E-6D44-DAEC-FCEB-19911DC87ED8}"/>
                    </a:ext>
                  </a:extLst>
                </p:cNvPr>
                <p:cNvSpPr/>
                <p:nvPr/>
              </p:nvSpPr>
              <p:spPr>
                <a:xfrm>
                  <a:off x="7859553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1" name="Freeform 429">
                  <a:extLst>
                    <a:ext uri="{FF2B5EF4-FFF2-40B4-BE49-F238E27FC236}">
                      <a16:creationId xmlns:a16="http://schemas.microsoft.com/office/drawing/2014/main" id="{9234CF5B-65E5-4BB9-9079-A9FE43952195}"/>
                    </a:ext>
                  </a:extLst>
                </p:cNvPr>
                <p:cNvSpPr/>
                <p:nvPr/>
              </p:nvSpPr>
              <p:spPr>
                <a:xfrm>
                  <a:off x="7880889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2" name="Freeform 430">
                  <a:extLst>
                    <a:ext uri="{FF2B5EF4-FFF2-40B4-BE49-F238E27FC236}">
                      <a16:creationId xmlns:a16="http://schemas.microsoft.com/office/drawing/2014/main" id="{C8BD08A9-5352-35DF-A0C0-FED60C6393C2}"/>
                    </a:ext>
                  </a:extLst>
                </p:cNvPr>
                <p:cNvSpPr/>
                <p:nvPr/>
              </p:nvSpPr>
              <p:spPr>
                <a:xfrm>
                  <a:off x="7866030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3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3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3" name="Freeform 431">
                  <a:extLst>
                    <a:ext uri="{FF2B5EF4-FFF2-40B4-BE49-F238E27FC236}">
                      <a16:creationId xmlns:a16="http://schemas.microsoft.com/office/drawing/2014/main" id="{9C9936AF-34EA-662C-2219-E5C02EFDE3B4}"/>
                    </a:ext>
                  </a:extLst>
                </p:cNvPr>
                <p:cNvSpPr/>
                <p:nvPr/>
              </p:nvSpPr>
              <p:spPr>
                <a:xfrm>
                  <a:off x="7887462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" name="Freeform 432">
                  <a:extLst>
                    <a:ext uri="{FF2B5EF4-FFF2-40B4-BE49-F238E27FC236}">
                      <a16:creationId xmlns:a16="http://schemas.microsoft.com/office/drawing/2014/main" id="{9062136D-8983-DEE7-2FB7-736409BD236C}"/>
                    </a:ext>
                  </a:extLst>
                </p:cNvPr>
                <p:cNvSpPr/>
                <p:nvPr/>
              </p:nvSpPr>
              <p:spPr>
                <a:xfrm>
                  <a:off x="8003190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" name="Freeform 433">
                  <a:extLst>
                    <a:ext uri="{FF2B5EF4-FFF2-40B4-BE49-F238E27FC236}">
                      <a16:creationId xmlns:a16="http://schemas.microsoft.com/office/drawing/2014/main" id="{F7334B0D-CF59-7F90-E938-A0F3FD8369FD}"/>
                    </a:ext>
                  </a:extLst>
                </p:cNvPr>
                <p:cNvSpPr/>
                <p:nvPr/>
              </p:nvSpPr>
              <p:spPr>
                <a:xfrm>
                  <a:off x="8024526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6" name="Freeform 434">
                  <a:extLst>
                    <a:ext uri="{FF2B5EF4-FFF2-40B4-BE49-F238E27FC236}">
                      <a16:creationId xmlns:a16="http://schemas.microsoft.com/office/drawing/2014/main" id="{FC5AA366-F189-A8F3-B230-45D1CE817F6C}"/>
                    </a:ext>
                  </a:extLst>
                </p:cNvPr>
                <p:cNvSpPr/>
                <p:nvPr/>
              </p:nvSpPr>
              <p:spPr>
                <a:xfrm>
                  <a:off x="8029194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3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3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7" name="Freeform 435">
                  <a:extLst>
                    <a:ext uri="{FF2B5EF4-FFF2-40B4-BE49-F238E27FC236}">
                      <a16:creationId xmlns:a16="http://schemas.microsoft.com/office/drawing/2014/main" id="{49B84922-1196-7010-AA24-9D9DC74F4080}"/>
                    </a:ext>
                  </a:extLst>
                </p:cNvPr>
                <p:cNvSpPr/>
                <p:nvPr/>
              </p:nvSpPr>
              <p:spPr>
                <a:xfrm>
                  <a:off x="8050625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8" name="Freeform 436">
                  <a:extLst>
                    <a:ext uri="{FF2B5EF4-FFF2-40B4-BE49-F238E27FC236}">
                      <a16:creationId xmlns:a16="http://schemas.microsoft.com/office/drawing/2014/main" id="{5DC2595A-5548-2CF3-F691-B64D08B64D91}"/>
                    </a:ext>
                  </a:extLst>
                </p:cNvPr>
                <p:cNvSpPr/>
                <p:nvPr/>
              </p:nvSpPr>
              <p:spPr>
                <a:xfrm>
                  <a:off x="8053197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9" name="Freeform 437">
                  <a:extLst>
                    <a:ext uri="{FF2B5EF4-FFF2-40B4-BE49-F238E27FC236}">
                      <a16:creationId xmlns:a16="http://schemas.microsoft.com/office/drawing/2014/main" id="{53441897-6C63-BAA2-087A-0CCDA1281A1D}"/>
                    </a:ext>
                  </a:extLst>
                </p:cNvPr>
                <p:cNvSpPr/>
                <p:nvPr/>
              </p:nvSpPr>
              <p:spPr>
                <a:xfrm>
                  <a:off x="8074628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0" name="Freeform 438">
                  <a:extLst>
                    <a:ext uri="{FF2B5EF4-FFF2-40B4-BE49-F238E27FC236}">
                      <a16:creationId xmlns:a16="http://schemas.microsoft.com/office/drawing/2014/main" id="{D2F3DC8F-6E46-ECC3-5A23-733ACE8FD6C1}"/>
                    </a:ext>
                  </a:extLst>
                </p:cNvPr>
                <p:cNvSpPr/>
                <p:nvPr/>
              </p:nvSpPr>
              <p:spPr>
                <a:xfrm>
                  <a:off x="8070627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1" name="Freeform 439">
                  <a:extLst>
                    <a:ext uri="{FF2B5EF4-FFF2-40B4-BE49-F238E27FC236}">
                      <a16:creationId xmlns:a16="http://schemas.microsoft.com/office/drawing/2014/main" id="{DAC5977E-3D08-AE18-096D-8121B84978C5}"/>
                    </a:ext>
                  </a:extLst>
                </p:cNvPr>
                <p:cNvSpPr/>
                <p:nvPr/>
              </p:nvSpPr>
              <p:spPr>
                <a:xfrm>
                  <a:off x="8091963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2" name="Freeform 440">
                  <a:extLst>
                    <a:ext uri="{FF2B5EF4-FFF2-40B4-BE49-F238E27FC236}">
                      <a16:creationId xmlns:a16="http://schemas.microsoft.com/office/drawing/2014/main" id="{F77E0C17-E619-EA75-BEB6-7E60696E1B52}"/>
                    </a:ext>
                  </a:extLst>
                </p:cNvPr>
                <p:cNvSpPr/>
                <p:nvPr/>
              </p:nvSpPr>
              <p:spPr>
                <a:xfrm>
                  <a:off x="8133683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3" name="Freeform 441">
                  <a:extLst>
                    <a:ext uri="{FF2B5EF4-FFF2-40B4-BE49-F238E27FC236}">
                      <a16:creationId xmlns:a16="http://schemas.microsoft.com/office/drawing/2014/main" id="{6D85683C-8122-C884-D362-67E8933FD19D}"/>
                    </a:ext>
                  </a:extLst>
                </p:cNvPr>
                <p:cNvSpPr/>
                <p:nvPr/>
              </p:nvSpPr>
              <p:spPr>
                <a:xfrm>
                  <a:off x="8155114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4" name="Freeform 442">
                  <a:extLst>
                    <a:ext uri="{FF2B5EF4-FFF2-40B4-BE49-F238E27FC236}">
                      <a16:creationId xmlns:a16="http://schemas.microsoft.com/office/drawing/2014/main" id="{E7C74D5E-0E57-58B2-FCAF-9542BA5ACB88}"/>
                    </a:ext>
                  </a:extLst>
                </p:cNvPr>
                <p:cNvSpPr/>
                <p:nvPr/>
              </p:nvSpPr>
              <p:spPr>
                <a:xfrm>
                  <a:off x="8140255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5" name="Freeform 443">
                  <a:extLst>
                    <a:ext uri="{FF2B5EF4-FFF2-40B4-BE49-F238E27FC236}">
                      <a16:creationId xmlns:a16="http://schemas.microsoft.com/office/drawing/2014/main" id="{8F8AEF99-EEBB-5EE5-846E-B5040F76D5BB}"/>
                    </a:ext>
                  </a:extLst>
                </p:cNvPr>
                <p:cNvSpPr/>
                <p:nvPr/>
              </p:nvSpPr>
              <p:spPr>
                <a:xfrm>
                  <a:off x="8161686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6" name="Freeform 444">
                  <a:extLst>
                    <a:ext uri="{FF2B5EF4-FFF2-40B4-BE49-F238E27FC236}">
                      <a16:creationId xmlns:a16="http://schemas.microsoft.com/office/drawing/2014/main" id="{EDE17225-DE16-99E4-DEB2-26AE801A1904}"/>
                    </a:ext>
                  </a:extLst>
                </p:cNvPr>
                <p:cNvSpPr/>
                <p:nvPr/>
              </p:nvSpPr>
              <p:spPr>
                <a:xfrm>
                  <a:off x="8148923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7" name="Freeform 445">
                  <a:extLst>
                    <a:ext uri="{FF2B5EF4-FFF2-40B4-BE49-F238E27FC236}">
                      <a16:creationId xmlns:a16="http://schemas.microsoft.com/office/drawing/2014/main" id="{9DBB7B43-9BB9-7B12-DD90-1221754D7FA0}"/>
                    </a:ext>
                  </a:extLst>
                </p:cNvPr>
                <p:cNvSpPr/>
                <p:nvPr/>
              </p:nvSpPr>
              <p:spPr>
                <a:xfrm>
                  <a:off x="8170259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8" name="Freeform 446">
                  <a:extLst>
                    <a:ext uri="{FF2B5EF4-FFF2-40B4-BE49-F238E27FC236}">
                      <a16:creationId xmlns:a16="http://schemas.microsoft.com/office/drawing/2014/main" id="{6B0F8C8F-756A-1C80-9363-E8CD73AF3D98}"/>
                    </a:ext>
                  </a:extLst>
                </p:cNvPr>
                <p:cNvSpPr/>
                <p:nvPr/>
              </p:nvSpPr>
              <p:spPr>
                <a:xfrm>
                  <a:off x="8181498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3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3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9" name="Freeform 447">
                  <a:extLst>
                    <a:ext uri="{FF2B5EF4-FFF2-40B4-BE49-F238E27FC236}">
                      <a16:creationId xmlns:a16="http://schemas.microsoft.com/office/drawing/2014/main" id="{0D8AA991-F431-0BCD-B249-6F70155E1CDE}"/>
                    </a:ext>
                  </a:extLst>
                </p:cNvPr>
                <p:cNvSpPr/>
                <p:nvPr/>
              </p:nvSpPr>
              <p:spPr>
                <a:xfrm>
                  <a:off x="8202930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0" name="Freeform 448">
                  <a:extLst>
                    <a:ext uri="{FF2B5EF4-FFF2-40B4-BE49-F238E27FC236}">
                      <a16:creationId xmlns:a16="http://schemas.microsoft.com/office/drawing/2014/main" id="{188518AA-BBAA-92E8-90D0-838CE67B52A9}"/>
                    </a:ext>
                  </a:extLst>
                </p:cNvPr>
                <p:cNvSpPr/>
                <p:nvPr/>
              </p:nvSpPr>
              <p:spPr>
                <a:xfrm>
                  <a:off x="8220741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1" name="Freeform 449">
                  <a:extLst>
                    <a:ext uri="{FF2B5EF4-FFF2-40B4-BE49-F238E27FC236}">
                      <a16:creationId xmlns:a16="http://schemas.microsoft.com/office/drawing/2014/main" id="{545E126C-7E41-9850-0F58-F60B850E7673}"/>
                    </a:ext>
                  </a:extLst>
                </p:cNvPr>
                <p:cNvSpPr/>
                <p:nvPr/>
              </p:nvSpPr>
              <p:spPr>
                <a:xfrm>
                  <a:off x="8242173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2" name="Freeform 450">
                  <a:extLst>
                    <a:ext uri="{FF2B5EF4-FFF2-40B4-BE49-F238E27FC236}">
                      <a16:creationId xmlns:a16="http://schemas.microsoft.com/office/drawing/2014/main" id="{CF33AD36-2632-35B7-FE5C-460D8EC9D23B}"/>
                    </a:ext>
                  </a:extLst>
                </p:cNvPr>
                <p:cNvSpPr/>
                <p:nvPr/>
              </p:nvSpPr>
              <p:spPr>
                <a:xfrm>
                  <a:off x="8259889" y="2622232"/>
                  <a:ext cx="42862" cy="9525"/>
                </a:xfrm>
                <a:custGeom>
                  <a:avLst/>
                  <a:gdLst>
                    <a:gd name="csX0" fmla="*/ 0 w 42862"/>
                    <a:gd name="csY0" fmla="*/ 0 h 9525"/>
                    <a:gd name="csX1" fmla="*/ 42862 w 42862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862" h="9525">
                      <a:moveTo>
                        <a:pt x="0" y="0"/>
                      </a:moveTo>
                      <a:lnTo>
                        <a:pt x="42862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3" name="Freeform 451">
                  <a:extLst>
                    <a:ext uri="{FF2B5EF4-FFF2-40B4-BE49-F238E27FC236}">
                      <a16:creationId xmlns:a16="http://schemas.microsoft.com/office/drawing/2014/main" id="{81DBFB1E-B4A0-4876-1E32-27A62E9E57C2}"/>
                    </a:ext>
                  </a:extLst>
                </p:cNvPr>
                <p:cNvSpPr/>
                <p:nvPr/>
              </p:nvSpPr>
              <p:spPr>
                <a:xfrm>
                  <a:off x="8281320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4" name="Freeform 452">
                  <a:extLst>
                    <a:ext uri="{FF2B5EF4-FFF2-40B4-BE49-F238E27FC236}">
                      <a16:creationId xmlns:a16="http://schemas.microsoft.com/office/drawing/2014/main" id="{92FD5208-24FC-50F7-4877-1B698B502F26}"/>
                    </a:ext>
                  </a:extLst>
                </p:cNvPr>
                <p:cNvSpPr/>
                <p:nvPr/>
              </p:nvSpPr>
              <p:spPr>
                <a:xfrm>
                  <a:off x="8279511" y="2622232"/>
                  <a:ext cx="42767" cy="9525"/>
                </a:xfrm>
                <a:custGeom>
                  <a:avLst/>
                  <a:gdLst>
                    <a:gd name="csX0" fmla="*/ 0 w 42767"/>
                    <a:gd name="csY0" fmla="*/ 0 h 9525"/>
                    <a:gd name="csX1" fmla="*/ 42767 w 42767"/>
                    <a:gd name="csY1" fmla="*/ 0 h 95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2767" h="9525">
                      <a:moveTo>
                        <a:pt x="0" y="0"/>
                      </a:moveTo>
                      <a:lnTo>
                        <a:pt x="42767" y="0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5" name="Freeform 453">
                  <a:extLst>
                    <a:ext uri="{FF2B5EF4-FFF2-40B4-BE49-F238E27FC236}">
                      <a16:creationId xmlns:a16="http://schemas.microsoft.com/office/drawing/2014/main" id="{79411A38-337C-F31A-48C5-C1F1DA775F5E}"/>
                    </a:ext>
                  </a:extLst>
                </p:cNvPr>
                <p:cNvSpPr/>
                <p:nvPr/>
              </p:nvSpPr>
              <p:spPr>
                <a:xfrm>
                  <a:off x="8300942" y="2600896"/>
                  <a:ext cx="9525" cy="42767"/>
                </a:xfrm>
                <a:custGeom>
                  <a:avLst/>
                  <a:gdLst>
                    <a:gd name="csX0" fmla="*/ 0 w 9525"/>
                    <a:gd name="csY0" fmla="*/ 0 h 42767"/>
                    <a:gd name="csX1" fmla="*/ 0 w 9525"/>
                    <a:gd name="csY1" fmla="*/ 42767 h 4276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42767">
                      <a:moveTo>
                        <a:pt x="0" y="0"/>
                      </a:moveTo>
                      <a:lnTo>
                        <a:pt x="0" y="42767"/>
                      </a:lnTo>
                    </a:path>
                  </a:pathLst>
                </a:custGeom>
                <a:ln w="12700" cap="sq">
                  <a:solidFill>
                    <a:srgbClr val="415696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 defTabSz="609630">
                    <a:defRPr/>
                  </a:pPr>
                  <a:endParaRPr lang="en-US" sz="1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A1E85C34-2304-9D10-B5C7-2A475454D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783256"/>
              </p:ext>
            </p:extLst>
          </p:nvPr>
        </p:nvGraphicFramePr>
        <p:xfrm>
          <a:off x="1674429" y="4646863"/>
          <a:ext cx="1347216" cy="4470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33984">
                  <a:extLst>
                    <a:ext uri="{9D8B030D-6E8A-4147-A177-3AD203B41FA5}">
                      <a16:colId xmlns:a16="http://schemas.microsoft.com/office/drawing/2014/main" val="3460917291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3034295041"/>
                    </a:ext>
                  </a:extLst>
                </a:gridCol>
              </a:tblGrid>
              <a:tr h="111760">
                <a:tc>
                  <a:txBody>
                    <a:bodyPr/>
                    <a:lstStyle/>
                    <a:p>
                      <a:endParaRPr lang="en-GB" sz="7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Events, n/N (%)</a:t>
                      </a:r>
                    </a:p>
                  </a:txBody>
                  <a:tcPr marL="0" marR="0" marT="0" marB="0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93029"/>
                  </a:ext>
                </a:extLst>
              </a:tr>
              <a:tr h="111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>
                          <a:solidFill>
                            <a:srgbClr val="41569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Dost + CP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>
                          <a:solidFill>
                            <a:srgbClr val="41569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15/53 (28.3)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55841"/>
                  </a:ext>
                </a:extLst>
              </a:tr>
              <a:tr h="111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>
                          <a:solidFill>
                            <a:srgbClr val="AE3F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PBO + CP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>
                          <a:solidFill>
                            <a:srgbClr val="AE3F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38/65 (58.5)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73015"/>
                  </a:ext>
                </a:extLst>
              </a:tr>
              <a:tr h="111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 maturity</a:t>
                      </a:r>
                      <a:endParaRPr lang="en-GB" sz="700" b="1" baseline="30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53/118 (44.9)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254573"/>
                  </a:ext>
                </a:extLst>
              </a:tr>
            </a:tbl>
          </a:graphicData>
        </a:graphic>
      </p:graphicFrame>
      <p:sp>
        <p:nvSpPr>
          <p:cNvPr id="670" name="Speech Bubble: Rectangle with Corners Rounded 12">
            <a:extLst>
              <a:ext uri="{FF2B5EF4-FFF2-40B4-BE49-F238E27FC236}">
                <a16:creationId xmlns:a16="http://schemas.microsoft.com/office/drawing/2014/main" id="{36680F9E-D00D-3BC0-3D64-215DD4A6AD29}"/>
              </a:ext>
            </a:extLst>
          </p:cNvPr>
          <p:cNvSpPr/>
          <p:nvPr/>
        </p:nvSpPr>
        <p:spPr>
          <a:xfrm>
            <a:off x="10204704" y="2513340"/>
            <a:ext cx="1586882" cy="430827"/>
          </a:xfrm>
          <a:prstGeom prst="wedgeRoundRectCallout">
            <a:avLst>
              <a:gd name="adj1" fmla="val -59692"/>
              <a:gd name="adj2" fmla="val -17670"/>
              <a:gd name="adj3" fmla="val 16667"/>
            </a:avLst>
          </a:prstGeom>
          <a:solidFill>
            <a:srgbClr val="4156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0" tIns="24000" rIns="48000" bIns="24000" rtlCol="0" anchor="ctr"/>
          <a:lstStyle/>
          <a:p>
            <a:pPr algn="ctr" defTabSz="812821">
              <a:defRPr/>
            </a:pPr>
            <a:r>
              <a:rPr lang="en-US" sz="1067" b="1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  <a:r>
              <a:rPr lang="en-US" sz="1067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NE</a:t>
            </a:r>
            <a:br>
              <a:rPr lang="en-US" sz="93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(95% CI, NE–NE)</a:t>
            </a:r>
            <a:endParaRPr lang="en-US" sz="933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1" name="Speech Bubble: Rectangle with Corners Rounded 20">
            <a:extLst>
              <a:ext uri="{FF2B5EF4-FFF2-40B4-BE49-F238E27FC236}">
                <a16:creationId xmlns:a16="http://schemas.microsoft.com/office/drawing/2014/main" id="{D5C90C07-0D68-317B-34E1-57B0727D651D}"/>
              </a:ext>
            </a:extLst>
          </p:cNvPr>
          <p:cNvSpPr/>
          <p:nvPr/>
        </p:nvSpPr>
        <p:spPr>
          <a:xfrm rot="10800000" flipV="1">
            <a:off x="10204704" y="3551887"/>
            <a:ext cx="1586882" cy="432786"/>
          </a:xfrm>
          <a:prstGeom prst="wedgeRoundRectCallout">
            <a:avLst>
              <a:gd name="adj1" fmla="val 59578"/>
              <a:gd name="adj2" fmla="val -18983"/>
              <a:gd name="adj3" fmla="val 16667"/>
            </a:avLst>
          </a:prstGeom>
          <a:solidFill>
            <a:srgbClr val="AE3F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0" tIns="24000" rIns="48000" bIns="24000" rtlCol="0" anchor="ctr"/>
          <a:lstStyle/>
          <a:p>
            <a:pPr algn="ctr" defTabSz="812821">
              <a:defRPr/>
            </a:pPr>
            <a:r>
              <a:rPr lang="en-US" sz="1067" b="1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  <a:r>
              <a:rPr lang="en-US" sz="1067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32.8 mo</a:t>
            </a:r>
            <a:br>
              <a:rPr lang="en-US" sz="93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(95% CI, 21.6 mo to NE)</a:t>
            </a:r>
            <a:endParaRPr lang="en-US" sz="933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2" name="Rectangle: Rounded Corners 10">
            <a:extLst>
              <a:ext uri="{FF2B5EF4-FFF2-40B4-BE49-F238E27FC236}">
                <a16:creationId xmlns:a16="http://schemas.microsoft.com/office/drawing/2014/main" id="{2473BD2B-2F90-1EDC-6193-008B6A349DF0}"/>
              </a:ext>
            </a:extLst>
          </p:cNvPr>
          <p:cNvSpPr/>
          <p:nvPr/>
        </p:nvSpPr>
        <p:spPr>
          <a:xfrm>
            <a:off x="10204704" y="4087628"/>
            <a:ext cx="1578127" cy="548640"/>
          </a:xfrm>
          <a:prstGeom prst="roundRect">
            <a:avLst>
              <a:gd name="adj" fmla="val 12597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en-GB" sz="933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~71% of patients in the placebo arm that had FUACT received IO</a:t>
            </a:r>
            <a:endParaRPr lang="en-US" sz="933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41F872-1346-F040-07F9-0A5E00E6ABCF}"/>
              </a:ext>
            </a:extLst>
          </p:cNvPr>
          <p:cNvSpPr txBox="1"/>
          <p:nvPr/>
        </p:nvSpPr>
        <p:spPr>
          <a:xfrm>
            <a:off x="279400" y="6415830"/>
            <a:ext cx="12192000" cy="184666"/>
          </a:xfrm>
          <a:prstGeom prst="rect">
            <a:avLst/>
          </a:prstGeom>
          <a:noFill/>
        </p:spPr>
        <p:txBody>
          <a:bodyPr wrap="square" lIns="91440" tIns="0" rIns="0" bIns="0" rtlCol="0" anchor="b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Society of Gynecologic Oncology (SGO) 2026 Annual Meeting on Women’s Cancer, April 10–13, 2026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E208153-C5A8-41F8-E92F-24085CF191FA}"/>
              </a:ext>
            </a:extLst>
          </p:cNvPr>
          <p:cNvSpPr/>
          <p:nvPr/>
        </p:nvSpPr>
        <p:spPr>
          <a:xfrm>
            <a:off x="10201615" y="1553605"/>
            <a:ext cx="1465107" cy="438367"/>
          </a:xfrm>
          <a:prstGeom prst="roundRect">
            <a:avLst/>
          </a:prstGeom>
          <a:solidFill>
            <a:srgbClr val="E9EFFC"/>
          </a:solidFill>
          <a:ln>
            <a:solidFill>
              <a:srgbClr val="4B6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>
                <a:solidFill>
                  <a:schemeClr val="tx1"/>
                </a:solidFill>
              </a:rPr>
              <a:t>HR, 0.34</a:t>
            </a:r>
          </a:p>
          <a:p>
            <a:r>
              <a:rPr lang="en-US" sz="800" b="1">
                <a:solidFill>
                  <a:schemeClr val="tx1"/>
                </a:solidFill>
              </a:rPr>
              <a:t>(95% CI, 0.19–0.63)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302893-34F5-F71E-4C3E-8BCC7FC545A3}"/>
              </a:ext>
            </a:extLst>
          </p:cNvPr>
          <p:cNvSpPr txBox="1"/>
          <p:nvPr/>
        </p:nvSpPr>
        <p:spPr>
          <a:xfrm>
            <a:off x="10015293" y="1973605"/>
            <a:ext cx="19304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rgbClr val="4B609E"/>
                </a:solidFill>
              </a:rPr>
              <a:t>Median follow-up, 55.6 mo</a:t>
            </a:r>
            <a:r>
              <a:rPr lang="en-US" sz="1050" b="1" baseline="30000">
                <a:solidFill>
                  <a:srgbClr val="4B609E"/>
                </a:solidFill>
              </a:rPr>
              <a:t>a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F3C8506-A840-907C-1B28-C6A33EE08AC7}"/>
              </a:ext>
            </a:extLst>
          </p:cNvPr>
          <p:cNvGrpSpPr/>
          <p:nvPr/>
        </p:nvGrpSpPr>
        <p:grpSpPr>
          <a:xfrm>
            <a:off x="9560580" y="5027359"/>
            <a:ext cx="480286" cy="176595"/>
            <a:chOff x="8451796" y="4201172"/>
            <a:chExt cx="480286" cy="176595"/>
          </a:xfrm>
        </p:grpSpPr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93032CA6-1126-9F86-5ED2-6CBFBC9DDC3C}"/>
                </a:ext>
              </a:extLst>
            </p:cNvPr>
            <p:cNvGrpSpPr/>
            <p:nvPr/>
          </p:nvGrpSpPr>
          <p:grpSpPr>
            <a:xfrm>
              <a:off x="8464000" y="4257578"/>
              <a:ext cx="48198" cy="48135"/>
              <a:chOff x="4446604" y="677998"/>
              <a:chExt cx="60971" cy="60922"/>
            </a:xfrm>
          </p:grpSpPr>
          <p:sp>
            <p:nvSpPr>
              <p:cNvPr id="32" name="Freeform 201">
                <a:extLst>
                  <a:ext uri="{FF2B5EF4-FFF2-40B4-BE49-F238E27FC236}">
                    <a16:creationId xmlns:a16="http://schemas.microsoft.com/office/drawing/2014/main" id="{855E37B2-F837-A4D9-AE87-03886E36332A}"/>
                  </a:ext>
                </a:extLst>
              </p:cNvPr>
              <p:cNvSpPr/>
              <p:nvPr/>
            </p:nvSpPr>
            <p:spPr>
              <a:xfrm>
                <a:off x="4477088" y="677998"/>
                <a:ext cx="6486" cy="60922"/>
              </a:xfrm>
              <a:custGeom>
                <a:avLst/>
                <a:gdLst>
                  <a:gd name="connsiteX0" fmla="*/ 0 w 6486"/>
                  <a:gd name="connsiteY0" fmla="*/ 0 h 60922"/>
                  <a:gd name="connsiteX1" fmla="*/ 0 w 6486"/>
                  <a:gd name="connsiteY1" fmla="*/ 60923 h 6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86" h="60922">
                    <a:moveTo>
                      <a:pt x="0" y="0"/>
                    </a:moveTo>
                    <a:lnTo>
                      <a:pt x="0" y="60923"/>
                    </a:lnTo>
                  </a:path>
                </a:pathLst>
              </a:custGeom>
              <a:ln w="648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  <p:sp>
            <p:nvSpPr>
              <p:cNvPr id="33" name="Freeform 202">
                <a:extLst>
                  <a:ext uri="{FF2B5EF4-FFF2-40B4-BE49-F238E27FC236}">
                    <a16:creationId xmlns:a16="http://schemas.microsoft.com/office/drawing/2014/main" id="{25F789F5-7168-5BD1-3F21-A13B97A269FD}"/>
                  </a:ext>
                </a:extLst>
              </p:cNvPr>
              <p:cNvSpPr/>
              <p:nvPr/>
            </p:nvSpPr>
            <p:spPr>
              <a:xfrm>
                <a:off x="4446604" y="708460"/>
                <a:ext cx="60971" cy="6480"/>
              </a:xfrm>
              <a:custGeom>
                <a:avLst/>
                <a:gdLst>
                  <a:gd name="connsiteX0" fmla="*/ 60971 w 60971"/>
                  <a:gd name="connsiteY0" fmla="*/ 0 h 6481"/>
                  <a:gd name="connsiteX1" fmla="*/ 0 w 60971"/>
                  <a:gd name="connsiteY1" fmla="*/ 0 h 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971" h="6481">
                    <a:moveTo>
                      <a:pt x="60971" y="0"/>
                    </a:moveTo>
                    <a:lnTo>
                      <a:pt x="0" y="0"/>
                    </a:lnTo>
                  </a:path>
                </a:pathLst>
              </a:custGeom>
              <a:ln w="648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80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2C22A33-A2FA-DDDA-2CD4-F8B50F7150A0}"/>
                </a:ext>
              </a:extLst>
            </p:cNvPr>
            <p:cNvSpPr txBox="1"/>
            <p:nvPr/>
          </p:nvSpPr>
          <p:spPr>
            <a:xfrm>
              <a:off x="8451796" y="4201172"/>
              <a:ext cx="480286" cy="176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500" spc="0" baseline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Censored</a:t>
              </a:r>
            </a:p>
          </p:txBody>
        </p:sp>
      </p:grpSp>
      <p:sp>
        <p:nvSpPr>
          <p:cNvPr id="35" name="Title 3">
            <a:extLst>
              <a:ext uri="{FF2B5EF4-FFF2-40B4-BE49-F238E27FC236}">
                <a16:creationId xmlns:a16="http://schemas.microsoft.com/office/drawing/2014/main" id="{BC31372A-28D2-912A-BAB0-BBED7ACB8D17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Endometrial cancer - dMMR</a:t>
            </a:r>
          </a:p>
        </p:txBody>
      </p:sp>
    </p:spTree>
    <p:extLst>
      <p:ext uri="{BB962C8B-B14F-4D97-AF65-F5344CB8AC3E}">
        <p14:creationId xmlns:p14="http://schemas.microsoft.com/office/powerpoint/2010/main" val="682099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AD7B093-A3C1-DABB-EA3F-EA3FDB7F3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108" y="1459837"/>
            <a:ext cx="1683889" cy="4620257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D4E10B0A-37F1-DB27-D654-5B6074A67B86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Endometrial Cancer - dMMR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668BB-FF80-30B4-21A5-DE3D70516D50}"/>
              </a:ext>
            </a:extLst>
          </p:cNvPr>
          <p:cNvSpPr txBox="1"/>
          <p:nvPr/>
        </p:nvSpPr>
        <p:spPr>
          <a:xfrm>
            <a:off x="482600" y="6320135"/>
            <a:ext cx="9956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dirty="0">
                <a:latin typeface="Arial" panose="020B0604020202020204" pitchFamily="34" charset="0"/>
                <a:cs typeface="Arial" panose="020B0604020202020204" pitchFamily="34" charset="0"/>
              </a:rPr>
              <a:t>Written informed consent was obtained from the patient for the use of clinical data and images for educational purposes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2C69F-9B72-0FAD-2A14-FC65913A0E2E}"/>
              </a:ext>
            </a:extLst>
          </p:cNvPr>
          <p:cNvSpPr txBox="1"/>
          <p:nvPr/>
        </p:nvSpPr>
        <p:spPr>
          <a:xfrm>
            <a:off x="1727200" y="2921168"/>
            <a:ext cx="3048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2000" dirty="0">
                <a:latin typeface="Arial" panose="020B0604020202020204" pitchFamily="34" charset="0"/>
                <a:cs typeface="Arial" panose="020B0604020202020204" pitchFamily="34" charset="0"/>
              </a:rPr>
              <a:t>Anti-PD1 + chemotherapy</a:t>
            </a:r>
          </a:p>
          <a:p>
            <a:endParaRPr lang="en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5E02AA-6B62-017D-963C-FCBE8AA56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795" y="1459837"/>
            <a:ext cx="1762433" cy="456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26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1EEC6F-5772-1EBB-51EE-FD18CBD99C2C}"/>
              </a:ext>
            </a:extLst>
          </p:cNvPr>
          <p:cNvSpPr txBox="1"/>
          <p:nvPr/>
        </p:nvSpPr>
        <p:spPr>
          <a:xfrm>
            <a:off x="381000" y="634090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200" b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Moraes, F. C. A. et al. (2026). Expert Review of Anticancer Therapy,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D0D870-AB92-6AD2-2C9D-B528660B1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52" y="1657559"/>
            <a:ext cx="4062470" cy="927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A3F6DE-5367-F389-C3D6-D48996BD6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72" y="2641668"/>
            <a:ext cx="4385830" cy="18399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CA0D1-D751-8E7A-D29E-D29E4A3FD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50" y="4510177"/>
            <a:ext cx="4385830" cy="1773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AE7747-CC76-39B2-BB4B-C99389462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7086" y="2077279"/>
            <a:ext cx="3460750" cy="24328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48C99B-5FA5-2AAB-FD3E-B17995F4F953}"/>
              </a:ext>
            </a:extLst>
          </p:cNvPr>
          <p:cNvSpPr txBox="1"/>
          <p:nvPr/>
        </p:nvSpPr>
        <p:spPr>
          <a:xfrm>
            <a:off x="5607050" y="4510177"/>
            <a:ext cx="6096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Fourteen studies including 935 patients were analyzed. </a:t>
            </a:r>
          </a:p>
          <a:p>
            <a:endParaRPr lang="en-BR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Compared with people living without HIV, PLWH showed </a:t>
            </a:r>
            <a:r>
              <a:rPr lang="en-BR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significant differences in overall survival 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(HR, 0.88; 95% CI, 0.71–1.08; </a:t>
            </a:r>
            <a:r>
              <a:rPr lang="en-BR" sz="1600" b="0" i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 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 0.23), </a:t>
            </a:r>
            <a:r>
              <a:rPr lang="en-BR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progression-free survival 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(HR, 1.13; 95% CI, 0.89–1.42; </a:t>
            </a:r>
            <a:r>
              <a:rPr lang="en-BR" sz="1600" b="0" i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 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 0.38), any </a:t>
            </a:r>
            <a:r>
              <a:rPr lang="en-BR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adverse events 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(OR, 0.90; 95% CI, 0.52–1.58; </a:t>
            </a:r>
            <a:r>
              <a:rPr lang="en-BR" sz="1600" b="0" i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 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 0.71), or </a:t>
            </a:r>
            <a:r>
              <a:rPr lang="en-BR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severe adverse events 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(OR, 1.04; 95% CI, 0.51–2.10; </a:t>
            </a:r>
            <a:r>
              <a:rPr lang="en-BR" sz="1600" b="0" i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 </a:t>
            </a:r>
            <a:r>
              <a:rPr lang="en-BR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= 0.91).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B80C6A45-96BF-1263-9096-403692E4D269}"/>
              </a:ext>
            </a:extLst>
          </p:cNvPr>
          <p:cNvSpPr txBox="1">
            <a:spLocks/>
          </p:cNvSpPr>
          <p:nvPr/>
        </p:nvSpPr>
        <p:spPr bwMode="auto">
          <a:xfrm>
            <a:off x="1506783" y="632911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Immunotherapy in people living with HIV</a:t>
            </a:r>
          </a:p>
        </p:txBody>
      </p:sp>
    </p:spTree>
    <p:extLst>
      <p:ext uri="{BB962C8B-B14F-4D97-AF65-F5344CB8AC3E}">
        <p14:creationId xmlns:p14="http://schemas.microsoft.com/office/powerpoint/2010/main" val="1200432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F11CF5-FB98-B5A6-3CB5-51C57D9753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324"/>
          <a:stretch/>
        </p:blipFill>
        <p:spPr>
          <a:xfrm>
            <a:off x="1347470" y="1595075"/>
            <a:ext cx="9497059" cy="4735767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C2046481-763A-EB59-0037-90A165E3645A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TILs</a:t>
            </a:r>
          </a:p>
        </p:txBody>
      </p:sp>
      <p:sp>
        <p:nvSpPr>
          <p:cNvPr id="8" name="CaixaDeTexto 4">
            <a:extLst>
              <a:ext uri="{FF2B5EF4-FFF2-40B4-BE49-F238E27FC236}">
                <a16:creationId xmlns:a16="http://schemas.microsoft.com/office/drawing/2014/main" id="{C52D12E9-1FCF-2856-E2FC-A6D9B133DF16}"/>
              </a:ext>
            </a:extLst>
          </p:cNvPr>
          <p:cNvSpPr txBox="1"/>
          <p:nvPr/>
        </p:nvSpPr>
        <p:spPr>
          <a:xfrm>
            <a:off x="995287" y="6343683"/>
            <a:ext cx="7140767" cy="2755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indent="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chemeClr val="accent1"/>
              </a:buClr>
              <a:buSzPct val="80000"/>
              <a:buFont typeface="Wingdings 3" charset="2"/>
              <a:buNone/>
              <a:defRPr sz="800" i="0">
                <a:solidFill>
                  <a:srgbClr val="9DB0AC"/>
                </a:solidFill>
                <a:latin typeface="Calibri"/>
              </a:defRPr>
            </a:lvl1pPr>
            <a:lvl2pPr marL="742950" indent="-28575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5146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718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4290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86200" indent="-2286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pt-BR" sz="1200" b="1" dirty="0">
                <a:solidFill>
                  <a:srgbClr val="464646"/>
                </a:solidFill>
                <a:latin typeface="Arial" panose="020B0604020202020204" pitchFamily="34" charset="0"/>
              </a:rPr>
              <a:t>ASCO 2021</a:t>
            </a:r>
          </a:p>
        </p:txBody>
      </p:sp>
    </p:spTree>
    <p:extLst>
      <p:ext uri="{BB962C8B-B14F-4D97-AF65-F5344CB8AC3E}">
        <p14:creationId xmlns:p14="http://schemas.microsoft.com/office/powerpoint/2010/main" val="247828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DED22CB-532A-C41E-0551-006CF1E48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031" y="1669862"/>
            <a:ext cx="6340769" cy="4692169"/>
          </a:xfrm>
          <a:prstGeom prst="rect">
            <a:avLst/>
          </a:prstGeo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F539875F-FCD9-6CDF-8874-661B8E292D24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CAR-T</a:t>
            </a:r>
          </a:p>
        </p:txBody>
      </p:sp>
    </p:spTree>
    <p:extLst>
      <p:ext uri="{BB962C8B-B14F-4D97-AF65-F5344CB8AC3E}">
        <p14:creationId xmlns:p14="http://schemas.microsoft.com/office/powerpoint/2010/main" val="1377027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1599-E1FE-BA59-F7F5-BC3E81046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BB7BB865-313A-2FC1-89EF-0F7FFE0B7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278" y="533400"/>
            <a:ext cx="723900" cy="381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0747C0-E3A3-7E7E-9570-29C9B2937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545" y="1642194"/>
            <a:ext cx="8179801" cy="37768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E243C3-826A-E14C-3946-184468916B10}"/>
              </a:ext>
            </a:extLst>
          </p:cNvPr>
          <p:cNvSpPr txBox="1"/>
          <p:nvPr/>
        </p:nvSpPr>
        <p:spPr>
          <a:xfrm>
            <a:off x="-1222279" y="5678269"/>
            <a:ext cx="142176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i="1" dirty="0">
                <a:latin typeface="Times" panose="020F0502020204030204" pitchFamily="34" charset="0"/>
              </a:rPr>
              <a:t>T</a:t>
            </a:r>
            <a:r>
              <a:rPr lang="en-US" sz="2400" i="1" dirty="0">
                <a:effectLst/>
                <a:latin typeface="Times" panose="020F0502020204030204" pitchFamily="34" charset="0"/>
              </a:rPr>
              <a:t>he introduction of innovations can accentuate the existing inequalities</a:t>
            </a:r>
            <a:endParaRPr lang="en-US" sz="2400" dirty="0">
              <a:effectLst/>
              <a:latin typeface="Times" panose="020F0502020204030204" pitchFamily="34" charset="0"/>
            </a:endParaRPr>
          </a:p>
          <a:p>
            <a:pPr algn="ctr">
              <a:buNone/>
            </a:pPr>
            <a:r>
              <a:rPr lang="en-US" sz="2400" i="1" dirty="0">
                <a:effectLst/>
                <a:latin typeface="Times" panose="020F0502020204030204" pitchFamily="34" charset="0"/>
              </a:rPr>
              <a:t>in the delivery of healthcare in Brazil</a:t>
            </a:r>
            <a:endParaRPr lang="en-US" sz="2400" dirty="0">
              <a:effectLst/>
              <a:latin typeface="Times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D199EB-7720-8B60-ECD9-946F78449E71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Inequalities in LMICs</a:t>
            </a:r>
          </a:p>
        </p:txBody>
      </p:sp>
    </p:spTree>
    <p:extLst>
      <p:ext uri="{BB962C8B-B14F-4D97-AF65-F5344CB8AC3E}">
        <p14:creationId xmlns:p14="http://schemas.microsoft.com/office/powerpoint/2010/main" val="3600198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09BF2-5D84-25E3-F428-DD821AF06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B71B034B-159E-EEA3-33CC-1DE57D03E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278" y="533400"/>
            <a:ext cx="723900" cy="381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C19ABD-43D5-1D3A-031A-0228AEA93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040" y="1569416"/>
            <a:ext cx="8941920" cy="32952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ECE53C-E201-56F9-00B8-98E062F164EB}"/>
              </a:ext>
            </a:extLst>
          </p:cNvPr>
          <p:cNvSpPr txBox="1"/>
          <p:nvPr/>
        </p:nvSpPr>
        <p:spPr>
          <a:xfrm>
            <a:off x="1436961" y="5072684"/>
            <a:ext cx="931807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i="1" dirty="0">
                <a:effectLst/>
                <a:latin typeface="Times" panose="020F0502020204030204" pitchFamily="34" charset="0"/>
              </a:rPr>
              <a:t>The challenge</a:t>
            </a:r>
            <a:r>
              <a:rPr lang="en-US" sz="2400" dirty="0">
                <a:latin typeface="Times" panose="020F0502020204030204" pitchFamily="34" charset="0"/>
              </a:rPr>
              <a:t> </a:t>
            </a:r>
            <a:r>
              <a:rPr lang="en-US" sz="2400" i="1" dirty="0">
                <a:effectLst/>
                <a:latin typeface="Times" panose="020F0502020204030204" pitchFamily="34" charset="0"/>
              </a:rPr>
              <a:t>is how to incorporate the immunotherapy into the toolbox of health professionals, given the </a:t>
            </a:r>
          </a:p>
          <a:p>
            <a:pPr algn="ctr">
              <a:buNone/>
            </a:pPr>
            <a:r>
              <a:rPr lang="en-US" sz="2400" i="1" dirty="0">
                <a:effectLst/>
                <a:latin typeface="Times" panose="020F0502020204030204" pitchFamily="34" charset="0"/>
              </a:rPr>
              <a:t>complexity and inequities of the</a:t>
            </a:r>
            <a:r>
              <a:rPr lang="en-US" sz="2400" dirty="0">
                <a:latin typeface="Times" panose="020F0502020204030204" pitchFamily="34" charset="0"/>
              </a:rPr>
              <a:t> </a:t>
            </a:r>
            <a:r>
              <a:rPr lang="en-US" sz="2400" i="1" dirty="0">
                <a:effectLst/>
                <a:latin typeface="Times" panose="020F0502020204030204" pitchFamily="34" charset="0"/>
              </a:rPr>
              <a:t>Brazilian healthcare system, limiting </a:t>
            </a:r>
            <a:r>
              <a:rPr lang="en-US" sz="2400" i="1" dirty="0">
                <a:effectLst/>
                <a:latin typeface="Helvetica" pitchFamily="2" charset="0"/>
              </a:rPr>
              <a:t>fi</a:t>
            </a:r>
            <a:r>
              <a:rPr lang="en-US" sz="2400" i="1" dirty="0">
                <a:effectLst/>
                <a:latin typeface="Times" panose="020F0502020204030204" pitchFamily="34" charset="0"/>
              </a:rPr>
              <a:t>nancial resources and numerous health needs.</a:t>
            </a:r>
            <a:endParaRPr lang="en-US" sz="2400" dirty="0">
              <a:effectLst/>
              <a:latin typeface="Times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DDE8D5-E699-265A-12B8-F11D4CC5B68A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Access to immunotherapy</a:t>
            </a:r>
          </a:p>
        </p:txBody>
      </p:sp>
    </p:spTree>
    <p:extLst>
      <p:ext uri="{BB962C8B-B14F-4D97-AF65-F5344CB8AC3E}">
        <p14:creationId xmlns:p14="http://schemas.microsoft.com/office/powerpoint/2010/main" val="1257807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3E7A02EA-C692-9B79-3764-F3625AC9DF7A}"/>
              </a:ext>
            </a:extLst>
          </p:cNvPr>
          <p:cNvSpPr txBox="1">
            <a:spLocks/>
          </p:cNvSpPr>
          <p:nvPr/>
        </p:nvSpPr>
        <p:spPr bwMode="auto">
          <a:xfrm>
            <a:off x="1594918" y="376523"/>
            <a:ext cx="9364337" cy="62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MS PGothic" panose="020B0600070205080204" pitchFamily="34" charset="-128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en-BR" dirty="0"/>
              <a:t>Summary for community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71B3E1-2EA5-35A5-DF7B-6AD1D9980637}"/>
              </a:ext>
            </a:extLst>
          </p:cNvPr>
          <p:cNvSpPr txBox="1"/>
          <p:nvPr/>
        </p:nvSpPr>
        <p:spPr>
          <a:xfrm>
            <a:off x="449855" y="1929725"/>
            <a:ext cx="1129228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BR" sz="2000" b="1" dirty="0">
                <a:solidFill>
                  <a:schemeClr val="tx2"/>
                </a:solidFill>
              </a:rPr>
              <a:t>Key question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BR" sz="2000" dirty="0"/>
              <a:t>How has immunotherapy transformed cancer treatment?</a:t>
            </a:r>
          </a:p>
          <a:p>
            <a:pPr algn="just">
              <a:buNone/>
            </a:pPr>
            <a:r>
              <a:rPr lang="en-BR" sz="2000" b="1" dirty="0">
                <a:solidFill>
                  <a:schemeClr val="tx2"/>
                </a:solidFill>
              </a:rPr>
              <a:t>Key findings and take-home message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BR" sz="2000" dirty="0"/>
              <a:t>Immune checkpoint inhibitors have transformed the treatment of multiple cancers by restoring the patient's own anti-tumor immune response.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BR" sz="2000" dirty="0"/>
              <a:t>Current evidence shows that people living with HIV have </a:t>
            </a:r>
            <a:r>
              <a:rPr lang="en-BR" sz="2000" b="1" dirty="0"/>
              <a:t>similar efficacy and safety</a:t>
            </a:r>
            <a:r>
              <a:rPr lang="en-BR" sz="2000" dirty="0"/>
              <a:t> compared </a:t>
            </a:r>
            <a:r>
              <a:rPr lang="en-BR" sz="2000"/>
              <a:t>with people living without HIV. </a:t>
            </a:r>
            <a:endParaRPr lang="en-BR" sz="2000" dirty="0"/>
          </a:p>
          <a:p>
            <a:pPr algn="just">
              <a:buNone/>
            </a:pPr>
            <a:r>
              <a:rPr lang="en-BR" sz="2000" b="1" dirty="0">
                <a:solidFill>
                  <a:schemeClr val="tx2"/>
                </a:solidFill>
              </a:rPr>
              <a:t>How is this related to cure?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BR" sz="2000" dirty="0"/>
              <a:t>Although immunotherapy is not a cure for most patients, it can induce </a:t>
            </a:r>
            <a:r>
              <a:rPr lang="en-BR" sz="2000" b="1" dirty="0"/>
              <a:t>durable disease control</a:t>
            </a:r>
            <a:r>
              <a:rPr lang="en-BR" sz="2000" dirty="0"/>
              <a:t>, and in some cancers, a subset of patients achieve complete responses and improve overall survival.</a:t>
            </a:r>
          </a:p>
          <a:p>
            <a:pPr algn="just">
              <a:buNone/>
            </a:pPr>
            <a:r>
              <a:rPr lang="en-BR" sz="2000" b="1" dirty="0">
                <a:solidFill>
                  <a:schemeClr val="tx2"/>
                </a:solidFill>
              </a:rPr>
              <a:t>Why should we be excited?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BR" sz="2000" dirty="0"/>
              <a:t>Patients diagnosed with cancer are living more and with quality of life. The next challenge is ensuring that these therapies become </a:t>
            </a:r>
            <a:r>
              <a:rPr lang="en-BR" sz="2000" b="1" dirty="0"/>
              <a:t>accessible, inclusive, and equitable</a:t>
            </a:r>
            <a:r>
              <a:rPr lang="en-BR" sz="2000" dirty="0"/>
              <a:t> worldwide.</a:t>
            </a:r>
          </a:p>
        </p:txBody>
      </p:sp>
    </p:spTree>
    <p:extLst>
      <p:ext uri="{BB962C8B-B14F-4D97-AF65-F5344CB8AC3E}">
        <p14:creationId xmlns:p14="http://schemas.microsoft.com/office/powerpoint/2010/main" val="143352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F03AF-C268-9261-0761-E7AD8D333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20734-554B-5A3B-8D8D-D1AB0D49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091" y="-298856"/>
            <a:ext cx="7357341" cy="5759450"/>
          </a:xfrm>
        </p:spPr>
        <p:txBody>
          <a:bodyPr>
            <a:normAutofit/>
          </a:bodyPr>
          <a:lstStyle/>
          <a:p>
            <a:pPr algn="ctr"/>
            <a:br>
              <a:rPr lang="pt-BR" sz="6000" dirty="0"/>
            </a:br>
            <a:r>
              <a:rPr lang="pt-BR" sz="6000" dirty="0" err="1"/>
              <a:t>Thank</a:t>
            </a:r>
            <a:r>
              <a:rPr lang="pt-BR" sz="6000" dirty="0"/>
              <a:t> </a:t>
            </a:r>
            <a:r>
              <a:rPr lang="pt-BR" sz="6000" dirty="0" err="1"/>
              <a:t>you</a:t>
            </a:r>
            <a:r>
              <a:rPr lang="pt-BR" sz="6000" dirty="0"/>
              <a:t>!</a:t>
            </a:r>
            <a:br>
              <a:rPr lang="pt-BR" dirty="0"/>
            </a:br>
            <a:br>
              <a:rPr lang="pt-BR" dirty="0"/>
            </a:br>
            <a:r>
              <a:rPr lang="pt-BR" sz="2000" dirty="0" err="1"/>
              <a:t>andreia.melo@inca.gov.br</a:t>
            </a:r>
            <a:endParaRPr lang="pt-B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C0E79E-A3BB-4EB7-0792-4A876DF18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918" y="4477267"/>
            <a:ext cx="524151" cy="5185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AFDF68-C4A2-1CC3-3153-444062B92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966" y="5211986"/>
            <a:ext cx="494054" cy="4972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C7FE2D-B2EA-0F1F-4E57-05E71D97BA5B}"/>
              </a:ext>
            </a:extLst>
          </p:cNvPr>
          <p:cNvSpPr txBox="1"/>
          <p:nvPr/>
        </p:nvSpPr>
        <p:spPr>
          <a:xfrm>
            <a:off x="6519966" y="4477267"/>
            <a:ext cx="3501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@</a:t>
            </a:r>
            <a:r>
              <a:rPr lang="pt-BR" sz="2400" dirty="0" err="1"/>
              <a:t>andreiacdemelo</a:t>
            </a:r>
            <a:endParaRPr lang="pt-BR" sz="2400" dirty="0"/>
          </a:p>
          <a:p>
            <a:endParaRPr lang="pt-BR" sz="2400" dirty="0"/>
          </a:p>
          <a:p>
            <a:r>
              <a:rPr lang="pt-BR" sz="2400" dirty="0"/>
              <a:t>Andreia Melo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58240FC-608F-55F8-3FE6-19CE515F4956}"/>
              </a:ext>
            </a:extLst>
          </p:cNvPr>
          <p:cNvSpPr txBox="1">
            <a:spLocks/>
          </p:cNvSpPr>
          <p:nvPr/>
        </p:nvSpPr>
        <p:spPr>
          <a:xfrm>
            <a:off x="4116391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/>
              <a:t>Andreia C. de Melo – MD, PhD, MBA</a:t>
            </a:r>
          </a:p>
          <a:p>
            <a:pPr marL="0" indent="0">
              <a:buNone/>
            </a:pPr>
            <a:r>
              <a:rPr lang="en-GB" sz="1600" dirty="0"/>
              <a:t>Division of Clinical Research and Technological Development – Brazilian National Cancer Institute (INCA)</a:t>
            </a:r>
          </a:p>
        </p:txBody>
      </p:sp>
    </p:spTree>
    <p:extLst>
      <p:ext uri="{BB962C8B-B14F-4D97-AF65-F5344CB8AC3E}">
        <p14:creationId xmlns:p14="http://schemas.microsoft.com/office/powerpoint/2010/main" val="2867654615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AIDS2026</Template>
  <TotalTime>1549</TotalTime>
  <Words>1565</Words>
  <Application>Microsoft Macintosh PowerPoint</Application>
  <PresentationFormat>Widescreen</PresentationFormat>
  <Paragraphs>252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Helvetica</vt:lpstr>
      <vt:lpstr>Calibri</vt:lpstr>
      <vt:lpstr>Wingdings</vt:lpstr>
      <vt:lpstr>Verdana</vt:lpstr>
      <vt:lpstr>Arial</vt:lpstr>
      <vt:lpstr>Times</vt:lpstr>
      <vt:lpstr>AIDS2026</vt:lpstr>
      <vt:lpstr>Cancer immunotherapy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FDA-Approved Immune Checkpoint Inhibitor Indications in Solid Tumors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Thank you!  andreia.melo@inca.gov.br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Andreia Cristina de Melo</dc:creator>
  <cp:lastModifiedBy>Andreia Cristina de Melo</cp:lastModifiedBy>
  <cp:revision>26</cp:revision>
  <dcterms:created xsi:type="dcterms:W3CDTF">2026-07-18T20:43:59Z</dcterms:created>
  <dcterms:modified xsi:type="dcterms:W3CDTF">2026-07-20T10:38:54Z</dcterms:modified>
</cp:coreProperties>
</file>