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5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6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7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8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9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modernComment_116_0.xml" ContentType="application/vnd.ms-powerpoint.comments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91" r:id="rId5"/>
    <p:sldMasterId id="2147483816" r:id="rId6"/>
    <p:sldMasterId id="2147483829" r:id="rId7"/>
    <p:sldMasterId id="2147483852" r:id="rId8"/>
    <p:sldMasterId id="2147483875" r:id="rId9"/>
    <p:sldMasterId id="2147483888" r:id="rId10"/>
    <p:sldMasterId id="2147483902" r:id="rId11"/>
    <p:sldMasterId id="2147483910" r:id="rId12"/>
    <p:sldMasterId id="2147483927" r:id="rId13"/>
  </p:sldMasterIdLst>
  <p:notesMasterIdLst>
    <p:notesMasterId r:id="rId36"/>
  </p:notesMasterIdLst>
  <p:sldIdLst>
    <p:sldId id="4461" r:id="rId14"/>
    <p:sldId id="2147483332" r:id="rId15"/>
    <p:sldId id="2147483520" r:id="rId16"/>
    <p:sldId id="2147483511" r:id="rId17"/>
    <p:sldId id="299" r:id="rId18"/>
    <p:sldId id="300" r:id="rId19"/>
    <p:sldId id="301" r:id="rId20"/>
    <p:sldId id="2147483515" r:id="rId21"/>
    <p:sldId id="2147483519" r:id="rId22"/>
    <p:sldId id="2147483517" r:id="rId23"/>
    <p:sldId id="2147483518" r:id="rId24"/>
    <p:sldId id="2147483446" r:id="rId25"/>
    <p:sldId id="2147483505" r:id="rId26"/>
    <p:sldId id="2147483181" r:id="rId27"/>
    <p:sldId id="2147483483" r:id="rId28"/>
    <p:sldId id="2147483484" r:id="rId29"/>
    <p:sldId id="2147483485" r:id="rId30"/>
    <p:sldId id="2147483178" r:id="rId31"/>
    <p:sldId id="2147482834" r:id="rId32"/>
    <p:sldId id="278" r:id="rId33"/>
    <p:sldId id="279" r:id="rId34"/>
    <p:sldId id="2147483461" r:id="rId3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8BC83A-21BD-BD97-49F2-4CCB871573E4}" name="Bryce Goodman" initials="BG" userId="S::Bryce.Goodman@vectorbiomed.com::3e370ef5-5d1e-4deb-b1d3-c89cedc6faec" providerId="AD"/>
  <p188:author id="{D32DD2A8-BBA9-8954-91F4-559C6493C0C3}" name="Daniel Laender" initials="DL" userId="S::daniel.laender@caringcross.org::2449c6b3-5fd2-4a48-979e-1576bc073d3c" providerId="AD"/>
  <p188:author id="{7A8806BA-385C-A08F-1FE7-592040A2B421}" name="Guest User" initials="GU" userId="S::urn:spo:anon#135d592162ba2a991daa21eaa8ffa37de701e6d39cdfad4fd816e8d96425f088::" providerId="AD"/>
  <p188:author id="{9C247EC4-A2D8-8817-5951-2858D0FEDCD6}" name="Shashi Koduru" initials="SK" userId="S::shashi.koduru@vectorbiomed.com::e349b781-41e1-44d2-a670-735cc5096521" providerId="AD"/>
  <p188:author id="{0882DECB-07FA-8D23-F96F-BC1EF910BDEE}" name="Boro Dropulic" initials="BD" userId="S::boro.dropulic@caringcross.org::049f407f-acf5-4325-ad9a-c2178fc07b2a" providerId="AD"/>
  <p188:author id="{22798ED9-6B46-A45E-7BEC-2D3CC71436D9}" name="Boro Dropulic" initials="BD" userId="55a3a51dc5423df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60081"/>
    <a:srgbClr val="9933FF"/>
    <a:srgbClr val="DE005A"/>
    <a:srgbClr val="9900FF"/>
    <a:srgbClr val="FF3300"/>
    <a:srgbClr val="9900CC"/>
    <a:srgbClr val="2E3192"/>
    <a:srgbClr val="000000"/>
    <a:srgbClr val="2E36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E0918A-02CB-4FC1-8DB4-73838D525B68}" v="140" dt="2026-07-26T07:32:52.668"/>
    <p1510:client id="{EA10200A-ED3A-4E31-892C-0DAEE9D99E8F}" v="326" dt="2026-07-26T10:21:40.36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3" autoAdjust="0"/>
    <p:restoredTop sz="94660"/>
  </p:normalViewPr>
  <p:slideViewPr>
    <p:cSldViewPr snapToGrid="0">
      <p:cViewPr varScale="1">
        <p:scale>
          <a:sx n="57" d="100"/>
          <a:sy n="57" d="100"/>
        </p:scale>
        <p:origin x="59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theme" Target="theme/theme1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Undetectable</c:v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FF"/>
              </a:solidFill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'7760B'!$E$3:$E$24</c:f>
              <c:numCache>
                <c:formatCode>0</c:formatCode>
                <c:ptCount val="22"/>
                <c:pt idx="0">
                  <c:v>#N/A</c:v>
                </c:pt>
                <c:pt idx="1">
                  <c:v>-76</c:v>
                </c:pt>
                <c:pt idx="2">
                  <c:v>-20</c:v>
                </c:pt>
                <c:pt idx="3">
                  <c:v>-4</c:v>
                </c:pt>
                <c:pt idx="4">
                  <c:v>#N/A</c:v>
                </c:pt>
                <c:pt idx="5">
                  <c:v>#N/A</c:v>
                </c:pt>
                <c:pt idx="6">
                  <c:v>2</c:v>
                </c:pt>
                <c:pt idx="7">
                  <c:v>4</c:v>
                </c:pt>
                <c:pt idx="8">
                  <c:v>8</c:v>
                </c:pt>
                <c:pt idx="9">
                  <c:v>10</c:v>
                </c:pt>
                <c:pt idx="10">
                  <c:v>11</c:v>
                </c:pt>
                <c:pt idx="11">
                  <c:v>14</c:v>
                </c:pt>
                <c:pt idx="12">
                  <c:v>15</c:v>
                </c:pt>
                <c:pt idx="13">
                  <c:v>17</c:v>
                </c:pt>
                <c:pt idx="14">
                  <c:v>21</c:v>
                </c:pt>
                <c:pt idx="15">
                  <c:v>22</c:v>
                </c:pt>
                <c:pt idx="16">
                  <c:v>24</c:v>
                </c:pt>
                <c:pt idx="17">
                  <c:v>31</c:v>
                </c:pt>
                <c:pt idx="18">
                  <c:v>38</c:v>
                </c:pt>
                <c:pt idx="19">
                  <c:v>43</c:v>
                </c:pt>
                <c:pt idx="20">
                  <c:v>45</c:v>
                </c:pt>
                <c:pt idx="21">
                  <c:v>50</c:v>
                </c:pt>
              </c:numCache>
            </c:numRef>
          </c:xVal>
          <c:yVal>
            <c:numRef>
              <c:f>'7760B'!$H$3:$H$24</c:f>
              <c:numCache>
                <c:formatCode>General</c:formatCode>
                <c:ptCount val="22"/>
                <c:pt idx="0">
                  <c:v>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  <c:pt idx="4">
                  <c:v>0</c:v>
                </c:pt>
                <c:pt idx="5">
                  <c:v>0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30</c:v>
                </c:pt>
                <c:pt idx="10">
                  <c:v>30</c:v>
                </c:pt>
                <c:pt idx="11">
                  <c:v>30</c:v>
                </c:pt>
                <c:pt idx="12">
                  <c:v>30</c:v>
                </c:pt>
                <c:pt idx="13">
                  <c:v>30</c:v>
                </c:pt>
                <c:pt idx="14">
                  <c:v>30</c:v>
                </c:pt>
                <c:pt idx="15">
                  <c:v>30</c:v>
                </c:pt>
                <c:pt idx="16">
                  <c:v>30</c:v>
                </c:pt>
                <c:pt idx="17">
                  <c:v>30</c:v>
                </c:pt>
                <c:pt idx="18">
                  <c:v>816</c:v>
                </c:pt>
                <c:pt idx="19">
                  <c:v>22312</c:v>
                </c:pt>
                <c:pt idx="20">
                  <c:v>78400</c:v>
                </c:pt>
                <c:pt idx="21">
                  <c:v>980441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07D-294C-A7FC-0D7C0704D922}"/>
            </c:ext>
          </c:extLst>
        </c:ser>
        <c:ser>
          <c:idx val="1"/>
          <c:order val="1"/>
          <c:tx>
            <c:v>Detectable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xVal>
            <c:numRef>
              <c:f>'7760B'!$Q$3:$Q$24</c:f>
              <c:numCache>
                <c:formatCode>0</c:formatCode>
                <c:ptCount val="22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38</c:v>
                </c:pt>
                <c:pt idx="19">
                  <c:v>43</c:v>
                </c:pt>
                <c:pt idx="20">
                  <c:v>45</c:v>
                </c:pt>
                <c:pt idx="21">
                  <c:v>50</c:v>
                </c:pt>
              </c:numCache>
            </c:numRef>
          </c:xVal>
          <c:yVal>
            <c:numRef>
              <c:f>'7760B'!$P$3:$P$24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816</c:v>
                </c:pt>
                <c:pt idx="19">
                  <c:v>22312</c:v>
                </c:pt>
                <c:pt idx="20">
                  <c:v>78400</c:v>
                </c:pt>
                <c:pt idx="21">
                  <c:v>980441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07D-294C-A7FC-0D7C0704D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8350416"/>
        <c:axId val="648351376"/>
      </c:scatterChart>
      <c:valAx>
        <c:axId val="648350416"/>
        <c:scaling>
          <c:orientation val="minMax"/>
          <c:max val="121"/>
          <c:min val="-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Time (d</a:t>
                </a:r>
                <a:r>
                  <a:rPr lang="en-US" sz="1600" baseline="0" dirty="0"/>
                  <a:t>ay</a:t>
                </a:r>
                <a:r>
                  <a:rPr lang="en-US" sz="1600" b="0" i="0" u="none" strike="noStrike" kern="1200" baseline="0" dirty="0">
                    <a:solidFill>
                      <a:sysClr val="windowText" lastClr="000000"/>
                    </a:solidFill>
                  </a:rPr>
                  <a:t> post </a:t>
                </a:r>
                <a:r>
                  <a:rPr lang="en-US" sz="1600" baseline="0" dirty="0" err="1"/>
                  <a:t>duoCAR</a:t>
                </a:r>
                <a:r>
                  <a:rPr lang="en-US" sz="1600" baseline="0" dirty="0"/>
                  <a:t>-T infusion)</a:t>
                </a:r>
                <a:endParaRPr lang="en-US" sz="16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351376"/>
        <c:crosses val="autoZero"/>
        <c:crossBetween val="midCat"/>
      </c:valAx>
      <c:valAx>
        <c:axId val="648351376"/>
        <c:scaling>
          <c:logBase val="10"/>
          <c:orientation val="minMax"/>
          <c:max val="1000000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Viral load (copies/mL)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350416"/>
        <c:crossesAt val="-15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Undetectable</c:v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FF"/>
              </a:solidFill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'7760B'!$E$3:$E$24</c:f>
              <c:numCache>
                <c:formatCode>0</c:formatCode>
                <c:ptCount val="22"/>
                <c:pt idx="0">
                  <c:v>#N/A</c:v>
                </c:pt>
                <c:pt idx="1">
                  <c:v>-76</c:v>
                </c:pt>
                <c:pt idx="2">
                  <c:v>-20</c:v>
                </c:pt>
                <c:pt idx="3">
                  <c:v>-4</c:v>
                </c:pt>
                <c:pt idx="4">
                  <c:v>#N/A</c:v>
                </c:pt>
                <c:pt idx="5">
                  <c:v>#N/A</c:v>
                </c:pt>
                <c:pt idx="6">
                  <c:v>2</c:v>
                </c:pt>
                <c:pt idx="7">
                  <c:v>4</c:v>
                </c:pt>
                <c:pt idx="8">
                  <c:v>8</c:v>
                </c:pt>
                <c:pt idx="9">
                  <c:v>10</c:v>
                </c:pt>
                <c:pt idx="10">
                  <c:v>11</c:v>
                </c:pt>
                <c:pt idx="11">
                  <c:v>14</c:v>
                </c:pt>
                <c:pt idx="12">
                  <c:v>15</c:v>
                </c:pt>
                <c:pt idx="13">
                  <c:v>17</c:v>
                </c:pt>
                <c:pt idx="14">
                  <c:v>21</c:v>
                </c:pt>
                <c:pt idx="15">
                  <c:v>22</c:v>
                </c:pt>
                <c:pt idx="16">
                  <c:v>24</c:v>
                </c:pt>
                <c:pt idx="17">
                  <c:v>31</c:v>
                </c:pt>
                <c:pt idx="18">
                  <c:v>38</c:v>
                </c:pt>
                <c:pt idx="19">
                  <c:v>43</c:v>
                </c:pt>
                <c:pt idx="20">
                  <c:v>45</c:v>
                </c:pt>
                <c:pt idx="21">
                  <c:v>50</c:v>
                </c:pt>
              </c:numCache>
            </c:numRef>
          </c:xVal>
          <c:yVal>
            <c:numRef>
              <c:f>'7760B'!$H$3:$H$24</c:f>
              <c:numCache>
                <c:formatCode>General</c:formatCode>
                <c:ptCount val="22"/>
                <c:pt idx="0">
                  <c:v>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  <c:pt idx="4">
                  <c:v>0</c:v>
                </c:pt>
                <c:pt idx="5">
                  <c:v>0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30</c:v>
                </c:pt>
                <c:pt idx="10">
                  <c:v>30</c:v>
                </c:pt>
                <c:pt idx="11">
                  <c:v>30</c:v>
                </c:pt>
                <c:pt idx="12">
                  <c:v>30</c:v>
                </c:pt>
                <c:pt idx="13">
                  <c:v>30</c:v>
                </c:pt>
                <c:pt idx="14">
                  <c:v>30</c:v>
                </c:pt>
                <c:pt idx="15">
                  <c:v>30</c:v>
                </c:pt>
                <c:pt idx="16">
                  <c:v>30</c:v>
                </c:pt>
                <c:pt idx="17">
                  <c:v>30</c:v>
                </c:pt>
                <c:pt idx="18">
                  <c:v>816</c:v>
                </c:pt>
                <c:pt idx="19">
                  <c:v>22312</c:v>
                </c:pt>
                <c:pt idx="20">
                  <c:v>78400</c:v>
                </c:pt>
                <c:pt idx="21">
                  <c:v>980441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07D-294C-A7FC-0D7C0704D922}"/>
            </c:ext>
          </c:extLst>
        </c:ser>
        <c:ser>
          <c:idx val="1"/>
          <c:order val="1"/>
          <c:tx>
            <c:v>Detectable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xVal>
            <c:numRef>
              <c:f>'7760B'!$Q$3:$Q$24</c:f>
              <c:numCache>
                <c:formatCode>0</c:formatCode>
                <c:ptCount val="22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38</c:v>
                </c:pt>
                <c:pt idx="19">
                  <c:v>43</c:v>
                </c:pt>
                <c:pt idx="20">
                  <c:v>45</c:v>
                </c:pt>
                <c:pt idx="21">
                  <c:v>50</c:v>
                </c:pt>
              </c:numCache>
            </c:numRef>
          </c:xVal>
          <c:yVal>
            <c:numRef>
              <c:f>'7760B'!$P$3:$P$24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816</c:v>
                </c:pt>
                <c:pt idx="19">
                  <c:v>22312</c:v>
                </c:pt>
                <c:pt idx="20">
                  <c:v>78400</c:v>
                </c:pt>
                <c:pt idx="21">
                  <c:v>980441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07D-294C-A7FC-0D7C0704D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8350416"/>
        <c:axId val="648351376"/>
      </c:scatterChart>
      <c:valAx>
        <c:axId val="648350416"/>
        <c:scaling>
          <c:orientation val="minMax"/>
          <c:max val="121"/>
          <c:min val="-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Time (d</a:t>
                </a:r>
                <a:r>
                  <a:rPr lang="en-US" sz="1600" baseline="0" dirty="0"/>
                  <a:t>ay</a:t>
                </a:r>
                <a:r>
                  <a:rPr lang="en-US" sz="1600" b="0" i="0" u="none" strike="noStrike" kern="1200" baseline="0" dirty="0">
                    <a:solidFill>
                      <a:sysClr val="windowText" lastClr="000000"/>
                    </a:solidFill>
                  </a:rPr>
                  <a:t> post </a:t>
                </a:r>
                <a:r>
                  <a:rPr lang="en-US" sz="1600" baseline="0" dirty="0" err="1"/>
                  <a:t>duoCAR</a:t>
                </a:r>
                <a:r>
                  <a:rPr lang="en-US" sz="1600" baseline="0" dirty="0"/>
                  <a:t>-T infusion)</a:t>
                </a:r>
                <a:endParaRPr lang="en-US" sz="16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351376"/>
        <c:crosses val="autoZero"/>
        <c:crossBetween val="midCat"/>
      </c:valAx>
      <c:valAx>
        <c:axId val="648351376"/>
        <c:scaling>
          <c:logBase val="10"/>
          <c:orientation val="minMax"/>
          <c:max val="1000000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Viral load (copies/mL)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350416"/>
        <c:crossesAt val="-15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Undetectable</c:v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FF"/>
              </a:solidFill>
              <a:ln w="12700">
                <a:solidFill>
                  <a:srgbClr val="0070C0"/>
                </a:solidFill>
              </a:ln>
              <a:effectLst/>
            </c:spPr>
          </c:marker>
          <c:xVal>
            <c:numRef>
              <c:f>'7760B'!$E$3:$E$24</c:f>
              <c:numCache>
                <c:formatCode>0</c:formatCode>
                <c:ptCount val="22"/>
                <c:pt idx="0">
                  <c:v>#N/A</c:v>
                </c:pt>
                <c:pt idx="1">
                  <c:v>-76</c:v>
                </c:pt>
                <c:pt idx="2">
                  <c:v>-20</c:v>
                </c:pt>
                <c:pt idx="3">
                  <c:v>-4</c:v>
                </c:pt>
                <c:pt idx="4">
                  <c:v>#N/A</c:v>
                </c:pt>
                <c:pt idx="5">
                  <c:v>#N/A</c:v>
                </c:pt>
                <c:pt idx="6">
                  <c:v>2</c:v>
                </c:pt>
                <c:pt idx="7">
                  <c:v>4</c:v>
                </c:pt>
                <c:pt idx="8">
                  <c:v>8</c:v>
                </c:pt>
                <c:pt idx="9">
                  <c:v>10</c:v>
                </c:pt>
                <c:pt idx="10">
                  <c:v>11</c:v>
                </c:pt>
                <c:pt idx="11">
                  <c:v>14</c:v>
                </c:pt>
                <c:pt idx="12">
                  <c:v>15</c:v>
                </c:pt>
                <c:pt idx="13">
                  <c:v>17</c:v>
                </c:pt>
                <c:pt idx="14">
                  <c:v>21</c:v>
                </c:pt>
                <c:pt idx="15">
                  <c:v>22</c:v>
                </c:pt>
                <c:pt idx="16">
                  <c:v>24</c:v>
                </c:pt>
                <c:pt idx="17">
                  <c:v>31</c:v>
                </c:pt>
                <c:pt idx="18">
                  <c:v>38</c:v>
                </c:pt>
                <c:pt idx="19">
                  <c:v>43</c:v>
                </c:pt>
                <c:pt idx="20">
                  <c:v>45</c:v>
                </c:pt>
                <c:pt idx="21">
                  <c:v>50</c:v>
                </c:pt>
              </c:numCache>
            </c:numRef>
          </c:xVal>
          <c:yVal>
            <c:numRef>
              <c:f>'7760B'!$H$3:$H$24</c:f>
              <c:numCache>
                <c:formatCode>General</c:formatCode>
                <c:ptCount val="22"/>
                <c:pt idx="0">
                  <c:v>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  <c:pt idx="4">
                  <c:v>0</c:v>
                </c:pt>
                <c:pt idx="5">
                  <c:v>0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30</c:v>
                </c:pt>
                <c:pt idx="10">
                  <c:v>30</c:v>
                </c:pt>
                <c:pt idx="11">
                  <c:v>30</c:v>
                </c:pt>
                <c:pt idx="12">
                  <c:v>30</c:v>
                </c:pt>
                <c:pt idx="13">
                  <c:v>30</c:v>
                </c:pt>
                <c:pt idx="14">
                  <c:v>30</c:v>
                </c:pt>
                <c:pt idx="15">
                  <c:v>30</c:v>
                </c:pt>
                <c:pt idx="16">
                  <c:v>30</c:v>
                </c:pt>
                <c:pt idx="17">
                  <c:v>30</c:v>
                </c:pt>
                <c:pt idx="18">
                  <c:v>50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07D-294C-A7FC-0D7C0704D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8350416"/>
        <c:axId val="648351376"/>
      </c:scatterChart>
      <c:valAx>
        <c:axId val="648350416"/>
        <c:scaling>
          <c:orientation val="minMax"/>
          <c:max val="121"/>
          <c:min val="-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Time (d</a:t>
                </a:r>
                <a:r>
                  <a:rPr lang="en-US" sz="1600" baseline="0" dirty="0"/>
                  <a:t>ay</a:t>
                </a:r>
                <a:r>
                  <a:rPr lang="en-US" sz="1600" b="0" i="0" u="none" strike="noStrike" kern="1200" baseline="0" dirty="0">
                    <a:solidFill>
                      <a:sysClr val="windowText" lastClr="000000"/>
                    </a:solidFill>
                  </a:rPr>
                  <a:t> post </a:t>
                </a:r>
                <a:r>
                  <a:rPr lang="en-US" sz="1600" baseline="0" dirty="0" err="1"/>
                  <a:t>duoCAR</a:t>
                </a:r>
                <a:r>
                  <a:rPr lang="en-US" sz="1600" baseline="0" dirty="0"/>
                  <a:t>-T infusion)</a:t>
                </a:r>
                <a:endParaRPr lang="en-US" sz="16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351376"/>
        <c:crosses val="autoZero"/>
        <c:crossBetween val="midCat"/>
      </c:valAx>
      <c:valAx>
        <c:axId val="648351376"/>
        <c:scaling>
          <c:logBase val="10"/>
          <c:orientation val="minMax"/>
          <c:max val="1000000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Viral load (copies/mL)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350416"/>
        <c:crossesAt val="-15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16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BCA1BF0-0F44-495D-8902-694847214EAE}" authorId="{22798ED9-6B46-A45E-7BEC-2D3CC71436D9}" created="2024-05-31T10:41:26.126">
    <pc:sldMkLst xmlns:pc="http://schemas.microsoft.com/office/powerpoint/2013/main/command">
      <pc:docMk/>
      <pc:sldMk cId="0" sldId="278"/>
    </pc:sldMkLst>
    <p188:txBody>
      <a:bodyPr/>
      <a:lstStyle/>
      <a:p>
        <a:r>
          <a:rPr lang="en-US"/>
          <a:t>Again - the coloring is wrong - I don’t know why we cant get this right</a:t>
        </a:r>
      </a:p>
    </p188:txBody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0.54612</cdr:x>
      <cdr:y>0.70077</cdr:y>
    </cdr:from>
    <cdr:to>
      <cdr:x>0.93348</cdr:x>
      <cdr:y>0.70077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A466F288-C6BF-2079-741F-ACAB1F8B2389}"/>
            </a:ext>
          </a:extLst>
        </cdr:cNvPr>
        <cdr:cNvCxnSpPr/>
      </cdr:nvCxnSpPr>
      <cdr:spPr>
        <a:xfrm xmlns:a="http://schemas.openxmlformats.org/drawingml/2006/main">
          <a:off x="4907070" y="3560756"/>
          <a:ext cx="348062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 cap="flat">
          <a:solidFill>
            <a:schemeClr val="accent1">
              <a:lumMod val="75000"/>
            </a:schemeClr>
          </a:solidFill>
          <a:prstDash val="solid"/>
          <a:miter lim="8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9" name="Shape 35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717C4C-A129-42F8-94EF-01B6E9E3781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charset="0"/>
                <a:ea typeface="MS PGothic" pitchFamily="34" charset="-128"/>
                <a:cs typeface="Helvetica"/>
                <a:sym typeface="Apto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charset="0"/>
              <a:ea typeface="MS PGothic" pitchFamily="34" charset="-128"/>
              <a:cs typeface="Helvetica"/>
              <a:sym typeface="Aptos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3232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1FE0F-583C-7A75-DF75-B9523FAA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717C4-3040-7E03-BCF8-DDC98B4FA3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14CE21-DE67-EF0A-7250-CC5AA4F2F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8F2F6-D89F-9B1D-3EE9-D8E025CB34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DD18ED-CD60-6A4C-BC1E-8A9B30C40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Helvetica"/>
                <a:sym typeface="Apto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Helvetica"/>
              <a:sym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388631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E8B7E-C106-7E4C-5B23-FAE093C92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0C7285-1D35-90A1-F7BC-A5B56A5AAA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1788" y="696913"/>
            <a:ext cx="6196012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B4DBA-7A6A-4685-8B5D-293D41AD2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5655DD-0338-9564-8C99-3C7C91E9CD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2FEDFF-8057-4592-8A0B-C00E926D57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Helvetica"/>
                <a:sym typeface="Apto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Helvetica"/>
              <a:sym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58339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1" name="Google Shape;97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2" name="Google Shape;972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A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9448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E9177-A94D-6522-D4EF-1274CFD67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23EBBE-8C31-1029-7DA9-86AADAC08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D2160-722D-F9C7-C91E-E2E081228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79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299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319CF-C107-405C-7BE1-6D663A57E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E096A9-5B5C-A564-F50D-76B362B8FF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BFC2D9-6D1C-E414-BB2D-F0DC499C1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904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1DFDC-85CE-D563-E157-4A0E71049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E77264-3E76-3AAD-9A2B-3E466DAED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50B558-E03F-72EC-22E8-C5C074A4B8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886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9F949-F2B4-FDEC-4E00-B91103081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B6E9143B-8D5E-C1EA-3635-EB20D34A08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D25B7624-5553-BD91-33A4-A4559FB2C3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412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4C4C5-3E4B-1E86-9EE9-3C33BDE50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521B4F-E883-352D-F881-A0B45B2321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D0461-9C30-4489-631F-91AA6AB45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729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40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143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863A-1C33-3742-3D30-816C67BC5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DF8B0F4-35AD-AD3B-5D58-4EEB0188E7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717C4C-A129-42F8-94EF-01B6E9E3781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charset="0"/>
                <a:ea typeface="MS PGothic" pitchFamily="34" charset="-128"/>
                <a:cs typeface="Helvetica"/>
                <a:sym typeface="Apto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charset="0"/>
              <a:ea typeface="MS PGothic" pitchFamily="34" charset="-128"/>
              <a:cs typeface="Helvetica"/>
              <a:sym typeface="Aptos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728B6270-3C11-C408-524F-FFD774CA45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160EB87A-D1F3-7D6E-0576-4F52559BA8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0285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2.pn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2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827959" y="189"/>
            <a:ext cx="10377715" cy="3361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Picture 7" descr="Picture 7"/>
          <p:cNvPicPr>
            <a:picLocks noChangeAspect="1"/>
          </p:cNvPicPr>
          <p:nvPr/>
        </p:nvPicPr>
        <p:blipFill>
          <a:blip r:embed="rId3"/>
          <a:srcRect t="7695" r="8533"/>
          <a:stretch>
            <a:fillRect/>
          </a:stretch>
        </p:blipFill>
        <p:spPr>
          <a:xfrm rot="10800000">
            <a:off x="2351311" y="5335223"/>
            <a:ext cx="8839468" cy="1551805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traight Connector 10"/>
          <p:cNvSpPr/>
          <p:nvPr/>
        </p:nvSpPr>
        <p:spPr>
          <a:xfrm>
            <a:off x="566057" y="9331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9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731748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1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272717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9144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1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-796105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3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9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0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0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0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2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9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6674" y="19119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1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4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7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8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8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4"/>
          <p:cNvSpPr/>
          <p:nvPr/>
        </p:nvSpPr>
        <p:spPr>
          <a:xfrm>
            <a:off x="0" y="11366"/>
            <a:ext cx="12192000" cy="1702761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2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5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6" name="Picture 7" descr="Picture 7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8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 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0" name="Picture 7" descr="Picture 7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2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8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4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6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9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8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2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4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Rectangle 2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5" name="Picture 3" descr="Picture 3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7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 5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8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2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1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3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66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Rectangle 7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5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7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9" name="Picture 12" descr="Picture 12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1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94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icture Placeholder 5"/>
          <p:cNvSpPr>
            <a:spLocks noGrp="1"/>
          </p:cNvSpPr>
          <p:nvPr>
            <p:ph type="pic" idx="21"/>
          </p:nvPr>
        </p:nvSpPr>
        <p:spPr>
          <a:xfrm>
            <a:off x="950974" y="0"/>
            <a:ext cx="11241025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Picture 16" descr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12" y="5953816"/>
            <a:ext cx="3172138" cy="828281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87688" y="1932984"/>
            <a:ext cx="4903788" cy="394493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SzPct val="100000"/>
              <a:buFont typeface="Arial"/>
              <a:buChar char="•"/>
              <a:defRPr sz="1400" spc="150">
                <a:solidFill>
                  <a:srgbClr val="FFFFFF"/>
                </a:solidFill>
              </a:defRPr>
            </a:lvl1pPr>
            <a:lvl2pPr marL="6350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2pPr>
            <a:lvl3pPr marL="10922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3pPr>
            <a:lvl4pPr marL="15494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4pPr>
            <a:lvl5pPr marL="20066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5pPr>
          </a:lstStyle>
          <a:p>
            <a:r>
              <a:t>Simple, short and robust manufacturing significantly lowers cost while maintaining the benefits of autologous gene-modified cells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20" name="Title Text"/>
          <p:cNvSpPr txBox="1">
            <a:spLocks noGrp="1"/>
          </p:cNvSpPr>
          <p:nvPr>
            <p:ph type="title"/>
          </p:nvPr>
        </p:nvSpPr>
        <p:spPr>
          <a:xfrm>
            <a:off x="6387688" y="568410"/>
            <a:ext cx="4903788" cy="10537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5849" y="6182537"/>
            <a:ext cx="347981" cy="370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87688" y="1932984"/>
            <a:ext cx="4903788" cy="394493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SzPct val="100000"/>
              <a:buFont typeface="Arial"/>
              <a:buChar char="•"/>
              <a:defRPr sz="1400" spc="150">
                <a:solidFill>
                  <a:srgbClr val="FFFFFF"/>
                </a:solidFill>
              </a:defRPr>
            </a:lvl1pPr>
            <a:lvl2pPr marL="6350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2pPr>
            <a:lvl3pPr marL="10922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3pPr>
            <a:lvl4pPr marL="15494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4pPr>
            <a:lvl5pPr marL="20066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5pPr>
          </a:lstStyle>
          <a:p>
            <a:r>
              <a:t>Simple, short and robust manufacturing significantly lowers cost while maintaining the benefits of autologous gene-modified cells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6387688" y="568410"/>
            <a:ext cx="4903788" cy="10537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5849" y="6182537"/>
            <a:ext cx="347981" cy="370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Rectangle 6"/>
          <p:cNvSpPr/>
          <p:nvPr/>
        </p:nvSpPr>
        <p:spPr>
          <a:xfrm>
            <a:off x="11748654" y="6279624"/>
            <a:ext cx="443345" cy="365126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/>
          </a:p>
        </p:txBody>
      </p:sp>
      <p:sp>
        <p:nvSpPr>
          <p:cNvPr id="349" name="Title Text"/>
          <p:cNvSpPr txBox="1">
            <a:spLocks noGrp="1"/>
          </p:cNvSpPr>
          <p:nvPr>
            <p:ph type="title"/>
          </p:nvPr>
        </p:nvSpPr>
        <p:spPr>
          <a:xfrm>
            <a:off x="458096" y="1122362"/>
            <a:ext cx="6246608" cy="2387601"/>
          </a:xfrm>
          <a:prstGeom prst="rect">
            <a:avLst/>
          </a:prstGeom>
        </p:spPr>
        <p:txBody>
          <a:bodyPr anchor="t"/>
          <a:lstStyle>
            <a:lvl1pPr>
              <a:lnSpc>
                <a:spcPts val="4600"/>
              </a:lnSpc>
              <a:spcBef>
                <a:spcPts val="5400"/>
              </a:spcBef>
              <a:defRPr sz="4000">
                <a:solidFill>
                  <a:srgbClr val="333333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3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8096" y="3602037"/>
            <a:ext cx="6246608" cy="1655763"/>
          </a:xfrm>
          <a:prstGeom prst="rect">
            <a:avLst/>
          </a:prstGeom>
        </p:spPr>
        <p:txBody>
          <a:bodyPr/>
          <a:lstStyle>
            <a:lvl1pPr>
              <a:lnSpc>
                <a:spcPts val="3200"/>
              </a:lnSpc>
              <a:spcBef>
                <a:spcPts val="0"/>
              </a:spcBef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4572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9144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13716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18288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18389" y="6316288"/>
            <a:ext cx="273610" cy="29464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52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309855"/>
            <a:ext cx="1783435" cy="4139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D0A093-B556-4551-9F4B-F75673F73BAF}"/>
              </a:ext>
            </a:extLst>
          </p:cNvPr>
          <p:cNvSpPr/>
          <p:nvPr/>
        </p:nvSpPr>
        <p:spPr>
          <a:xfrm>
            <a:off x="0" y="0"/>
            <a:ext cx="4395831" cy="6858000"/>
          </a:xfrm>
          <a:prstGeom prst="rect">
            <a:avLst/>
          </a:prstGeom>
          <a:solidFill>
            <a:srgbClr val="12C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46E042-44E0-4922-B96A-56A902810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408" y="5721265"/>
            <a:ext cx="3452522" cy="98010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D4B34E6-B9B7-49EA-B51B-37002906F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9563" y="406400"/>
            <a:ext cx="6237369" cy="23876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81E3707D-0319-4185-BB43-D1662214A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9563" y="3475038"/>
            <a:ext cx="6237370" cy="165576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65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C1626-2DF3-4D40-9A1A-3E08B5E9B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B44587-3595-438B-9EBD-577BCC715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53908-BDF6-41D8-8B64-3264F1113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F7049-FCC8-432B-9BCB-749581238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0FC657-7B69-410C-8D1E-8736981C97FA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12C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22F423-9CF8-442F-9EF7-302633BBA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089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0490E-5BBB-410B-9FEE-3A9C8206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B83CA-B663-42EC-8BC1-0412C5E3C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217B3-5C95-46F8-87CB-6303DE19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A2A4C-833A-4EAF-832C-76AFD66F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4B5C2D-03A2-4637-B4EB-4CC841A911B8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12C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807822-E5DC-4DD7-BC9B-B529DDA83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422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FA6C2-D168-49FC-917F-EB52AF40E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79689-914B-44D0-A6A1-CD609AF96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98239-6F5A-4363-8DAC-EA34CE3D7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22C23-F81C-45D5-BBD0-CE65D1D72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0DB98-88C0-40D8-9BE1-93BCDEA03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6760F1-2C2B-4B1C-BF54-74606383A7A5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12C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FFCE19-1447-4775-BBEB-70B60861D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267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152C2-E2F0-4CE8-8D9E-0A7B89068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22CB7-0D01-449C-A521-8CD5490E4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57380-199F-466A-8031-1BE88C3BB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12B56A-9203-4B73-91E4-593489538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BE5842-2A08-4839-951F-4225BA085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C3835-5749-4F54-8ABF-40D529F3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2F1BDF-8BD2-4B75-A909-7EB330EAF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559B25-BEE7-44A6-B642-2F7FE9900AC7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12C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6B9E80-02D6-4984-804F-9ECEFA4FA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641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70F3-AFA3-441C-BA0C-A1B6D453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1341E-DF72-4282-B995-382EB250F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120533-7930-453D-AEE7-4739CC59B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3F35FE-E7B4-47B3-925A-2421655B0B50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12C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E8322E-B9A0-4994-8CC7-D8CE09823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163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B8EA2B-FE8A-4BF3-AAE6-A9F9C6250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9B2F-8EB7-471A-9999-ECCD8686C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00D413-DB04-494C-B515-0CA6063EF08A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12C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42C946-EF46-4858-94F1-1113311DC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456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856CF-38DA-4EB4-A4D1-2F1FB8EF0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7BA0D-4F46-4EAC-8239-44CBCD8C5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59AC9-A467-4BC8-8EA4-C63B92B9D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25DC2-618C-4DD8-A801-0D2513DF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EEB87-CD2A-4E06-A63F-A7544F5DE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8A66BD-35AA-4ABE-971E-F4E414009298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12C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095C43-1BEC-496C-AA7D-63DFC68CB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977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C1626-2DF3-4D40-9A1A-3E08B5E9B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B44587-3595-438B-9EBD-577BCC715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53908-BDF6-41D8-8B64-3264F1113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F7049-FCC8-432B-9BCB-749581238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0FC657-7B69-410C-8D1E-8736981C97FA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22F423-9CF8-442F-9EF7-302633BBA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050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0490E-5BBB-410B-9FEE-3A9C8206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B83CA-B663-42EC-8BC1-0412C5E3C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217B3-5C95-46F8-87CB-6303DE19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A2A4C-833A-4EAF-832C-76AFD66F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4B5C2D-03A2-4637-B4EB-4CC841A911B8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807822-E5DC-4DD7-BC9B-B529DDA83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459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FA6C2-D168-49FC-917F-EB52AF40E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79689-914B-44D0-A6A1-CD609AF96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98239-6F5A-4363-8DAC-EA34CE3D7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22C23-F81C-45D5-BBD0-CE65D1D72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0DB98-88C0-40D8-9BE1-93BCDEA03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6760F1-2C2B-4B1C-BF54-74606383A7A5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FFCE19-1447-4775-BBEB-70B60861D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095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152C2-E2F0-4CE8-8D9E-0A7B89068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22CB7-0D01-449C-A521-8CD5490E4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57380-199F-466A-8031-1BE88C3BB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12B56A-9203-4B73-91E4-593489538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BE5842-2A08-4839-951F-4225BA085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C3835-5749-4F54-8ABF-40D529F3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2F1BDF-8BD2-4B75-A909-7EB330EAF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559B25-BEE7-44A6-B642-2F7FE9900AC7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6B9E80-02D6-4984-804F-9ECEFA4FA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44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70F3-AFA3-441C-BA0C-A1B6D453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1341E-DF72-4282-B995-382EB250F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120533-7930-453D-AEE7-4739CC59B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3F35FE-E7B4-47B3-925A-2421655B0B50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E8322E-B9A0-4994-8CC7-D8CE09823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348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B8EA2B-FE8A-4BF3-AAE6-A9F9C6250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9B2F-8EB7-471A-9999-ECCD8686C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00D413-DB04-494C-B515-0CA6063EF08A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42C946-EF46-4858-94F1-1113311DC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312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856CF-38DA-4EB4-A4D1-2F1FB8EF0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7BA0D-4F46-4EAC-8239-44CBCD8C5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59AC9-A467-4BC8-8EA4-C63B92B9D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25DC2-618C-4DD8-A801-0D2513DF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EEB87-CD2A-4E06-A63F-A7544F5DE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8A66BD-35AA-4ABE-971E-F4E414009298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rgbClr val="ED0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095C43-1BEC-496C-AA7D-63DFC68CB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934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C1626-2DF3-4D40-9A1A-3E08B5E9B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B44587-3595-438B-9EBD-577BCC715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53908-BDF6-41D8-8B64-3264F1113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F7049-FCC8-432B-9BCB-749581238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0FC657-7B69-410C-8D1E-8736981C97FA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22F423-9CF8-442F-9EF7-302633BBA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0952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0490E-5BBB-410B-9FEE-3A9C8206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B83CA-B663-42EC-8BC1-0412C5E3C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217B3-5C95-46F8-87CB-6303DE19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A2A4C-833A-4EAF-832C-76AFD66F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4B5C2D-03A2-4637-B4EB-4CC841A911B8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807822-E5DC-4DD7-BC9B-B529DDA83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606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FA6C2-D168-49FC-917F-EB52AF40E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79689-914B-44D0-A6A1-CD609AF96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98239-6F5A-4363-8DAC-EA34CE3D7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22C23-F81C-45D5-BBD0-CE65D1D72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0DB98-88C0-40D8-9BE1-93BCDEA03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6760F1-2C2B-4B1C-BF54-74606383A7A5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FFCE19-1447-4775-BBEB-70B60861D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023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152C2-E2F0-4CE8-8D9E-0A7B89068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22CB7-0D01-449C-A521-8CD5490E4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57380-199F-466A-8031-1BE88C3BB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12B56A-9203-4B73-91E4-593489538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BE5842-2A08-4839-951F-4225BA085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C3835-5749-4F54-8ABF-40D529F3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2F1BDF-8BD2-4B75-A909-7EB330EAF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559B25-BEE7-44A6-B642-2F7FE9900AC7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6B9E80-02D6-4984-804F-9ECEFA4FA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757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70F3-AFA3-441C-BA0C-A1B6D453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1341E-DF72-4282-B995-382EB250F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120533-7930-453D-AEE7-4739CC59B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3F35FE-E7B4-47B3-925A-2421655B0B50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E8322E-B9A0-4994-8CC7-D8CE09823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016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B8EA2B-FE8A-4BF3-AAE6-A9F9C6250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9B2F-8EB7-471A-9999-ECCD8686C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00D413-DB04-494C-B515-0CA6063EF08A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42C946-EF46-4858-94F1-1113311DC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104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856CF-38DA-4EB4-A4D1-2F1FB8EF0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7BA0D-4F46-4EAC-8239-44CBCD8C5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59AC9-A467-4BC8-8EA4-C63B92B9D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25DC2-618C-4DD8-A801-0D2513DFA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EEB87-CD2A-4E06-A63F-A7544F5DE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8A66BD-35AA-4ABE-971E-F4E414009298}"/>
              </a:ext>
            </a:extLst>
          </p:cNvPr>
          <p:cNvSpPr/>
          <p:nvPr/>
        </p:nvSpPr>
        <p:spPr>
          <a:xfrm>
            <a:off x="0" y="0"/>
            <a:ext cx="12192000" cy="2137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095C43-1BEC-496C-AA7D-63DFC68CB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9" y="6139036"/>
            <a:ext cx="2058924" cy="58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697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43C93-1801-0A45-BB3C-DCF441DF6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4B0F05-9013-0D46-B69A-3DEC79C42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84C25-E7A8-D54D-AA87-9FA554BA0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E10A8-E510-ED4F-BE85-0305745AA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68D96-D519-144A-A2E4-B8F42F359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163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A1B61-2D3A-DB46-9F3F-A852E9B2E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1DB44-A88C-7C4C-B260-C9D9D5CA4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F11DA-A775-8642-BB7F-52CAA094E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B4E59-58B2-1A4B-AA94-CFACD3920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21E05-7C09-1840-9479-C1B2D1C27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24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3A3F5-B278-804A-99C4-48FCE9A81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BAF68-2F31-374F-B151-8EAD30358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3CDEF-3ADA-494C-AFE5-E0BBF8D7D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1DAAA-C577-5F47-8FBE-7D900FED8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04BEA-7040-B447-89A2-E3117A539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053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9E3B-C1EC-1B43-808D-1BEF1F55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15FB4-9C2F-6B4B-B0FE-8D4644AAC7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16010-A5F4-5C45-A7B6-A08FF9911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CDE18-B90B-264B-BD41-F25D86C4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D77DC8-2E6F-E945-992F-AD74688D4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5693A-6AE7-764C-BA3B-26239EADB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163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306E-7ABD-F64D-84C1-E9EC04CBA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564BB0-9598-C94A-B153-706CC1CEA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C3050-4D3C-DE46-BBC9-FCAA086A6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FE930-92E0-DF43-8662-E651AC9A1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034323-319C-264C-BE62-04706F3622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28166E-8E16-774B-A07F-997200A7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FB9583-C371-8D46-BF5D-1723B9B22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63E7A-EF0E-4045-A492-9353C98B9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733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7701-C894-E749-A64E-16026B3FA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DF5971-CCDD-0244-B520-741D972D7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9C8AF4-974A-144E-917D-7BB2945D5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87EBF-1D8B-6643-870D-FF4784599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980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2D0DB4-9983-164A-AA6E-18BE5D9CA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041C96-F5CB-AD40-8873-BB648472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A0368-DE5A-2B4B-8F40-AF3C80EE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354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35EAA-74AE-8B43-9302-924E8D2BE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A0A64-DFC9-EA4B-AD54-688A692A6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D3A8C-FBCE-AD49-A16D-3A974D08B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653C5-F7E8-8348-89FE-6FD3F2462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77CCD-1978-7442-AE68-D276C299A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1B5315-5E2A-4D4E-BD31-5D5EDE97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766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B632-FAFA-3C4C-A1F7-5BF123209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230FF3-2890-E144-BEE2-718BE1C80C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F0F70-79A0-884A-9BA7-2B7248656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157B3-2E92-384C-905B-513B3FC4F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6C286B-2243-D74E-9090-EB9909EAE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03F6C5-97F8-464C-A7BE-638C05D1C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42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8D97C-A81B-4F44-B643-68DEA8699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23BA7B-5F0F-B445-8884-8E5928A09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22B97-C429-8D40-9155-F20442037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1CA83-7E03-5149-9CC3-E110DB14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1B9FA-2562-FC4F-91E5-1BE99A59D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719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8CF3D9-50FB-DD4F-83B0-532430CF81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347C9D-BB84-5945-92AC-AB1B41F3F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A46FB-3108-FB47-89FC-338E5E612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C4E5D-0474-FA46-9FB5-787EDE94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C07C7-B202-1246-BFC4-F2B210460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9221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909370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827959" y="189"/>
            <a:ext cx="10377715" cy="3361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7" descr="Picture 7"/>
          <p:cNvPicPr>
            <a:picLocks noChangeAspect="1"/>
          </p:cNvPicPr>
          <p:nvPr/>
        </p:nvPicPr>
        <p:blipFill>
          <a:blip r:embed="rId3"/>
          <a:srcRect t="7695" r="8533"/>
          <a:stretch>
            <a:fillRect/>
          </a:stretch>
        </p:blipFill>
        <p:spPr>
          <a:xfrm rot="10800000">
            <a:off x="2351311" y="5335223"/>
            <a:ext cx="8839468" cy="155180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traight Connector 10"/>
          <p:cNvSpPr/>
          <p:nvPr/>
        </p:nvSpPr>
        <p:spPr>
          <a:xfrm>
            <a:off x="566057" y="11871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494511"/>
            <a:ext cx="4903788" cy="440531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731748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9144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85868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827959" y="189"/>
            <a:ext cx="10377715" cy="3361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icture 7" descr="Picture 7"/>
          <p:cNvPicPr>
            <a:picLocks noChangeAspect="1"/>
          </p:cNvPicPr>
          <p:nvPr/>
        </p:nvPicPr>
        <p:blipFill>
          <a:blip r:embed="rId3"/>
          <a:srcRect t="7695" r="8533"/>
          <a:stretch>
            <a:fillRect/>
          </a:stretch>
        </p:blipFill>
        <p:spPr>
          <a:xfrm rot="10800000">
            <a:off x="2351311" y="5335223"/>
            <a:ext cx="8839468" cy="1551805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traight Connector 10"/>
          <p:cNvSpPr/>
          <p:nvPr/>
        </p:nvSpPr>
        <p:spPr>
          <a:xfrm>
            <a:off x="947057" y="11871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2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1460823"/>
            <a:ext cx="5257800" cy="44919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46082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35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9144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31235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827959" y="189"/>
            <a:ext cx="10377715" cy="3361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Picture 7" descr="Picture 7"/>
          <p:cNvPicPr>
            <a:picLocks noChangeAspect="1"/>
          </p:cNvPicPr>
          <p:nvPr/>
        </p:nvPicPr>
        <p:blipFill>
          <a:blip r:embed="rId3"/>
          <a:srcRect t="7695" r="8533"/>
          <a:stretch>
            <a:fillRect/>
          </a:stretch>
        </p:blipFill>
        <p:spPr>
          <a:xfrm rot="10800000">
            <a:off x="2351311" y="5335223"/>
            <a:ext cx="8839468" cy="1551805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traight Connector 10"/>
          <p:cNvSpPr/>
          <p:nvPr/>
        </p:nvSpPr>
        <p:spPr>
          <a:xfrm>
            <a:off x="566057" y="13141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5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731748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272717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9144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3456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1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-796105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3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8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89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90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9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29401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0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0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2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0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56044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9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6674" y="19119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1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4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26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27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28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15638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8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80237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4"/>
          <p:cNvSpPr/>
          <p:nvPr/>
        </p:nvSpPr>
        <p:spPr>
          <a:xfrm>
            <a:off x="0" y="11366"/>
            <a:ext cx="12192000" cy="1702761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2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5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60452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6" name="Picture 7" descr="Picture 7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8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70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15905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 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0" name="Picture 7" descr="Picture 7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2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87008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4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6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9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9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9478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8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1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06246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2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4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3761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Rectangle 2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5" name="Picture 3" descr="Picture 3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7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51836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 5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8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52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66827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1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3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66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66450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Rectangle 7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5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7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60327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9" name="Picture 12" descr="Picture 12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1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94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62554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Picture 16" descr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12" y="5953816"/>
            <a:ext cx="3172138" cy="828281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87688" y="1932984"/>
            <a:ext cx="4903788" cy="394493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SzPct val="100000"/>
              <a:buFont typeface="Arial"/>
              <a:buChar char="•"/>
              <a:defRPr sz="1400" spc="150">
                <a:solidFill>
                  <a:srgbClr val="FFFFFF"/>
                </a:solidFill>
              </a:defRPr>
            </a:lvl1pPr>
            <a:lvl2pPr marL="6350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2pPr>
            <a:lvl3pPr marL="10922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3pPr>
            <a:lvl4pPr marL="15494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4pPr>
            <a:lvl5pPr marL="20066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5pPr>
          </a:lstStyle>
          <a:p>
            <a:r>
              <a:t>Simple, short and robust manufacturing significantly lowers cost while maintaining the benefits of autologous gene-modified cells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20" name="Title Text"/>
          <p:cNvSpPr txBox="1">
            <a:spLocks noGrp="1"/>
          </p:cNvSpPr>
          <p:nvPr>
            <p:ph type="title"/>
          </p:nvPr>
        </p:nvSpPr>
        <p:spPr>
          <a:xfrm>
            <a:off x="6387688" y="568410"/>
            <a:ext cx="4903788" cy="10537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5849" y="6182537"/>
            <a:ext cx="347981" cy="370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93992"/>
      </p:ext>
    </p:extLst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87688" y="1932984"/>
            <a:ext cx="4903788" cy="394493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SzPct val="100000"/>
              <a:buFont typeface="Arial"/>
              <a:buChar char="•"/>
              <a:defRPr sz="1400" spc="150">
                <a:solidFill>
                  <a:srgbClr val="FFFFFF"/>
                </a:solidFill>
              </a:defRPr>
            </a:lvl1pPr>
            <a:lvl2pPr marL="6350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2pPr>
            <a:lvl3pPr marL="10922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3pPr>
            <a:lvl4pPr marL="15494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4pPr>
            <a:lvl5pPr marL="20066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5pPr>
          </a:lstStyle>
          <a:p>
            <a:r>
              <a:t>Simple, short and robust manufacturing significantly lowers cost while maintaining the benefits of autologous gene-modified cells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6387688" y="568410"/>
            <a:ext cx="4903788" cy="10537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5849" y="6182537"/>
            <a:ext cx="347981" cy="370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52872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Rectangle 6"/>
          <p:cNvSpPr/>
          <p:nvPr/>
        </p:nvSpPr>
        <p:spPr>
          <a:xfrm>
            <a:off x="11748654" y="6279624"/>
            <a:ext cx="443345" cy="365126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/>
          </a:p>
        </p:txBody>
      </p:sp>
      <p:sp>
        <p:nvSpPr>
          <p:cNvPr id="349" name="Title Text"/>
          <p:cNvSpPr txBox="1">
            <a:spLocks noGrp="1"/>
          </p:cNvSpPr>
          <p:nvPr>
            <p:ph type="title"/>
          </p:nvPr>
        </p:nvSpPr>
        <p:spPr>
          <a:xfrm>
            <a:off x="458096" y="1122362"/>
            <a:ext cx="6246608" cy="2387601"/>
          </a:xfrm>
          <a:prstGeom prst="rect">
            <a:avLst/>
          </a:prstGeom>
        </p:spPr>
        <p:txBody>
          <a:bodyPr anchor="t"/>
          <a:lstStyle>
            <a:lvl1pPr>
              <a:lnSpc>
                <a:spcPts val="4600"/>
              </a:lnSpc>
              <a:spcBef>
                <a:spcPts val="5400"/>
              </a:spcBef>
              <a:defRPr sz="4000">
                <a:solidFill>
                  <a:srgbClr val="333333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8096" y="3602037"/>
            <a:ext cx="6246608" cy="1655763"/>
          </a:xfrm>
          <a:prstGeom prst="rect">
            <a:avLst/>
          </a:prstGeom>
        </p:spPr>
        <p:txBody>
          <a:bodyPr/>
          <a:lstStyle>
            <a:lvl1pPr>
              <a:lnSpc>
                <a:spcPts val="3200"/>
              </a:lnSpc>
              <a:spcBef>
                <a:spcPts val="0"/>
              </a:spcBef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4572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9144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13716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18288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18389" y="6316288"/>
            <a:ext cx="273610" cy="29464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  <p:pic>
        <p:nvPicPr>
          <p:cNvPr id="352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309855"/>
            <a:ext cx="1783435" cy="41397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08153283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CCCC-6458-5FE3-044C-44AE82613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5C54AC-55E9-AAB4-6831-27217FDAD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B6652-5FB2-BCC8-AA30-16CCABB55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66FC6-C0D3-482E-B756-9A8024129070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3CEA3-299E-26ED-2170-07510165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4D4F1-17E2-EE4D-B9F4-3F7551029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452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827959" y="189"/>
            <a:ext cx="10377715" cy="3361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icture 7" descr="Picture 7"/>
          <p:cNvPicPr>
            <a:picLocks noChangeAspect="1"/>
          </p:cNvPicPr>
          <p:nvPr/>
        </p:nvPicPr>
        <p:blipFill>
          <a:blip r:embed="rId3"/>
          <a:srcRect t="7695" r="8533"/>
          <a:stretch>
            <a:fillRect/>
          </a:stretch>
        </p:blipFill>
        <p:spPr>
          <a:xfrm rot="10800000">
            <a:off x="2351311" y="5335223"/>
            <a:ext cx="8839468" cy="155180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traight Connector 10"/>
          <p:cNvSpPr/>
          <p:nvPr/>
        </p:nvSpPr>
        <p:spPr>
          <a:xfrm>
            <a:off x="566057" y="11871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494511"/>
            <a:ext cx="4903788" cy="440531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731748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9144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0955477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827959" y="189"/>
            <a:ext cx="10377715" cy="3361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Picture 7" descr="Picture 7"/>
          <p:cNvPicPr>
            <a:picLocks noChangeAspect="1"/>
          </p:cNvPicPr>
          <p:nvPr/>
        </p:nvPicPr>
        <p:blipFill>
          <a:blip r:embed="rId3"/>
          <a:srcRect t="7695" r="8533"/>
          <a:stretch>
            <a:fillRect/>
          </a:stretch>
        </p:blipFill>
        <p:spPr>
          <a:xfrm rot="10800000">
            <a:off x="2351311" y="5335223"/>
            <a:ext cx="8839468" cy="1551805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traight Connector 10"/>
          <p:cNvSpPr/>
          <p:nvPr/>
        </p:nvSpPr>
        <p:spPr>
          <a:xfrm>
            <a:off x="947057" y="11871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2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1460823"/>
            <a:ext cx="5257800" cy="449194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46082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35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9144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2673854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1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-796105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3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9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0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7888413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0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0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2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5778061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9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6674" y="19119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1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4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7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8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9995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8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6333076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4"/>
          <p:cNvSpPr/>
          <p:nvPr/>
        </p:nvSpPr>
        <p:spPr>
          <a:xfrm>
            <a:off x="0" y="11366"/>
            <a:ext cx="12192000" cy="1702761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2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5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4940275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6" name="Picture 7" descr="Picture 7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8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8356985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 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0" name="Picture 7" descr="Picture 7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2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8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3630657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4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6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9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7339540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8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5157326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2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4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5324419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Rectangle 2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5" name="Picture 3" descr="Picture 3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7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1445184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 5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8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2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0011096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1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3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66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3503859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Rectangle 7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5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7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6262924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9" name="Picture 12" descr="Picture 12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1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94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6909154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icture Placeholder 5"/>
          <p:cNvSpPr>
            <a:spLocks noGrp="1"/>
          </p:cNvSpPr>
          <p:nvPr>
            <p:ph type="pic" idx="21"/>
          </p:nvPr>
        </p:nvSpPr>
        <p:spPr>
          <a:xfrm>
            <a:off x="950974" y="0"/>
            <a:ext cx="11241025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0390846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Picture 16" descr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12" y="5953816"/>
            <a:ext cx="3172138" cy="828281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87688" y="1932984"/>
            <a:ext cx="4903788" cy="394493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SzPct val="100000"/>
              <a:buFont typeface="Arial"/>
              <a:buChar char="•"/>
              <a:defRPr sz="1400" spc="150">
                <a:solidFill>
                  <a:srgbClr val="FFFFFF"/>
                </a:solidFill>
              </a:defRPr>
            </a:lvl1pPr>
            <a:lvl2pPr marL="6350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2pPr>
            <a:lvl3pPr marL="10922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3pPr>
            <a:lvl4pPr marL="15494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4pPr>
            <a:lvl5pPr marL="20066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5pPr>
          </a:lstStyle>
          <a:p>
            <a:r>
              <a:t>Simple, short and robust manufacturing significantly lowers cost while maintaining the benefits of autologous gene-modified cells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20" name="Title Text"/>
          <p:cNvSpPr txBox="1">
            <a:spLocks noGrp="1"/>
          </p:cNvSpPr>
          <p:nvPr>
            <p:ph type="title"/>
          </p:nvPr>
        </p:nvSpPr>
        <p:spPr>
          <a:xfrm>
            <a:off x="6387688" y="568410"/>
            <a:ext cx="4903788" cy="10537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5849" y="6182537"/>
            <a:ext cx="347981" cy="370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8630363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87688" y="1932984"/>
            <a:ext cx="4903788" cy="394493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SzPct val="100000"/>
              <a:buFont typeface="Arial"/>
              <a:buChar char="•"/>
              <a:defRPr sz="1400" spc="150">
                <a:solidFill>
                  <a:srgbClr val="FFFFFF"/>
                </a:solidFill>
              </a:defRPr>
            </a:lvl1pPr>
            <a:lvl2pPr marL="6350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2pPr>
            <a:lvl3pPr marL="10922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3pPr>
            <a:lvl4pPr marL="15494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4pPr>
            <a:lvl5pPr marL="20066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5pPr>
          </a:lstStyle>
          <a:p>
            <a:r>
              <a:t>Simple, short and robust manufacturing significantly lowers cost while maintaining the benefits of autologous gene-modified cells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6387688" y="568410"/>
            <a:ext cx="4903788" cy="10537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5849" y="6182537"/>
            <a:ext cx="347981" cy="370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9257691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Rectangle 6"/>
          <p:cNvSpPr/>
          <p:nvPr/>
        </p:nvSpPr>
        <p:spPr>
          <a:xfrm>
            <a:off x="11748654" y="6279624"/>
            <a:ext cx="443345" cy="365126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/>
          </a:p>
        </p:txBody>
      </p:sp>
      <p:sp>
        <p:nvSpPr>
          <p:cNvPr id="349" name="Title Text"/>
          <p:cNvSpPr txBox="1">
            <a:spLocks noGrp="1"/>
          </p:cNvSpPr>
          <p:nvPr>
            <p:ph type="title"/>
          </p:nvPr>
        </p:nvSpPr>
        <p:spPr>
          <a:xfrm>
            <a:off x="458096" y="1122362"/>
            <a:ext cx="6246608" cy="2387601"/>
          </a:xfrm>
          <a:prstGeom prst="rect">
            <a:avLst/>
          </a:prstGeom>
        </p:spPr>
        <p:txBody>
          <a:bodyPr anchor="t"/>
          <a:lstStyle>
            <a:lvl1pPr>
              <a:lnSpc>
                <a:spcPts val="4600"/>
              </a:lnSpc>
              <a:spcBef>
                <a:spcPts val="5400"/>
              </a:spcBef>
              <a:defRPr sz="4000">
                <a:solidFill>
                  <a:srgbClr val="333333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3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8096" y="3602037"/>
            <a:ext cx="6246608" cy="1655763"/>
          </a:xfrm>
          <a:prstGeom prst="rect">
            <a:avLst/>
          </a:prstGeom>
        </p:spPr>
        <p:txBody>
          <a:bodyPr/>
          <a:lstStyle>
            <a:lvl1pPr>
              <a:lnSpc>
                <a:spcPts val="3200"/>
              </a:lnSpc>
              <a:spcBef>
                <a:spcPts val="0"/>
              </a:spcBef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4572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9144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13716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18288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18389" y="6316288"/>
            <a:ext cx="273610" cy="29464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52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309855"/>
            <a:ext cx="1783435" cy="41397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89345718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2D0DB4-9983-164A-AA6E-18BE5D9CA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041C96-F5CB-AD40-8873-BB648472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A0368-DE5A-2B4B-8F40-AF3C80EE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796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67F8E-ABB2-C537-285B-E1881ED1C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7DED4B-F9BE-24CA-F839-28D895377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8BFC0-0895-D86C-A5A4-E5D0FC797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241A4-8B1C-88D2-7476-772FDDA40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AC7C9-0787-1B08-691E-678FAFA87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2701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FFBC6-3CB6-7185-0C00-BDD01485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023DD-EBE8-A108-E348-4E6D31EC4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E77BF-E8CA-8F0F-16EE-C7DD856C4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22F66-2060-EBF5-D56A-ECDEBEEFC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926F4-59F2-875A-BB8B-420F9E12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554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AD52-58D6-6612-0D0F-A087FDC68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85ED1-1974-2C23-27D3-AF2CA2D45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5043F-3ECF-00A1-9ECC-32046B370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7D6DA-DF5D-0C95-955E-AE88E49D4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7D3B4-AE43-0ED4-AA8E-4D5BFB6AF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3440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559E-582D-20E5-9EAD-5FF36E129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9A48D-66A9-79E4-7443-A2BFDA8AC9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CB08F-EDD9-AD5B-32CE-9F3C50A25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5F2D74-33CD-A415-234A-51A3FFBDD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0B82A-DFEF-ECDA-A8EF-7DA4C5D1C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7E4A4B-876D-834D-0345-78D8A5EB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805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F996-7C83-28A5-4FCA-20D38626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F4B41-511B-7845-5BA5-C6CE31A5D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109F99-EAA2-7C05-A4F5-390776D3E0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C3ED09-9DF1-4F45-9C49-86D73C0DA4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B0EEC7-19E3-4207-A6D3-D99A04CC8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0D27CA-E52E-31F7-F2CF-BDBAAB6EB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A3B588-B5E2-5BB2-C701-2A48CD5BA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E40E7E-40C7-9563-8454-35AB5BE6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228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5D93A-447D-DE2C-1B18-6FBFCFB0C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0E00D2-66CB-2F2C-D678-A652E26FA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E4167-ACCA-B3D4-A18F-A5F8DF141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B25BB8-2FA4-60D1-2752-B79883A4E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1421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6C2525-C86B-E7AC-25DE-BE4AD26BC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01DA8A-4659-9767-67A1-969A02885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E0950-718F-C154-EA4F-FAD702EC5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6620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CB4C9-9BF4-D5DC-7F5F-847111B41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4BF2A-B47D-6998-910C-C61CC7C02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7DB19-A7B7-7EF3-2748-EE487D1FA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122B6-FC43-40F7-BD76-0FC29A9A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E7CA2-EA93-561C-7235-0A49ABE0D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7F64F-F92C-ACDF-88C0-0AF36083E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9124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DA878-40E9-88CE-EF45-94358E7A9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EB2906-CA5B-C8F1-1645-8C298DBA06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34D6A-5F2A-8DB8-E257-7F23A7317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142C0-8CB4-BACD-7518-859C213A7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B135C-4092-44B5-28E2-6229C9138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89E1F-ECF9-0E19-2287-654E6FF9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87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91E74-467A-C701-D7B1-BBE4DEFF7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1FDF22-A0D3-F9DA-AA7A-0A5C5C732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F1E7F-6F89-4167-5EA3-56CCDA897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0ED92-875A-E802-52F0-363183B52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478EE-359F-3AA4-D0DC-B40827A83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152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3A920C-8F25-11A9-9BBD-6D9F912E48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DC0398-6216-F94D-73F8-3EF012B9A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CE5B5-E5F4-830A-215E-42FFFF0D6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FBFF5-10AC-3F4E-F893-8B8D21107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56A85-6824-CD9F-746A-7D0CB20F9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584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1957281"/>
      </p:ext>
    </p:extLst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FAA8D0-1B21-448C-9A9A-F3DD45C4D3AE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43630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9F2E2-2FC9-4B4E-A8E5-49A36B1DFDA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9472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5C7AA-19F8-4ED8-8C15-F253F448E268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37720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0BAC1-A69E-4F1F-B101-C603DB1BEFA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5813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551236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F02C14-99F5-459D-A92C-5820F3BC901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8373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AA72EE-E49E-4E39-9460-9033C6B96F38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98386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121071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169943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307149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52930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0" descr="Power_Point_background-gener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" y="6315075"/>
            <a:ext cx="12189883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cience_icon-Science_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" y="228607"/>
            <a:ext cx="96096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IAS_Logo_RGB_colou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60" y="76200"/>
            <a:ext cx="3016249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228607"/>
            <a:ext cx="8159749" cy="720725"/>
          </a:xfrm>
          <a:solidFill>
            <a:srgbClr val="22226B"/>
          </a:solidFill>
          <a:ln>
            <a:noFill/>
          </a:ln>
        </p:spPr>
        <p:txBody>
          <a:bodyPr lIns="179604">
            <a:normAutofit/>
          </a:bodyPr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016000" y="1600205"/>
            <a:ext cx="10566400" cy="4525963"/>
          </a:xfrm>
        </p:spPr>
        <p:txBody>
          <a:bodyPr lIns="179604"/>
          <a:lstStyle>
            <a:lvl1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1pPr>
            <a:lvl2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2pPr>
            <a:lvl3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246124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016000" y="1600205"/>
            <a:ext cx="10566400" cy="4525963"/>
          </a:xfrm>
        </p:spPr>
        <p:txBody>
          <a:bodyPr lIns="179604"/>
          <a:lstStyle>
            <a:lvl1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1pPr>
            <a:lvl2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2pPr>
            <a:lvl3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4788822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595686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11468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5369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98848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794730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1634126"/>
      </p:ext>
    </p:extLst>
  </p:cSld>
  <p:clrMapOvr>
    <a:masterClrMapping/>
  </p:clrMapOvr>
  <p:transition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, footer, doub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4411730"/>
      </p:ext>
    </p:extLst>
  </p:cSld>
  <p:clrMapOvr>
    <a:masterClrMapping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FAA8D0-1B21-448C-9A9A-F3DD45C4D3AE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85499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9F2E2-2FC9-4B4E-A8E5-49A36B1DFDA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8207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5C7AA-19F8-4ED8-8C15-F253F448E268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8991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0BAC1-A69E-4F1F-B101-C603DB1BEFA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98586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41279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F02C14-99F5-459D-A92C-5820F3BC901A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6144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AA72EE-E49E-4E39-9460-9033C6B96F38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9390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903471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31985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580020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184464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0" descr="Power_Point_background-gener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" y="6315075"/>
            <a:ext cx="12189883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cience_icon-Science_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" y="228607"/>
            <a:ext cx="96096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IAS_Logo_RGB_colou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60" y="76200"/>
            <a:ext cx="3016249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228607"/>
            <a:ext cx="8159749" cy="720725"/>
          </a:xfrm>
          <a:solidFill>
            <a:srgbClr val="22226B"/>
          </a:solidFill>
          <a:ln>
            <a:noFill/>
          </a:ln>
        </p:spPr>
        <p:txBody>
          <a:bodyPr lIns="179604">
            <a:normAutofit/>
          </a:bodyPr>
          <a:lstStyle>
            <a:lvl1pPr algn="l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016000" y="1600205"/>
            <a:ext cx="10566400" cy="4525963"/>
          </a:xfrm>
        </p:spPr>
        <p:txBody>
          <a:bodyPr lIns="179604"/>
          <a:lstStyle>
            <a:lvl1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1pPr>
            <a:lvl2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2pPr>
            <a:lvl3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0178429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016000" y="1600205"/>
            <a:ext cx="10566400" cy="4525963"/>
          </a:xfrm>
        </p:spPr>
        <p:txBody>
          <a:bodyPr lIns="179604"/>
          <a:lstStyle>
            <a:lvl1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1pPr>
            <a:lvl2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2pPr>
            <a:lvl3pPr>
              <a:buClr>
                <a:schemeClr val="accent4"/>
              </a:buClr>
              <a:buFont typeface="Wingdings" charset="2"/>
              <a:buChar char="§"/>
              <a:defRPr>
                <a:solidFill>
                  <a:srgbClr val="595959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5093206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Screen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813F-8521-47AB-A941-5DA57733FF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04800" y="1295400"/>
            <a:ext cx="11684000" cy="5105400"/>
          </a:xfrm>
        </p:spPr>
        <p:txBody>
          <a:bodyPr/>
          <a:lstStyle>
            <a:lvl1pPr marL="82296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Title Placeholder 4"/>
          <p:cNvSpPr>
            <a:spLocks noGrp="1"/>
          </p:cNvSpPr>
          <p:nvPr>
            <p:ph type="title"/>
          </p:nvPr>
        </p:nvSpPr>
        <p:spPr>
          <a:xfrm>
            <a:off x="304800" y="6849"/>
            <a:ext cx="116840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086315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>
                <a:solidFill>
                  <a:srgbClr val="000000"/>
                </a:solidFill>
              </a:rPr>
              <a:t>© Bill &amp; Melinda Gates Foundation      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3F7C509-FEEF-45D3-B896-7C07814C0C1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10130811" y="-1"/>
            <a:ext cx="2061188" cy="2492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1219170" rtl="0" eaLnBrk="1" latinLnBrk="0" hangingPunct="1">
              <a:defRPr lang="en-US" sz="1067" kern="120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86833" y="649453"/>
            <a:ext cx="11106151" cy="862195"/>
          </a:xfrm>
        </p:spPr>
        <p:txBody>
          <a:bodyPr/>
          <a:lstStyle/>
          <a:p>
            <a:r>
              <a:rPr lang="en-US"/>
              <a:t>insert headline here – </a:t>
            </a:r>
            <a:br>
              <a:rPr lang="en-US"/>
            </a:br>
            <a:r>
              <a:rPr lang="en-US"/>
              <a:t>up to 2 full-width lines, all caps</a:t>
            </a:r>
          </a:p>
        </p:txBody>
      </p:sp>
    </p:spTree>
    <p:extLst>
      <p:ext uri="{BB962C8B-B14F-4D97-AF65-F5344CB8AC3E}">
        <p14:creationId xmlns:p14="http://schemas.microsoft.com/office/powerpoint/2010/main" val="321607055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705550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4959622"/>
      </p:ext>
    </p:extLst>
  </p:cSld>
  <p:clrMapOvr>
    <a:masterClrMapping/>
  </p:clrMapOvr>
  <p:transition spd="med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827959" y="189"/>
            <a:ext cx="10377715" cy="3361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Picture 7" descr="Picture 7"/>
          <p:cNvPicPr>
            <a:picLocks noChangeAspect="1"/>
          </p:cNvPicPr>
          <p:nvPr/>
        </p:nvPicPr>
        <p:blipFill>
          <a:blip r:embed="rId3"/>
          <a:srcRect t="7695" r="8533"/>
          <a:stretch>
            <a:fillRect/>
          </a:stretch>
        </p:blipFill>
        <p:spPr>
          <a:xfrm rot="10800000">
            <a:off x="2351311" y="5335223"/>
            <a:ext cx="8839468" cy="1551805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Straight Connector 10"/>
          <p:cNvSpPr/>
          <p:nvPr/>
        </p:nvSpPr>
        <p:spPr>
          <a:xfrm>
            <a:off x="566057" y="13141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5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731748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272717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9144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0184920"/>
      </p:ext>
    </p:extLst>
  </p:cSld>
  <p:clrMapOvr>
    <a:masterClrMapping/>
  </p:clrMapOvr>
  <p:transition spd="med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1827959" y="189"/>
            <a:ext cx="10377715" cy="3361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Picture 7" descr="Picture 7"/>
          <p:cNvPicPr>
            <a:picLocks noChangeAspect="1"/>
          </p:cNvPicPr>
          <p:nvPr/>
        </p:nvPicPr>
        <p:blipFill>
          <a:blip r:embed="rId3"/>
          <a:srcRect t="7695" r="8533"/>
          <a:stretch>
            <a:fillRect/>
          </a:stretch>
        </p:blipFill>
        <p:spPr>
          <a:xfrm rot="10800000">
            <a:off x="2351311" y="5335223"/>
            <a:ext cx="8839468" cy="1551805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traight Connector 10"/>
          <p:cNvSpPr/>
          <p:nvPr/>
        </p:nvSpPr>
        <p:spPr>
          <a:xfrm>
            <a:off x="566057" y="9331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9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731748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1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272717" y="1422511"/>
            <a:ext cx="4148152" cy="82391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9144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4938513"/>
      </p:ext>
    </p:extLst>
  </p:cSld>
  <p:clrMapOvr>
    <a:masterClrMapping/>
  </p:clrMapOvr>
  <p:transition spd="med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1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-796105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3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9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0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9372649"/>
      </p:ext>
    </p:extLst>
  </p:cSld>
  <p:clrMapOvr>
    <a:masterClrMapping/>
  </p:clrMapOvr>
  <p:transition spd="med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0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0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2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076311"/>
      </p:ext>
    </p:extLst>
  </p:cSld>
  <p:clrMapOvr>
    <a:masterClrMapping/>
  </p:clrMapOvr>
  <p:transition spd="med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9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6674" y="19119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ounded Rectangle 8"/>
          <p:cNvSpPr/>
          <p:nvPr/>
        </p:nvSpPr>
        <p:spPr>
          <a:xfrm>
            <a:off x="0" y="1689711"/>
            <a:ext cx="12192000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1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Rounded Rectangle 11"/>
          <p:cNvSpPr/>
          <p:nvPr/>
        </p:nvSpPr>
        <p:spPr>
          <a:xfrm>
            <a:off x="1188242" y="1926876"/>
            <a:ext cx="2126810" cy="1463125"/>
          </a:xfrm>
          <a:prstGeom prst="roundRect">
            <a:avLst>
              <a:gd name="adj" fmla="val 16667"/>
            </a:avLst>
          </a:prstGeom>
          <a:blipFill>
            <a:blip r:embed="rId4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Rounded Rectangle 12"/>
          <p:cNvSpPr/>
          <p:nvPr/>
        </p:nvSpPr>
        <p:spPr>
          <a:xfrm>
            <a:off x="2264986" y="3246550"/>
            <a:ext cx="2126811" cy="1463125"/>
          </a:xfrm>
          <a:prstGeom prst="roundRect">
            <a:avLst>
              <a:gd name="adj" fmla="val 16667"/>
            </a:avLst>
          </a:prstGeom>
          <a:blipFill>
            <a:blip r:embed="rId5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4" name="Rounded Rectangle 13"/>
          <p:cNvSpPr/>
          <p:nvPr/>
        </p:nvSpPr>
        <p:spPr>
          <a:xfrm>
            <a:off x="1182945" y="4493130"/>
            <a:ext cx="2126810" cy="1463124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25400">
            <a:solidFill>
              <a:srgbClr val="12C2E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574741" y="1888059"/>
            <a:ext cx="5779059" cy="41801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8242" y="1931985"/>
            <a:ext cx="2126809" cy="1463126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7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270283" y="3246550"/>
            <a:ext cx="2126810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8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1188242" y="4493130"/>
            <a:ext cx="2126809" cy="1463125"/>
          </a:xfrm>
          <a:prstGeom prst="rect">
            <a:avLst/>
          </a:prstGeom>
          <a:ln w="38100" cap="rnd">
            <a:solidFill>
              <a:srgbClr val="12C2EC"/>
            </a:solidFill>
            <a:round/>
          </a:ln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3177793"/>
      </p:ext>
    </p:extLst>
  </p:cSld>
  <p:clrMapOvr>
    <a:masterClrMapping/>
  </p:clrMapOvr>
  <p:transition spd="med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8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929218"/>
      </p:ext>
    </p:extLst>
  </p:cSld>
  <p:clrMapOvr>
    <a:masterClrMapping/>
  </p:clrMapOvr>
  <p:transition spd="med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4"/>
          <p:cNvSpPr/>
          <p:nvPr/>
        </p:nvSpPr>
        <p:spPr>
          <a:xfrm>
            <a:off x="0" y="11366"/>
            <a:ext cx="12192000" cy="1702761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2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5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6268636"/>
      </p:ext>
    </p:extLst>
  </p:cSld>
  <p:clrMapOvr>
    <a:masterClrMapping/>
  </p:clrMapOvr>
  <p:transition spd="med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 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6" name="Picture 7" descr="Picture 7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8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2566053"/>
      </p:ext>
    </p:extLst>
  </p:cSld>
  <p:clrMapOvr>
    <a:masterClrMapping/>
  </p:clrMapOvr>
  <p:transition spd="med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 4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0" name="Picture 7" descr="Picture 7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2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8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4214474"/>
      </p:ext>
    </p:extLst>
  </p:cSld>
  <p:clrMapOvr>
    <a:masterClrMapping/>
  </p:clrMapOvr>
  <p:transition spd="med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4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6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960016"/>
            <a:ext cx="4903788" cy="400574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450012" y="1888014"/>
            <a:ext cx="4903788" cy="74918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19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206897"/>
      </p:ext>
    </p:extLst>
  </p:cSld>
  <p:clrMapOvr>
    <a:masterClrMapping/>
  </p:clrMapOvr>
  <p:transition spd="med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8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0" y="2084389"/>
            <a:ext cx="5257800" cy="364567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2084388"/>
            <a:ext cx="4148152" cy="6309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46376"/>
      </p:ext>
    </p:extLst>
  </p:cSld>
  <p:clrMapOvr>
    <a:masterClrMapping/>
  </p:clrMapOvr>
  <p:transition spd="med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2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4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039733"/>
      </p:ext>
    </p:extLst>
  </p:cSld>
  <p:clrMapOvr>
    <a:masterClrMapping/>
  </p:clrMapOvr>
  <p:transition spd="med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Rectangle 2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5" name="Picture 3" descr="Picture 3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7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9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7762771"/>
      </p:ext>
    </p:extLst>
  </p:cSld>
  <p:clrMapOvr>
    <a:masterClrMapping/>
  </p:clrMapOvr>
  <p:transition spd="med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 5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8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957120"/>
            <a:ext cx="10515601" cy="41014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2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3997134"/>
      </p:ext>
    </p:extLst>
  </p:cSld>
  <p:clrMapOvr>
    <a:masterClrMapping/>
  </p:clrMapOvr>
  <p:transition spd="med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14"/>
          <p:cNvSpPr/>
          <p:nvPr/>
        </p:nvSpPr>
        <p:spPr>
          <a:xfrm>
            <a:off x="0" y="-64647"/>
            <a:ext cx="12192000" cy="1778774"/>
          </a:xfrm>
          <a:prstGeom prst="rect">
            <a:avLst/>
          </a:prstGeom>
          <a:gradFill>
            <a:gsLst>
              <a:gs pos="0">
                <a:srgbClr val="ED0C6E"/>
              </a:gs>
              <a:gs pos="100000">
                <a:srgbClr val="8A1B96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1" name="Picture 6" descr="Picture 6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56" y="-822656"/>
            <a:ext cx="12185327" cy="2779777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3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66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9439811"/>
      </p:ext>
    </p:extLst>
  </p:cSld>
  <p:clrMapOvr>
    <a:masterClrMapping/>
  </p:clrMapOvr>
  <p:transition spd="med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Rectangle 7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2E319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5" name="Picture 11" descr="Picture 11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674" y="5440"/>
            <a:ext cx="12185327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7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9698286"/>
      </p:ext>
    </p:extLst>
  </p:cSld>
  <p:clrMapOvr>
    <a:masterClrMapping/>
  </p:clrMapOvr>
  <p:transition spd="med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angle 6"/>
          <p:cNvSpPr/>
          <p:nvPr/>
        </p:nvSpPr>
        <p:spPr>
          <a:xfrm>
            <a:off x="0" y="-1886"/>
            <a:ext cx="12192000" cy="1702761"/>
          </a:xfrm>
          <a:prstGeom prst="rect">
            <a:avLst/>
          </a:prstGeom>
          <a:solidFill>
            <a:srgbClr val="8A1B9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9" name="Picture 12" descr="Picture 12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0" y="5440"/>
            <a:ext cx="12185326" cy="277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Rounded Rectangle 8"/>
          <p:cNvSpPr/>
          <p:nvPr/>
        </p:nvSpPr>
        <p:spPr>
          <a:xfrm>
            <a:off x="0" y="1689711"/>
            <a:ext cx="13584863" cy="518657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1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3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05649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  <a:lvl2pPr marL="0" indent="4572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2pPr>
            <a:lvl3pPr marL="0" indent="9144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3pPr>
            <a:lvl4pPr marL="0" indent="13716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4pPr>
            <a:lvl5pPr marL="0" indent="1828800">
              <a:buSzTx/>
              <a:buNone/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5pPr>
          </a:lstStyle>
          <a:p>
            <a:r>
              <a:t>Insert Subheader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746618" y="1957120"/>
            <a:ext cx="4148152" cy="76587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333333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r>
              <a:t>Insert Subheader</a:t>
            </a:r>
          </a:p>
        </p:txBody>
      </p:sp>
      <p:sp>
        <p:nvSpPr>
          <p:cNvPr id="294" name="Title Text"/>
          <p:cNvSpPr txBox="1">
            <a:spLocks noGrp="1"/>
          </p:cNvSpPr>
          <p:nvPr>
            <p:ph type="title"/>
          </p:nvPr>
        </p:nvSpPr>
        <p:spPr>
          <a:xfrm>
            <a:off x="838200" y="254151"/>
            <a:ext cx="10515600" cy="114117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9137020"/>
      </p:ext>
    </p:extLst>
  </p:cSld>
  <p:clrMapOvr>
    <a:masterClrMapping/>
  </p:clrMapOvr>
  <p:transition spd="med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icture Placeholder 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0984120"/>
      </p:ext>
    </p:extLst>
  </p:cSld>
  <p:clrMapOvr>
    <a:masterClrMapping/>
  </p:clrMapOvr>
  <p:transition spd="med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icture Placeholder 5"/>
          <p:cNvSpPr>
            <a:spLocks noGrp="1"/>
          </p:cNvSpPr>
          <p:nvPr>
            <p:ph type="pic" idx="21"/>
          </p:nvPr>
        </p:nvSpPr>
        <p:spPr>
          <a:xfrm>
            <a:off x="950974" y="0"/>
            <a:ext cx="11241025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757575"/>
                </a:solidFill>
                <a:latin typeface="+mj-lt"/>
                <a:ea typeface="+mj-ea"/>
                <a:cs typeface="+mj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848455"/>
      </p:ext>
    </p:extLst>
  </p:cSld>
  <p:clrMapOvr>
    <a:masterClrMapping/>
  </p:clrMapOvr>
  <p:transition spd="med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Picture 16" descr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12" y="5953816"/>
            <a:ext cx="3172138" cy="828281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87688" y="1932984"/>
            <a:ext cx="4903788" cy="394493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SzPct val="100000"/>
              <a:buFont typeface="Arial"/>
              <a:buChar char="•"/>
              <a:defRPr sz="1400" spc="150">
                <a:solidFill>
                  <a:srgbClr val="FFFFFF"/>
                </a:solidFill>
              </a:defRPr>
            </a:lvl1pPr>
            <a:lvl2pPr marL="6350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2pPr>
            <a:lvl3pPr marL="10922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3pPr>
            <a:lvl4pPr marL="15494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4pPr>
            <a:lvl5pPr marL="20066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5pPr>
          </a:lstStyle>
          <a:p>
            <a:r>
              <a:t>Simple, short and robust manufacturing significantly lowers cost while maintaining the benefits of autologous gene-modified cells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20" name="Title Text"/>
          <p:cNvSpPr txBox="1">
            <a:spLocks noGrp="1"/>
          </p:cNvSpPr>
          <p:nvPr>
            <p:ph type="title"/>
          </p:nvPr>
        </p:nvSpPr>
        <p:spPr>
          <a:xfrm>
            <a:off x="6387688" y="568410"/>
            <a:ext cx="4903788" cy="10537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5849" y="6182537"/>
            <a:ext cx="347981" cy="370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866848"/>
      </p:ext>
    </p:extLst>
  </p:cSld>
  <p:clrMapOvr>
    <a:masterClrMapping/>
  </p:clrMapOvr>
  <p:transition spd="med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87688" y="1932984"/>
            <a:ext cx="4903788" cy="394493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SzPct val="100000"/>
              <a:buFont typeface="Arial"/>
              <a:buChar char="•"/>
              <a:defRPr sz="1400" spc="150">
                <a:solidFill>
                  <a:srgbClr val="FFFFFF"/>
                </a:solidFill>
              </a:defRPr>
            </a:lvl1pPr>
            <a:lvl2pPr marL="6350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2pPr>
            <a:lvl3pPr marL="10922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3pPr>
            <a:lvl4pPr marL="15494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4pPr>
            <a:lvl5pPr marL="20066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5pPr>
          </a:lstStyle>
          <a:p>
            <a:r>
              <a:t>Simple, short and robust manufacturing significantly lowers cost while maintaining the benefits of autologous gene-modified cells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6387688" y="568410"/>
            <a:ext cx="4903788" cy="10537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5849" y="6182537"/>
            <a:ext cx="347981" cy="370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2034200"/>
      </p:ext>
    </p:extLst>
  </p:cSld>
  <p:clrMapOvr>
    <a:masterClrMapping/>
  </p:clrMapOvr>
  <p:transition spd="med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Rectangle 6"/>
          <p:cNvSpPr/>
          <p:nvPr/>
        </p:nvSpPr>
        <p:spPr>
          <a:xfrm>
            <a:off x="11748654" y="6279624"/>
            <a:ext cx="443345" cy="365126"/>
          </a:xfrm>
          <a:prstGeom prst="rect">
            <a:avLst/>
          </a:prstGeom>
          <a:solidFill>
            <a:srgbClr val="33333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/>
          </a:p>
        </p:txBody>
      </p:sp>
      <p:sp>
        <p:nvSpPr>
          <p:cNvPr id="349" name="Title Text"/>
          <p:cNvSpPr txBox="1">
            <a:spLocks noGrp="1"/>
          </p:cNvSpPr>
          <p:nvPr>
            <p:ph type="title"/>
          </p:nvPr>
        </p:nvSpPr>
        <p:spPr>
          <a:xfrm>
            <a:off x="458096" y="1122362"/>
            <a:ext cx="6246608" cy="2387601"/>
          </a:xfrm>
          <a:prstGeom prst="rect">
            <a:avLst/>
          </a:prstGeom>
        </p:spPr>
        <p:txBody>
          <a:bodyPr anchor="t"/>
          <a:lstStyle>
            <a:lvl1pPr>
              <a:lnSpc>
                <a:spcPts val="4600"/>
              </a:lnSpc>
              <a:spcBef>
                <a:spcPts val="5400"/>
              </a:spcBef>
              <a:defRPr sz="4000">
                <a:solidFill>
                  <a:srgbClr val="333333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3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8096" y="3602037"/>
            <a:ext cx="6246608" cy="1655763"/>
          </a:xfrm>
          <a:prstGeom prst="rect">
            <a:avLst/>
          </a:prstGeom>
        </p:spPr>
        <p:txBody>
          <a:bodyPr/>
          <a:lstStyle>
            <a:lvl1pPr>
              <a:lnSpc>
                <a:spcPts val="3200"/>
              </a:lnSpc>
              <a:spcBef>
                <a:spcPts val="0"/>
              </a:spcBef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  <a:lvl2pPr marL="0" indent="4572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2pPr>
            <a:lvl3pPr marL="0" indent="9144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3pPr>
            <a:lvl4pPr marL="0" indent="13716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4pPr>
            <a:lvl5pPr marL="0" indent="1828800">
              <a:lnSpc>
                <a:spcPts val="3200"/>
              </a:lnSpc>
              <a:spcBef>
                <a:spcPts val="0"/>
              </a:spcBef>
              <a:buSzTx/>
              <a:buNone/>
              <a:defRPr sz="24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18389" y="6316288"/>
            <a:ext cx="273610" cy="29464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52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309855"/>
            <a:ext cx="1783435" cy="41397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09507106"/>
      </p:ext>
    </p:extLst>
  </p:cSld>
  <p:clrMapOvr>
    <a:masterClrMapping/>
  </p:clrMapOvr>
  <p:transition spd="med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icture Placeholder 5"/>
          <p:cNvSpPr>
            <a:spLocks noGrp="1"/>
          </p:cNvSpPr>
          <p:nvPr>
            <p:ph type="pic" idx="21"/>
          </p:nvPr>
        </p:nvSpPr>
        <p:spPr>
          <a:xfrm>
            <a:off x="1" y="0"/>
            <a:ext cx="6304027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pic>
        <p:nvPicPr>
          <p:cNvPr id="329" name="Picture 16" descr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12" y="5953816"/>
            <a:ext cx="3172138" cy="828281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387688" y="1932984"/>
            <a:ext cx="4903788" cy="394493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SzPct val="100000"/>
              <a:buFont typeface="Arial"/>
              <a:buChar char="•"/>
              <a:defRPr sz="1400" spc="150">
                <a:solidFill>
                  <a:srgbClr val="FFFFFF"/>
                </a:solidFill>
              </a:defRPr>
            </a:lvl1pPr>
            <a:lvl2pPr marL="6350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2pPr>
            <a:lvl3pPr marL="10922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3pPr>
            <a:lvl4pPr marL="15494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4pPr>
            <a:lvl5pPr marL="2006600" indent="-177800">
              <a:lnSpc>
                <a:spcPct val="100000"/>
              </a:lnSpc>
              <a:buFont typeface="Arial"/>
              <a:defRPr sz="1400" spc="150">
                <a:solidFill>
                  <a:srgbClr val="FFFFFF"/>
                </a:solidFill>
              </a:defRPr>
            </a:lvl5pPr>
          </a:lstStyle>
          <a:p>
            <a:r>
              <a:t>Simple, short and robust manufacturing significantly lowers cost while maintaining the benefits of autologous gene-modified cells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1" name="Title Text"/>
          <p:cNvSpPr txBox="1">
            <a:spLocks noGrp="1"/>
          </p:cNvSpPr>
          <p:nvPr>
            <p:ph type="title"/>
          </p:nvPr>
        </p:nvSpPr>
        <p:spPr>
          <a:xfrm>
            <a:off x="6387688" y="568410"/>
            <a:ext cx="4903788" cy="10537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5849" y="6182537"/>
            <a:ext cx="347981" cy="370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Regular"/>
                <a:sym typeface="Nunito Regular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Regular"/>
              <a:sym typeface="Nuni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6899800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slideLayout" Target="../slideLayouts/slideLayout14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33.xml"/><Relationship Id="rId16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slideLayout" Target="../slideLayouts/slideLayout14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slideLayout" Target="../slideLayouts/slideLayout170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10800000">
            <a:off x="2112761" y="189"/>
            <a:ext cx="10092913" cy="3269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7" descr="Picture 7"/>
          <p:cNvPicPr>
            <a:picLocks noChangeAspect="1"/>
          </p:cNvPicPr>
          <p:nvPr/>
        </p:nvPicPr>
        <p:blipFill>
          <a:blip r:embed="rId24"/>
          <a:srcRect t="7695" r="8534"/>
          <a:stretch>
            <a:fillRect/>
          </a:stretch>
        </p:blipFill>
        <p:spPr>
          <a:xfrm rot="10800000">
            <a:off x="2351311" y="5439250"/>
            <a:ext cx="8246905" cy="144777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traight Connector 10"/>
          <p:cNvSpPr/>
          <p:nvPr/>
        </p:nvSpPr>
        <p:spPr>
          <a:xfrm>
            <a:off x="566057" y="11744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" name="Picture 11" descr="Picture 1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494511"/>
            <a:ext cx="10515601" cy="440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95300" y="216051"/>
            <a:ext cx="1051560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09596" y="6359689"/>
            <a:ext cx="347981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919191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70" r:id="rId18"/>
    <p:sldLayoutId id="2147483671" r:id="rId19"/>
    <p:sldLayoutId id="2147483673" r:id="rId20"/>
    <p:sldLayoutId id="2147483674" r:id="rId2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1pPr>
      <a:lvl2pPr marL="647700" marR="0" indent="-1905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2pPr>
      <a:lvl3pPr marL="11430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3pPr>
      <a:lvl4pPr marL="1625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4pPr>
      <a:lvl5pPr marL="20828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5pPr>
      <a:lvl6pPr marL="25400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6pPr>
      <a:lvl7pPr marL="2997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7pPr>
      <a:lvl8pPr marL="34544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8pPr>
      <a:lvl9pPr marL="3911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73E56B-7ECA-480B-93D5-301619210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2E441-EEBE-4665-81AA-31E2313BB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DB529-F032-42F7-AFC9-D39A6455E3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AC948-C486-416D-B24A-4DE4EAE9D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5BCED-0552-45B4-8AE1-A058C3F22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41079-F33F-4DDF-A60C-E308C14D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1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7FD477-08EC-BE40-B461-52A61816C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9D432-4F30-2747-8413-C6C206727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5DB46-30B3-794F-8863-B5A8F81F64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EAC1-5333-0F46-B6D6-C1C8D17EE83F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B41AE-5CF2-D545-9537-8652A28A7D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2AF35-A8C8-8A47-A9F0-88EF12478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D86A4-CAF7-7F44-902F-47C5D197D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7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10800000">
            <a:off x="2112761" y="189"/>
            <a:ext cx="10092913" cy="3269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7" descr="Picture 7"/>
          <p:cNvPicPr>
            <a:picLocks noChangeAspect="1"/>
          </p:cNvPicPr>
          <p:nvPr/>
        </p:nvPicPr>
        <p:blipFill>
          <a:blip r:embed="rId25"/>
          <a:srcRect t="7695" r="8534"/>
          <a:stretch>
            <a:fillRect/>
          </a:stretch>
        </p:blipFill>
        <p:spPr>
          <a:xfrm rot="10800000">
            <a:off x="2351311" y="5439250"/>
            <a:ext cx="8246905" cy="144777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traight Connector 10"/>
          <p:cNvSpPr/>
          <p:nvPr/>
        </p:nvSpPr>
        <p:spPr>
          <a:xfrm>
            <a:off x="566057" y="11744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" name="Picture 11" descr="Picture 1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494511"/>
            <a:ext cx="10515601" cy="440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95300" y="216051"/>
            <a:ext cx="1051560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09596" y="6359689"/>
            <a:ext cx="347981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919191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fld id="{64B799C0-99D2-42E3-B4FF-DD54F25E4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29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45" r:id="rId16"/>
    <p:sldLayoutId id="2147483846" r:id="rId17"/>
    <p:sldLayoutId id="2147483847" r:id="rId18"/>
    <p:sldLayoutId id="2147483848" r:id="rId19"/>
    <p:sldLayoutId id="2147483849" r:id="rId20"/>
    <p:sldLayoutId id="2147483850" r:id="rId21"/>
    <p:sldLayoutId id="2147483851" r:id="rId22"/>
  </p:sldLayoutIdLst>
  <p:transition spd="med"/>
  <p:txStyles>
    <p:titleStyle>
      <a:lvl1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1pPr>
      <a:lvl2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2pPr>
      <a:lvl3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3pPr>
      <a:lvl4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4pPr>
      <a:lvl5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9pPr>
    </p:titleStyle>
    <p:bodyStyle>
      <a:lvl1pPr marL="0" marR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1pPr>
      <a:lvl2pPr marL="647700" marR="0" indent="-1905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2pPr>
      <a:lvl3pPr marL="1143000" marR="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3pPr>
      <a:lvl4pPr marL="1625600" marR="0" indent="-2540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4pPr>
      <a:lvl5pPr marL="2082800" marR="0" indent="-2540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5pPr>
      <a:lvl6pPr marL="2540000" marR="0" indent="-2540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6pPr>
      <a:lvl7pPr marL="2997200" marR="0" indent="-2540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7pPr>
      <a:lvl8pPr marL="3454400" marR="0" indent="-2540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8pPr>
      <a:lvl9pPr marL="3911600" marR="0" indent="-2540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1pPr>
      <a:lvl2pPr marL="0" marR="0" indent="457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2pPr>
      <a:lvl3pPr marL="0" marR="0" indent="914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3pPr>
      <a:lvl4pPr marL="0" marR="0" indent="1371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4pPr>
      <a:lvl5pPr marL="0" marR="0" indent="18288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5pPr>
      <a:lvl6pPr marL="0" marR="0" indent="22860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6pPr>
      <a:lvl7pPr marL="0" marR="0" indent="2743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7pPr>
      <a:lvl8pPr marL="0" marR="0" indent="3200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8pPr>
      <a:lvl9pPr marL="0" marR="0" indent="3657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10800000">
            <a:off x="2112761" y="189"/>
            <a:ext cx="10092913" cy="3269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7" descr="Picture 7"/>
          <p:cNvPicPr>
            <a:picLocks noChangeAspect="1"/>
          </p:cNvPicPr>
          <p:nvPr/>
        </p:nvPicPr>
        <p:blipFill>
          <a:blip r:embed="rId25"/>
          <a:srcRect t="7695" r="8534"/>
          <a:stretch>
            <a:fillRect/>
          </a:stretch>
        </p:blipFill>
        <p:spPr>
          <a:xfrm rot="10800000">
            <a:off x="2351311" y="5439250"/>
            <a:ext cx="8246905" cy="144777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traight Connector 10"/>
          <p:cNvSpPr/>
          <p:nvPr/>
        </p:nvSpPr>
        <p:spPr>
          <a:xfrm>
            <a:off x="566057" y="11744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" name="Picture 11" descr="Picture 1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494511"/>
            <a:ext cx="10515601" cy="440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95300" y="216051"/>
            <a:ext cx="1051560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09596" y="6359689"/>
            <a:ext cx="347981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919191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61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  <p:sldLayoutId id="2147483870" r:id="rId18"/>
    <p:sldLayoutId id="2147483871" r:id="rId19"/>
    <p:sldLayoutId id="2147483872" r:id="rId20"/>
    <p:sldLayoutId id="2147483873" r:id="rId21"/>
    <p:sldLayoutId id="2147483874" r:id="rId2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1pPr>
      <a:lvl2pPr marL="647700" marR="0" indent="-1905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2pPr>
      <a:lvl3pPr marL="11430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3pPr>
      <a:lvl4pPr marL="1625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4pPr>
      <a:lvl5pPr marL="20828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5pPr>
      <a:lvl6pPr marL="25400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6pPr>
      <a:lvl7pPr marL="2997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7pPr>
      <a:lvl8pPr marL="34544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8pPr>
      <a:lvl9pPr marL="3911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FA9180-EBBD-C41A-EFF9-15E61DC4D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4DD68-CCCA-C8BC-09FB-D5F3136FC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F002B-9D3F-96A6-547A-8179388C19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93EAEB-9D72-4FBE-9A89-2C9E9D248AAC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F7465-3075-C24B-68A2-CC8DAB0DFA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14682-FBB5-9D4B-F419-64673AF31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0782FC-FE41-42D8-982D-5EC262432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0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440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92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77763C2-7993-47F1-9034-998C28BB73A2}" type="slidenum">
              <a:rPr lang="en-US" altLang="en-US" smtClean="0">
                <a:solidFill>
                  <a:srgbClr val="000000"/>
                </a:solidFill>
                <a:ea typeface="MS PGothic" pitchFamily="34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195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0800000">
            <a:off x="2112761" y="189"/>
            <a:ext cx="10092913" cy="3269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7" descr="Picture 7"/>
          <p:cNvPicPr>
            <a:picLocks noChangeAspect="1"/>
          </p:cNvPicPr>
          <p:nvPr/>
        </p:nvPicPr>
        <p:blipFill>
          <a:blip r:embed="rId27"/>
          <a:srcRect t="7695" r="8534"/>
          <a:stretch>
            <a:fillRect/>
          </a:stretch>
        </p:blipFill>
        <p:spPr>
          <a:xfrm rot="10800000">
            <a:off x="2351311" y="5439250"/>
            <a:ext cx="8246905" cy="144777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traight Connector 10"/>
          <p:cNvSpPr/>
          <p:nvPr/>
        </p:nvSpPr>
        <p:spPr>
          <a:xfrm>
            <a:off x="566057" y="1174463"/>
            <a:ext cx="713537" cy="1"/>
          </a:xfrm>
          <a:prstGeom prst="line">
            <a:avLst/>
          </a:prstGeom>
          <a:ln w="38100" cap="rnd">
            <a:solidFill>
              <a:srgbClr val="12C2E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5" name="Picture 11" descr="Picture 1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494511"/>
            <a:ext cx="10515601" cy="4405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95300" y="216051"/>
            <a:ext cx="10515600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09596" y="6359689"/>
            <a:ext cx="347981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600">
                <a:solidFill>
                  <a:srgbClr val="919191"/>
                </a:solidFill>
                <a:latin typeface="Nunito Regular"/>
                <a:ea typeface="Nunito Regular"/>
                <a:cs typeface="Nunito Regular"/>
                <a:sym typeface="Nunit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779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  <p:sldLayoutId id="2147483942" r:id="rId15"/>
    <p:sldLayoutId id="2147483943" r:id="rId16"/>
    <p:sldLayoutId id="2147483944" r:id="rId17"/>
    <p:sldLayoutId id="2147483945" r:id="rId18"/>
    <p:sldLayoutId id="2147483946" r:id="rId19"/>
    <p:sldLayoutId id="2147483947" r:id="rId20"/>
    <p:sldLayoutId id="2147483948" r:id="rId21"/>
    <p:sldLayoutId id="2147483949" r:id="rId22"/>
    <p:sldLayoutId id="2147483950" r:id="rId23"/>
    <p:sldLayoutId id="2147483951" r:id="rId2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E3192"/>
          </a:solidFill>
          <a:uFillTx/>
          <a:latin typeface="Boston Bold"/>
          <a:ea typeface="Boston Bold"/>
          <a:cs typeface="Boston Bold"/>
          <a:sym typeface="Boston Bold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1pPr>
      <a:lvl2pPr marL="647700" marR="0" indent="-1905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2pPr>
      <a:lvl3pPr marL="11430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3pPr>
      <a:lvl4pPr marL="1625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4pPr>
      <a:lvl5pPr marL="20828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5pPr>
      <a:lvl6pPr marL="25400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6pPr>
      <a:lvl7pPr marL="2997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7pPr>
      <a:lvl8pPr marL="34544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8pPr>
      <a:lvl9pPr marL="3911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Proxima Nova"/>
          <a:ea typeface="Proxima Nova"/>
          <a:cs typeface="Proxima Nova"/>
          <a:sym typeface="Proxima Nov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Nunito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0.xml"/><Relationship Id="rId1" Type="http://schemas.openxmlformats.org/officeDocument/2006/relationships/tags" Target="../tags/tag1.xml"/><Relationship Id="rId4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emf"/><Relationship Id="rId5" Type="http://schemas.openxmlformats.org/officeDocument/2006/relationships/oleObject" Target="NUL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4.png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14.png"/><Relationship Id="rId4" Type="http://schemas.openxmlformats.org/officeDocument/2006/relationships/image" Target="../media/image3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microsoft.com/office/2018/10/relationships/comments" Target="../comments/modernComment_116_0.xml"/><Relationship Id="rId1" Type="http://schemas.openxmlformats.org/officeDocument/2006/relationships/slideLayout" Target="../slideLayouts/slideLayout14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54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4.png"/><Relationship Id="rId7" Type="http://schemas.openxmlformats.org/officeDocument/2006/relationships/image" Target="../media/image60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59.jpeg"/><Relationship Id="rId11" Type="http://schemas.openxmlformats.org/officeDocument/2006/relationships/image" Target="../media/image62.png"/><Relationship Id="rId5" Type="http://schemas.openxmlformats.org/officeDocument/2006/relationships/image" Target="../media/image58.png"/><Relationship Id="rId10" Type="http://schemas.openxmlformats.org/officeDocument/2006/relationships/image" Target="../media/image15.png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3524F1-C2E1-3CCE-A3AA-1ABF57EFB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743" y="1403307"/>
            <a:ext cx="4458269" cy="3715224"/>
          </a:xfrm>
          <a:prstGeom prst="rect">
            <a:avLst/>
          </a:prstGeom>
        </p:spPr>
      </p:pic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469091" y="439293"/>
            <a:ext cx="9343776" cy="1098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MS PGothic" pitchFamily="34" charset="-128"/>
                <a:cs typeface="Helvetica"/>
                <a:sym typeface="Aptos"/>
              </a:rPr>
              <a:t>Safety and anti-HIV activity of anti-HIV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MS PGothic" pitchFamily="34" charset="-128"/>
                <a:cs typeface="Helvetica"/>
                <a:sym typeface="Aptos"/>
              </a:rPr>
              <a:t>duoCAR</a:t>
            </a:r>
            <a:r>
              <a:rPr lang="en-US" altLang="en-US" sz="2800" b="1" kern="1200" dirty="0">
                <a:solidFill>
                  <a:srgbClr val="000090"/>
                </a:solidFill>
                <a:latin typeface="Helvetica" charset="0"/>
                <a:cs typeface="Helvetica"/>
              </a:rPr>
              <a:t>-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MS PGothic" pitchFamily="34" charset="-128"/>
                <a:cs typeface="Helvetica"/>
                <a:sym typeface="Aptos"/>
              </a:rPr>
              <a:t>T cells in people living with HIV 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MS PGothic" pitchFamily="34" charset="-128"/>
                <a:cs typeface="Helvetica"/>
                <a:sym typeface="Aptos"/>
              </a:rPr>
              <a:t>(NCT04648046)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charset="0"/>
              <a:ea typeface="MS PGothic" pitchFamily="34" charset="-128"/>
              <a:cs typeface="Helvetica"/>
              <a:sym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MS PGothic" pitchFamily="34" charset="-128"/>
                <a:cs typeface="Helvetica"/>
                <a:sym typeface="Aptos"/>
              </a:rPr>
              <a:t>Steven Deeks, MD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MS PGothic" pitchFamily="34" charset="-128"/>
                <a:cs typeface="Helvetica"/>
                <a:sym typeface="Aptos"/>
              </a:rPr>
              <a:t>Mehrdad Abedi, MD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MS PGothic" pitchFamily="34" charset="-128"/>
                <a:cs typeface="Helvetica"/>
                <a:sym typeface="Aptos"/>
              </a:rPr>
              <a:t>Kim Anthony-Gonda, PhD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MS PGothic" pitchFamily="34" charset="-128"/>
                <a:cs typeface="Helvetica"/>
                <a:sym typeface="Aptos"/>
              </a:rPr>
              <a:t>Jane Reese, MBA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MS PGothic" pitchFamily="34" charset="-128"/>
                <a:cs typeface="Helvetica"/>
                <a:sym typeface="Aptos"/>
              </a:rPr>
              <a:t>Boro Dropulić, PhD, MBA</a:t>
            </a:r>
            <a:endParaRPr kumimoji="0" lang="en-US" alt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MS PGothic" pitchFamily="34" charset="-128"/>
              <a:cs typeface="Helvetica"/>
              <a:sym typeface="Apto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70DAE6-F3BE-4C5A-A0D4-CFB8B3AAFB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308" b="25310"/>
          <a:stretch/>
        </p:blipFill>
        <p:spPr>
          <a:xfrm>
            <a:off x="9168175" y="5903585"/>
            <a:ext cx="2861123" cy="738353"/>
          </a:xfrm>
          <a:prstGeom prst="rect">
            <a:avLst/>
          </a:prstGeom>
        </p:spPr>
      </p:pic>
      <p:pic>
        <p:nvPicPr>
          <p:cNvPr id="3" name="Picture 2" descr="CIRM logo">
            <a:extLst>
              <a:ext uri="{FF2B5EF4-FFF2-40B4-BE49-F238E27FC236}">
                <a16:creationId xmlns:a16="http://schemas.microsoft.com/office/drawing/2014/main" id="{50A428E9-F998-C63D-C24F-8B7315D1FD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045" y="439293"/>
            <a:ext cx="1714266" cy="6578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4408A1-A0A4-EE4A-422C-0271375A5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4761" y="5719695"/>
            <a:ext cx="1384987" cy="8498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A85730-B75D-3292-A98D-EB6239BE60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981" y="5907181"/>
            <a:ext cx="1909794" cy="6365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F65B18-0A3E-B0E2-9F30-33E6568C2D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3530" y="5558963"/>
            <a:ext cx="1772093" cy="11114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D0BCC-103E-96CC-9E4E-06F60EEE39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091" y="5659800"/>
            <a:ext cx="1473436" cy="90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4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9BC09-28E4-4DD6-A018-FED25DEA1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2">
            <a:extLst>
              <a:ext uri="{FF2B5EF4-FFF2-40B4-BE49-F238E27FC236}">
                <a16:creationId xmlns:a16="http://schemas.microsoft.com/office/drawing/2014/main" id="{9006FBE6-CDB1-9E1A-A25C-6ED4DE84E2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97377" y="5467352"/>
            <a:ext cx="6843713" cy="1588"/>
          </a:xfrm>
          <a:prstGeom prst="line">
            <a:avLst/>
          </a:prstGeom>
          <a:noFill/>
          <a:ln w="19050">
            <a:solidFill>
              <a:srgbClr val="04305E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j-ea"/>
              <a:cs typeface="+mj-cs"/>
              <a:sym typeface="Aptos"/>
            </a:endParaRPr>
          </a:p>
        </p:txBody>
      </p:sp>
      <p:sp>
        <p:nvSpPr>
          <p:cNvPr id="18" name="Line 4">
            <a:extLst>
              <a:ext uri="{FF2B5EF4-FFF2-40B4-BE49-F238E27FC236}">
                <a16:creationId xmlns:a16="http://schemas.microsoft.com/office/drawing/2014/main" id="{DED6890A-B5F2-F1C7-29FE-1050FB8116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0390" y="2825752"/>
            <a:ext cx="1587" cy="2846388"/>
          </a:xfrm>
          <a:prstGeom prst="line">
            <a:avLst/>
          </a:prstGeom>
          <a:noFill/>
          <a:ln w="38100">
            <a:solidFill>
              <a:srgbClr val="04305E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j-ea"/>
              <a:cs typeface="+mj-cs"/>
              <a:sym typeface="Aptos"/>
            </a:endParaRPr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EC5380E1-63CF-F69A-5890-BFB4F3F0385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358274" y="4079362"/>
            <a:ext cx="12193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04305E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Viral Load</a:t>
            </a: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B8A09019-D7D4-AEB9-17A3-655A57B87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251" y="5792790"/>
            <a:ext cx="19973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Years to Decades</a:t>
            </a:r>
          </a:p>
        </p:txBody>
      </p:sp>
      <p:sp>
        <p:nvSpPr>
          <p:cNvPr id="21" name="Line 11">
            <a:extLst>
              <a:ext uri="{FF2B5EF4-FFF2-40B4-BE49-F238E27FC236}">
                <a16:creationId xmlns:a16="http://schemas.microsoft.com/office/drawing/2014/main" id="{744AF80F-5E45-B416-57F3-82C00019CC88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6027400" y="1996938"/>
            <a:ext cx="13928" cy="7327900"/>
          </a:xfrm>
          <a:prstGeom prst="line">
            <a:avLst/>
          </a:prstGeom>
          <a:noFill/>
          <a:ln w="38100">
            <a:solidFill>
              <a:srgbClr val="04305E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j-ea"/>
              <a:cs typeface="+mj-cs"/>
              <a:sym typeface="Aptos"/>
            </a:endParaRPr>
          </a:p>
        </p:txBody>
      </p:sp>
      <p:sp>
        <p:nvSpPr>
          <p:cNvPr id="22" name="Forme libre 13">
            <a:extLst>
              <a:ext uri="{FF2B5EF4-FFF2-40B4-BE49-F238E27FC236}">
                <a16:creationId xmlns:a16="http://schemas.microsoft.com/office/drawing/2014/main" id="{9D3D5D07-1C7A-E1BF-12AC-B3BA8AFB1CE6}"/>
              </a:ext>
            </a:extLst>
          </p:cNvPr>
          <p:cNvSpPr/>
          <p:nvPr/>
        </p:nvSpPr>
        <p:spPr>
          <a:xfrm>
            <a:off x="7888514" y="3421677"/>
            <a:ext cx="1612900" cy="2051093"/>
          </a:xfrm>
          <a:custGeom>
            <a:avLst/>
            <a:gdLst>
              <a:gd name="connsiteX0" fmla="*/ 0 w 1612900"/>
              <a:gd name="connsiteY0" fmla="*/ 2051093 h 2051093"/>
              <a:gd name="connsiteX1" fmla="*/ 406400 w 1612900"/>
              <a:gd name="connsiteY1" fmla="*/ 107993 h 2051093"/>
              <a:gd name="connsiteX2" fmla="*/ 635000 w 1612900"/>
              <a:gd name="connsiteY2" fmla="*/ 234993 h 2051093"/>
              <a:gd name="connsiteX3" fmla="*/ 825500 w 1612900"/>
              <a:gd name="connsiteY3" fmla="*/ 107993 h 2051093"/>
              <a:gd name="connsiteX4" fmla="*/ 1092200 w 1612900"/>
              <a:gd name="connsiteY4" fmla="*/ 196893 h 2051093"/>
              <a:gd name="connsiteX5" fmla="*/ 1371600 w 1612900"/>
              <a:gd name="connsiteY5" fmla="*/ 82593 h 2051093"/>
              <a:gd name="connsiteX6" fmla="*/ 1612900 w 1612900"/>
              <a:gd name="connsiteY6" fmla="*/ 234993 h 2051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2900" h="2051093">
                <a:moveTo>
                  <a:pt x="0" y="2051093"/>
                </a:moveTo>
                <a:cubicBezTo>
                  <a:pt x="150283" y="1230884"/>
                  <a:pt x="300567" y="410676"/>
                  <a:pt x="406400" y="107993"/>
                </a:cubicBezTo>
                <a:cubicBezTo>
                  <a:pt x="512233" y="-194690"/>
                  <a:pt x="565150" y="234993"/>
                  <a:pt x="635000" y="234993"/>
                </a:cubicBezTo>
                <a:cubicBezTo>
                  <a:pt x="704850" y="234993"/>
                  <a:pt x="749300" y="114343"/>
                  <a:pt x="825500" y="107993"/>
                </a:cubicBezTo>
                <a:cubicBezTo>
                  <a:pt x="901700" y="101643"/>
                  <a:pt x="1001183" y="201126"/>
                  <a:pt x="1092200" y="196893"/>
                </a:cubicBezTo>
                <a:cubicBezTo>
                  <a:pt x="1183217" y="192660"/>
                  <a:pt x="1284817" y="76243"/>
                  <a:pt x="1371600" y="82593"/>
                </a:cubicBezTo>
                <a:cubicBezTo>
                  <a:pt x="1458383" y="88943"/>
                  <a:pt x="1612900" y="234993"/>
                  <a:pt x="1612900" y="234993"/>
                </a:cubicBezTo>
              </a:path>
            </a:pathLst>
          </a:custGeom>
          <a:ln w="38100" cmpd="sng">
            <a:solidFill>
              <a:srgbClr val="12B2EB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j-ea"/>
              <a:cs typeface="+mj-cs"/>
              <a:sym typeface="Aptos"/>
            </a:endParaRPr>
          </a:p>
        </p:txBody>
      </p:sp>
      <p:sp>
        <p:nvSpPr>
          <p:cNvPr id="23" name="Forme libre 17">
            <a:extLst>
              <a:ext uri="{FF2B5EF4-FFF2-40B4-BE49-F238E27FC236}">
                <a16:creationId xmlns:a16="http://schemas.microsoft.com/office/drawing/2014/main" id="{2098794D-FD75-7B01-CA3B-E51B421ED494}"/>
              </a:ext>
            </a:extLst>
          </p:cNvPr>
          <p:cNvSpPr/>
          <p:nvPr/>
        </p:nvSpPr>
        <p:spPr>
          <a:xfrm>
            <a:off x="2442422" y="2789530"/>
            <a:ext cx="1511300" cy="2682279"/>
          </a:xfrm>
          <a:custGeom>
            <a:avLst/>
            <a:gdLst>
              <a:gd name="connsiteX0" fmla="*/ 0 w 1511300"/>
              <a:gd name="connsiteY0" fmla="*/ 2682279 h 2682279"/>
              <a:gd name="connsiteX1" fmla="*/ 431800 w 1511300"/>
              <a:gd name="connsiteY1" fmla="*/ 53379 h 2682279"/>
              <a:gd name="connsiteX2" fmla="*/ 584200 w 1511300"/>
              <a:gd name="connsiteY2" fmla="*/ 904279 h 2682279"/>
              <a:gd name="connsiteX3" fmla="*/ 736600 w 1511300"/>
              <a:gd name="connsiteY3" fmla="*/ 764579 h 2682279"/>
              <a:gd name="connsiteX4" fmla="*/ 838200 w 1511300"/>
              <a:gd name="connsiteY4" fmla="*/ 904279 h 2682279"/>
              <a:gd name="connsiteX5" fmla="*/ 1028700 w 1511300"/>
              <a:gd name="connsiteY5" fmla="*/ 777279 h 2682279"/>
              <a:gd name="connsiteX6" fmla="*/ 1181100 w 1511300"/>
              <a:gd name="connsiteY6" fmla="*/ 878879 h 2682279"/>
              <a:gd name="connsiteX7" fmla="*/ 1397000 w 1511300"/>
              <a:gd name="connsiteY7" fmla="*/ 713779 h 2682279"/>
              <a:gd name="connsiteX8" fmla="*/ 1511300 w 1511300"/>
              <a:gd name="connsiteY8" fmla="*/ 955079 h 2682279"/>
              <a:gd name="connsiteX9" fmla="*/ 1511300 w 1511300"/>
              <a:gd name="connsiteY9" fmla="*/ 955079 h 268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11300" h="2682279">
                <a:moveTo>
                  <a:pt x="0" y="2682279"/>
                </a:moveTo>
                <a:cubicBezTo>
                  <a:pt x="167216" y="1515995"/>
                  <a:pt x="334433" y="349712"/>
                  <a:pt x="431800" y="53379"/>
                </a:cubicBezTo>
                <a:cubicBezTo>
                  <a:pt x="529167" y="-242954"/>
                  <a:pt x="533400" y="785746"/>
                  <a:pt x="584200" y="904279"/>
                </a:cubicBezTo>
                <a:cubicBezTo>
                  <a:pt x="635000" y="1022812"/>
                  <a:pt x="694267" y="764579"/>
                  <a:pt x="736600" y="764579"/>
                </a:cubicBezTo>
                <a:cubicBezTo>
                  <a:pt x="778933" y="764579"/>
                  <a:pt x="789517" y="902162"/>
                  <a:pt x="838200" y="904279"/>
                </a:cubicBezTo>
                <a:cubicBezTo>
                  <a:pt x="886883" y="906396"/>
                  <a:pt x="971550" y="781512"/>
                  <a:pt x="1028700" y="777279"/>
                </a:cubicBezTo>
                <a:cubicBezTo>
                  <a:pt x="1085850" y="773046"/>
                  <a:pt x="1119717" y="889462"/>
                  <a:pt x="1181100" y="878879"/>
                </a:cubicBezTo>
                <a:cubicBezTo>
                  <a:pt x="1242483" y="868296"/>
                  <a:pt x="1341967" y="701079"/>
                  <a:pt x="1397000" y="713779"/>
                </a:cubicBezTo>
                <a:cubicBezTo>
                  <a:pt x="1452033" y="726479"/>
                  <a:pt x="1511300" y="955079"/>
                  <a:pt x="1511300" y="955079"/>
                </a:cubicBezTo>
                <a:lnTo>
                  <a:pt x="1511300" y="955079"/>
                </a:lnTo>
              </a:path>
            </a:pathLst>
          </a:custGeom>
          <a:ln w="38100" cmpd="sng">
            <a:solidFill>
              <a:schemeClr val="accent2">
                <a:lumMod val="75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j-ea"/>
              <a:cs typeface="+mj-cs"/>
              <a:sym typeface="Aptos"/>
            </a:endParaRPr>
          </a:p>
        </p:txBody>
      </p:sp>
      <p:grpSp>
        <p:nvGrpSpPr>
          <p:cNvPr id="24" name="Grouper 19">
            <a:extLst>
              <a:ext uri="{FF2B5EF4-FFF2-40B4-BE49-F238E27FC236}">
                <a16:creationId xmlns:a16="http://schemas.microsoft.com/office/drawing/2014/main" id="{88508261-B45C-4AB6-14B6-80D951A409D3}"/>
              </a:ext>
            </a:extLst>
          </p:cNvPr>
          <p:cNvGrpSpPr/>
          <p:nvPr/>
        </p:nvGrpSpPr>
        <p:grpSpPr>
          <a:xfrm>
            <a:off x="3947282" y="2485572"/>
            <a:ext cx="3904249" cy="2964532"/>
            <a:chOff x="2611967" y="1340768"/>
            <a:chExt cx="3904249" cy="2964532"/>
          </a:xfrm>
        </p:grpSpPr>
        <p:sp>
          <p:nvSpPr>
            <p:cNvPr id="25" name="AutoShape 15">
              <a:extLst>
                <a:ext uri="{FF2B5EF4-FFF2-40B4-BE49-F238E27FC236}">
                  <a16:creationId xmlns:a16="http://schemas.microsoft.com/office/drawing/2014/main" id="{6D4E1170-FA15-58F2-24A4-023FE1E99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7784" y="1340768"/>
              <a:ext cx="3888432" cy="720080"/>
            </a:xfrm>
            <a:prstGeom prst="rightArrow">
              <a:avLst>
                <a:gd name="adj1" fmla="val 50000"/>
                <a:gd name="adj2" fmla="val 68404"/>
              </a:avLst>
            </a:prstGeom>
            <a:gradFill rotWithShape="0">
              <a:gsLst>
                <a:gs pos="0">
                  <a:srgbClr val="04305E"/>
                </a:gs>
                <a:gs pos="100000">
                  <a:srgbClr val="CADB2B"/>
                </a:gs>
                <a:gs pos="99000">
                  <a:srgbClr val="62B531"/>
                </a:gs>
              </a:gsLst>
              <a:lin ang="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j-ea"/>
                  <a:cs typeface="+mj-cs"/>
                  <a:sym typeface="Aptos"/>
                </a:rPr>
                <a:t>ART</a:t>
              </a:r>
            </a:p>
          </p:txBody>
        </p:sp>
        <p:pic>
          <p:nvPicPr>
            <p:cNvPr id="26" name="Picture 26">
              <a:extLst>
                <a:ext uri="{FF2B5EF4-FFF2-40B4-BE49-F238E27FC236}">
                  <a16:creationId xmlns:a16="http://schemas.microsoft.com/office/drawing/2014/main" id="{9885D658-AFDF-3226-3BFE-228F9B649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5601" y="1988840"/>
              <a:ext cx="1868487" cy="1335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Forme libre 18">
              <a:extLst>
                <a:ext uri="{FF2B5EF4-FFF2-40B4-BE49-F238E27FC236}">
                  <a16:creationId xmlns:a16="http://schemas.microsoft.com/office/drawing/2014/main" id="{4F9BB5B9-72D7-DD1B-0CF2-3CF114EC1B18}"/>
                </a:ext>
              </a:extLst>
            </p:cNvPr>
            <p:cNvSpPr/>
            <p:nvPr/>
          </p:nvSpPr>
          <p:spPr>
            <a:xfrm>
              <a:off x="2611967" y="2578100"/>
              <a:ext cx="965200" cy="1727200"/>
            </a:xfrm>
            <a:custGeom>
              <a:avLst/>
              <a:gdLst>
                <a:gd name="connsiteX0" fmla="*/ 0 w 965200"/>
                <a:gd name="connsiteY0" fmla="*/ 0 h 1727200"/>
                <a:gd name="connsiteX1" fmla="*/ 368300 w 965200"/>
                <a:gd name="connsiteY1" fmla="*/ 800100 h 1727200"/>
                <a:gd name="connsiteX2" fmla="*/ 965200 w 965200"/>
                <a:gd name="connsiteY2" fmla="*/ 172720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5200" h="1727200">
                  <a:moveTo>
                    <a:pt x="0" y="0"/>
                  </a:moveTo>
                  <a:cubicBezTo>
                    <a:pt x="103716" y="256116"/>
                    <a:pt x="207433" y="512233"/>
                    <a:pt x="368300" y="800100"/>
                  </a:cubicBezTo>
                  <a:cubicBezTo>
                    <a:pt x="529167" y="1087967"/>
                    <a:pt x="965200" y="1727200"/>
                    <a:pt x="965200" y="1727200"/>
                  </a:cubicBezTo>
                </a:path>
              </a:pathLst>
            </a:custGeom>
            <a:ln w="38100" cmpd="sng">
              <a:solidFill>
                <a:srgbClr val="12B2EB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5D8668E-8B25-4AA9-4871-D3CF8DB25B8D}"/>
              </a:ext>
            </a:extLst>
          </p:cNvPr>
          <p:cNvSpPr txBox="1"/>
          <p:nvPr/>
        </p:nvSpPr>
        <p:spPr>
          <a:xfrm>
            <a:off x="9344021" y="5252917"/>
            <a:ext cx="2532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50 copies HIV RNA/mL</a:t>
            </a:r>
          </a:p>
        </p:txBody>
      </p:sp>
      <p:sp>
        <p:nvSpPr>
          <p:cNvPr id="29" name="Text Box 261">
            <a:extLst>
              <a:ext uri="{FF2B5EF4-FFF2-40B4-BE49-F238E27FC236}">
                <a16:creationId xmlns:a16="http://schemas.microsoft.com/office/drawing/2014/main" id="{F98CADCE-A33C-4E59-8339-681B2D992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00" y="625667"/>
            <a:ext cx="115561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buSzPct val="120000"/>
              <a:buBlip>
                <a:blip r:embed="rId4"/>
              </a:buBlip>
              <a:defRPr sz="2000" b="1">
                <a:solidFill>
                  <a:srgbClr val="0430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Antiretroviral therapy (ART) prevents active HIV replication but is not curative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CA" sz="2400" b="1" i="1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Treatment must be given for life, which is challenging for many</a:t>
            </a:r>
          </a:p>
        </p:txBody>
      </p:sp>
    </p:spTree>
    <p:extLst>
      <p:ext uri="{BB962C8B-B14F-4D97-AF65-F5344CB8AC3E}">
        <p14:creationId xmlns:p14="http://schemas.microsoft.com/office/powerpoint/2010/main" val="172517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E7BB5-54AD-CF4A-9F3B-E27FB417D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1CD8C-530A-D75D-FB82-794A98ABB1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850" y="229764"/>
            <a:ext cx="11544300" cy="6858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000090"/>
                </a:solidFill>
              </a:rPr>
              <a:t>Why do we need a cure in an era of effective antiretroviral therapy?</a:t>
            </a:r>
            <a:endParaRPr lang="en-US" sz="2800" b="1" i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D8E08-E506-F0D2-5DC4-04250177D38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1000" y="915564"/>
            <a:ext cx="10630259" cy="219145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/>
              <a:t>Individual challenges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Adherence challenges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Stigma/discrimination of taking daily treatment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Long-term health: Obesity, polypharmacy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Multi-drug resistance	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859F9BB-EEA9-A47A-E485-E69D4D5E74FC}"/>
              </a:ext>
            </a:extLst>
          </p:cNvPr>
          <p:cNvSpPr txBox="1">
            <a:spLocks/>
          </p:cNvSpPr>
          <p:nvPr/>
        </p:nvSpPr>
        <p:spPr>
          <a:xfrm>
            <a:off x="381000" y="3072520"/>
            <a:ext cx="7272867" cy="24685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sym typeface="Aptos"/>
              </a:rPr>
              <a:t>Public health challenges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sym typeface="Aptos"/>
              </a:rPr>
              <a:t>ART is lifelong and expensive: 				Total spent on HIV/AIDS: ~ $50 billion/year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000" dirty="0">
                <a:solidFill>
                  <a:prstClr val="black"/>
                </a:solidFill>
              </a:rPr>
              <a:t>Social, political, and economic disruptions can interrupt sustained access to ART, including pandemics (COVID-19), reductions in PEPFAR funding, armed conflict, humanitarian crises, and supply chain disruptions.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sym typeface="Aptos"/>
              </a:rPr>
              <a:t>Despite massive investments, many (~30% of world’s population) are not on effective ART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Helvetica"/>
              </a:rPr>
              <a:t>~1.2 million new HIV cases yearly worldwide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sym typeface="Apto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F0015C-F43C-01B9-0F24-03EC9EF308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1637"/>
          <a:stretch>
            <a:fillRect/>
          </a:stretch>
        </p:blipFill>
        <p:spPr>
          <a:xfrm>
            <a:off x="8045308" y="3042352"/>
            <a:ext cx="3607646" cy="11798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D2E5CB-554E-F614-661E-371C4F356C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524" b="13907"/>
          <a:stretch>
            <a:fillRect/>
          </a:stretch>
        </p:blipFill>
        <p:spPr>
          <a:xfrm>
            <a:off x="8045308" y="4306802"/>
            <a:ext cx="3607646" cy="18540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AA9254-4F79-FBEF-7DD0-EDDFB271A442}"/>
              </a:ext>
            </a:extLst>
          </p:cNvPr>
          <p:cNvSpPr txBox="1"/>
          <p:nvPr/>
        </p:nvSpPr>
        <p:spPr>
          <a:xfrm>
            <a:off x="9121421" y="6160809"/>
            <a:ext cx="1518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June 19, 2026</a:t>
            </a:r>
          </a:p>
        </p:txBody>
      </p:sp>
    </p:spTree>
    <p:extLst>
      <p:ext uri="{BB962C8B-B14F-4D97-AF65-F5344CB8AC3E}">
        <p14:creationId xmlns:p14="http://schemas.microsoft.com/office/powerpoint/2010/main" val="364472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">
            <a:extLst>
              <a:ext uri="{FF2B5EF4-FFF2-40B4-BE49-F238E27FC236}">
                <a16:creationId xmlns:a16="http://schemas.microsoft.com/office/drawing/2014/main" id="{9D12A995-D886-BF49-864D-2BC0E0079F77}"/>
              </a:ext>
            </a:extLst>
          </p:cNvPr>
          <p:cNvSpPr txBox="1">
            <a:spLocks/>
          </p:cNvSpPr>
          <p:nvPr/>
        </p:nvSpPr>
        <p:spPr>
          <a:xfrm>
            <a:off x="281988" y="626491"/>
            <a:ext cx="11605212" cy="60863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pitchFamily="2" charset="0"/>
                <a:ea typeface="Helvetica Neue"/>
                <a:cs typeface="Calibri" panose="020F0502020204030204" pitchFamily="34" charset="0"/>
                <a:sym typeface="Helvetica Neue"/>
              </a:rPr>
              <a:t>Immunotherapy: Enhancing the capacity of the immune system to control HIV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pitchFamily="2" charset="0"/>
                <a:ea typeface="Helvetica Neue"/>
                <a:cs typeface="Calibri" panose="020F0502020204030204" pitchFamily="34" charset="0"/>
                <a:sym typeface="Helvetica Neue"/>
              </a:rPr>
              <a:t> </a:t>
            </a:r>
            <a:r>
              <a:rPr kumimoji="0" lang="en-AU" sz="2400" b="1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pitchFamily="2" charset="0"/>
                <a:ea typeface="Helvetica Neue"/>
                <a:cs typeface="Calibri" panose="020F0502020204030204" pitchFamily="34" charset="0"/>
                <a:sym typeface="Helvetica Neue"/>
              </a:rPr>
              <a:t>Similar to the effects of “elite” control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261E06-B94C-511B-1569-116D3A324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8394" y="1714118"/>
            <a:ext cx="7772400" cy="36828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ACA55F-C4ED-C382-524C-689D9BFEBC1F}"/>
              </a:ext>
            </a:extLst>
          </p:cNvPr>
          <p:cNvSpPr txBox="1"/>
          <p:nvPr/>
        </p:nvSpPr>
        <p:spPr>
          <a:xfrm>
            <a:off x="1473200" y="5740400"/>
            <a:ext cx="9245600" cy="707886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HIV control is consistently associated with CD8+ T cells that target conserved epitopes and have strong proliferative capacity ("stemness")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480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Title 3"/>
          <p:cNvSpPr txBox="1"/>
          <p:nvPr/>
        </p:nvSpPr>
        <p:spPr>
          <a:xfrm>
            <a:off x="499227" y="-10899"/>
            <a:ext cx="10109506" cy="116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b">
            <a:normAutofit/>
          </a:bodyPr>
          <a:lstStyle>
            <a:lvl1pPr>
              <a:lnSpc>
                <a:spcPct val="90000"/>
              </a:lnSpc>
              <a:defRPr sz="2700">
                <a:solidFill>
                  <a:srgbClr val="303888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Anti-HIV </a:t>
            </a:r>
            <a:r>
              <a:rPr kumimoji="0" sz="3200" b="0" i="0" u="none" strike="noStrike" kern="0" cap="none" spc="0" normalizeH="0" baseline="0" noProof="0" dirty="0" err="1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duoCAR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-T cells eliminate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productively 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HIV infected cells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 and </a:t>
            </a:r>
            <a:r>
              <a:rPr lang="en-US" sz="3200" dirty="0">
                <a:latin typeface="Avenir Next LT Pro Demi"/>
              </a:rPr>
              <a:t>are protected from HIV infection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303888"/>
              </a:solidFill>
              <a:effectLst/>
              <a:uLnTx/>
              <a:uFillTx/>
              <a:latin typeface="Avenir Next LT Pro Demi"/>
              <a:sym typeface="Avenir Heavy"/>
            </a:endParaRPr>
          </a:p>
        </p:txBody>
      </p:sp>
      <p:pic>
        <p:nvPicPr>
          <p:cNvPr id="79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34" y="3944970"/>
            <a:ext cx="4342675" cy="1731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79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572" y="1372277"/>
            <a:ext cx="7112054" cy="4235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79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271" y="4087250"/>
            <a:ext cx="4443095" cy="1668616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8DBD57D-983A-4B13-E82D-3821BD358B92}"/>
              </a:ext>
            </a:extLst>
          </p:cNvPr>
          <p:cNvCxnSpPr>
            <a:cxnSpLocks/>
          </p:cNvCxnSpPr>
          <p:nvPr/>
        </p:nvCxnSpPr>
        <p:spPr>
          <a:xfrm>
            <a:off x="5650527" y="4921558"/>
            <a:ext cx="1146530" cy="0"/>
          </a:xfrm>
          <a:prstGeom prst="line">
            <a:avLst/>
          </a:prstGeom>
          <a:noFill/>
          <a:ln w="193675" cap="flat" cmpd="dbl" algn="ctr">
            <a:solidFill>
              <a:srgbClr val="E7E6E6"/>
            </a:solidFill>
            <a:prstDash val="solid"/>
            <a:miter lim="800000"/>
          </a:ln>
          <a:effectLst/>
        </p:spPr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8FA6044-36F6-95F9-1F18-1DF7D2993B8C}"/>
              </a:ext>
            </a:extLst>
          </p:cNvPr>
          <p:cNvSpPr/>
          <p:nvPr/>
        </p:nvSpPr>
        <p:spPr>
          <a:xfrm>
            <a:off x="5885713" y="4740993"/>
            <a:ext cx="714107" cy="315422"/>
          </a:xfrm>
          <a:prstGeom prst="roundRect">
            <a:avLst/>
          </a:prstGeom>
          <a:solidFill>
            <a:srgbClr val="3399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Helvetica"/>
                <a:sym typeface="Aptos"/>
              </a:rPr>
              <a:t>DuoCAR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240DDD-DB27-EA5C-7E0A-D76E50D95939}"/>
              </a:ext>
            </a:extLst>
          </p:cNvPr>
          <p:cNvSpPr txBox="1"/>
          <p:nvPr/>
        </p:nvSpPr>
        <p:spPr>
          <a:xfrm>
            <a:off x="6109639" y="6052380"/>
            <a:ext cx="59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lvetica"/>
                <a:sym typeface="Aptos"/>
              </a:rPr>
              <a:t>T cell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Title 3"/>
          <p:cNvSpPr txBox="1"/>
          <p:nvPr/>
        </p:nvSpPr>
        <p:spPr>
          <a:xfrm>
            <a:off x="499227" y="-10899"/>
            <a:ext cx="11195696" cy="116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b">
            <a:normAutofit/>
          </a:bodyPr>
          <a:lstStyle>
            <a:lvl1pPr>
              <a:lnSpc>
                <a:spcPct val="90000"/>
              </a:lnSpc>
              <a:defRPr sz="2700">
                <a:solidFill>
                  <a:srgbClr val="303888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Anti-HIV </a:t>
            </a:r>
            <a:r>
              <a:rPr kumimoji="0" sz="3200" b="0" i="0" u="none" strike="noStrike" kern="0" cap="none" spc="0" normalizeH="0" baseline="0" noProof="0" err="1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duoCAR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-T cells are highly effective against global HIV-1 subtypes and superior to </a:t>
            </a:r>
            <a:r>
              <a:rPr kumimoji="0" sz="3200" b="0" i="0" u="none" strike="noStrike" kern="0" cap="none" spc="0" normalizeH="0" baseline="0" noProof="0" err="1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monoCAR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-T cells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303888"/>
              </a:solidFill>
              <a:effectLst/>
              <a:uLnTx/>
              <a:uFillTx/>
              <a:latin typeface="Avenir Next LT Pro Demi"/>
              <a:sym typeface="Avenir Heavy"/>
            </a:endParaRPr>
          </a:p>
        </p:txBody>
      </p:sp>
      <p:pic>
        <p:nvPicPr>
          <p:cNvPr id="79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819" y="1403030"/>
            <a:ext cx="6911747" cy="150777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409" y="3163090"/>
            <a:ext cx="8946732" cy="3044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Title 3"/>
          <p:cNvSpPr txBox="1"/>
          <p:nvPr/>
        </p:nvSpPr>
        <p:spPr>
          <a:xfrm>
            <a:off x="472584" y="-6289"/>
            <a:ext cx="11537999" cy="1157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b">
            <a:noAutofit/>
          </a:bodyPr>
          <a:lstStyle>
            <a:lvl1pPr>
              <a:lnSpc>
                <a:spcPct val="90000"/>
              </a:lnSpc>
              <a:defRPr sz="2700">
                <a:solidFill>
                  <a:srgbClr val="303888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Anti-HIV </a:t>
            </a:r>
            <a:r>
              <a:rPr kumimoji="0" sz="3200" b="0" i="0" u="none" strike="noStrike" kern="0" cap="none" spc="0" normalizeH="0" baseline="0" noProof="0" err="1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duoCAR</a:t>
            </a:r>
            <a:r>
              <a: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-T cells potently inhibit HIV replication and protects CD4 T cells from HIV infection in humanized mice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303888"/>
              </a:solidFill>
              <a:effectLst/>
              <a:uLnTx/>
              <a:uFillTx/>
              <a:latin typeface="Avenir Next LT Pro Demi"/>
              <a:sym typeface="Avenir Heavy"/>
            </a:endParaRPr>
          </a:p>
        </p:txBody>
      </p:sp>
      <p:pic>
        <p:nvPicPr>
          <p:cNvPr id="80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100" y="6075949"/>
            <a:ext cx="1728789" cy="5227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11F9A04-632C-2AC3-7956-F41B5D07D203}"/>
              </a:ext>
            </a:extLst>
          </p:cNvPr>
          <p:cNvGrpSpPr/>
          <p:nvPr/>
        </p:nvGrpSpPr>
        <p:grpSpPr>
          <a:xfrm>
            <a:off x="7118785" y="1268227"/>
            <a:ext cx="3608819" cy="4668647"/>
            <a:chOff x="7254592" y="1782930"/>
            <a:chExt cx="3608819" cy="466864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B5B0E57-FC62-21A6-A93E-7DAC6A0B8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4592" y="2125115"/>
              <a:ext cx="3608819" cy="432646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E8B924C-725D-D61B-3257-5F237C822EA5}"/>
                </a:ext>
              </a:extLst>
            </p:cNvPr>
            <p:cNvSpPr txBox="1"/>
            <p:nvPr/>
          </p:nvSpPr>
          <p:spPr>
            <a:xfrm>
              <a:off x="8341093" y="1782930"/>
              <a:ext cx="24288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ptos"/>
                </a:rPr>
                <a:t>Human CD4</a:t>
              </a:r>
              <a:r>
                <a:rPr kumimoji="0" lang="en-US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ptos"/>
                </a:rPr>
                <a:t>+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ptos"/>
                </a:rPr>
                <a:t> T cells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D4D7573-E235-ABE3-4D56-6FAB55720261}"/>
                </a:ext>
              </a:extLst>
            </p:cNvPr>
            <p:cNvSpPr txBox="1"/>
            <p:nvPr/>
          </p:nvSpPr>
          <p:spPr>
            <a:xfrm rot="18913038">
              <a:off x="9665020" y="5249985"/>
              <a:ext cx="968535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Helvetica"/>
                  <a:sym typeface="Aptos"/>
                </a:rPr>
                <a:t>DuoCAR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8EEF940-50E7-F519-C11A-37423E08A336}"/>
              </a:ext>
            </a:extLst>
          </p:cNvPr>
          <p:cNvSpPr txBox="1"/>
          <p:nvPr/>
        </p:nvSpPr>
        <p:spPr>
          <a:xfrm>
            <a:off x="8801617" y="3604092"/>
            <a:ext cx="1320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CD4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+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 T cell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depletion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A6C922-619D-F5C7-D8FA-CED93E8DE448}"/>
              </a:ext>
            </a:extLst>
          </p:cNvPr>
          <p:cNvSpPr txBox="1"/>
          <p:nvPr/>
        </p:nvSpPr>
        <p:spPr>
          <a:xfrm>
            <a:off x="10447498" y="2919906"/>
            <a:ext cx="1293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CD4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+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 T cell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protection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73CE41-23F0-5106-B5C5-6043EC5690D2}"/>
              </a:ext>
            </a:extLst>
          </p:cNvPr>
          <p:cNvSpPr txBox="1"/>
          <p:nvPr/>
        </p:nvSpPr>
        <p:spPr>
          <a:xfrm>
            <a:off x="8920721" y="5706617"/>
            <a:ext cx="90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30 days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8CEB39-EB7A-56AC-47AD-87D504FD4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919" y="1202034"/>
            <a:ext cx="2397400" cy="151528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8A8FAD3-420B-5F07-4D4C-F0CE1C9E2DF7}"/>
              </a:ext>
            </a:extLst>
          </p:cNvPr>
          <p:cNvCxnSpPr>
            <a:cxnSpLocks/>
          </p:cNvCxnSpPr>
          <p:nvPr/>
        </p:nvCxnSpPr>
        <p:spPr>
          <a:xfrm>
            <a:off x="5239982" y="3387598"/>
            <a:ext cx="1564694" cy="0"/>
          </a:xfrm>
          <a:prstGeom prst="straightConnector1">
            <a:avLst/>
          </a:prstGeom>
          <a:noFill/>
          <a:ln w="31750" cap="flat" cmpd="sng" algn="ctr">
            <a:solidFill>
              <a:srgbClr val="333333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F69E52E-5595-BC2D-D1D4-22F62D76C39B}"/>
              </a:ext>
            </a:extLst>
          </p:cNvPr>
          <p:cNvSpPr txBox="1"/>
          <p:nvPr/>
        </p:nvSpPr>
        <p:spPr>
          <a:xfrm>
            <a:off x="5193786" y="2770967"/>
            <a:ext cx="16108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30 days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HIV-1 infection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Gill Sans MT" panose="020B0502020104020203"/>
                <a:ea typeface="+mn-ea"/>
                <a:cs typeface="Helvetica"/>
                <a:sym typeface="Aptos"/>
              </a:rPr>
              <a:t>Subtype C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63F9AAF-5293-0787-C0B9-376F137BD2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249" y="1545418"/>
          <a:ext cx="4442953" cy="2902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8" r:id="rId5" imgW="4722240" imgH="3084151" progId="Prism8.Document">
                  <p:embed/>
                </p:oleObj>
              </mc:Choice>
              <mc:Fallback>
                <p:oleObj name="Prism 8" r:id="rId5" imgW="4722240" imgH="3084151" progId="Prism8.Document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B63F9AAF-5293-0787-C0B9-376F137BD2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3249" y="1545418"/>
                        <a:ext cx="4442953" cy="2902329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354C9D8-A29B-D0A4-D3B9-DFD395DE5A27}"/>
              </a:ext>
            </a:extLst>
          </p:cNvPr>
          <p:cNvSpPr txBox="1"/>
          <p:nvPr/>
        </p:nvSpPr>
        <p:spPr>
          <a:xfrm>
            <a:off x="1217511" y="4539343"/>
            <a:ext cx="2637902" cy="617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752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2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Helvetica"/>
                <a:sym typeface="Aptos"/>
              </a:rPr>
              <a:t>Anti-HIV efficacy</a:t>
            </a:r>
          </a:p>
          <a:p>
            <a:pPr marL="0" marR="0" lvl="0" indent="0" algn="ctr" defTabSz="9752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94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Helvetica"/>
                <a:sym typeface="Aptos"/>
              </a:rPr>
              <a:t>Bi-duoCAR vs. Tri-duoCAR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4438B30-BC52-9141-968B-7FDDD6D6F6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905" t="26666" b="13601"/>
          <a:stretch/>
        </p:blipFill>
        <p:spPr>
          <a:xfrm>
            <a:off x="5260455" y="4310928"/>
            <a:ext cx="1477552" cy="10251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A64E0CF-DCDE-9FAD-6FC9-0CECB9596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1111596A-152E-E5CB-F59E-61650FCB08FC}"/>
              </a:ext>
            </a:extLst>
          </p:cNvPr>
          <p:cNvSpPr txBox="1"/>
          <p:nvPr/>
        </p:nvSpPr>
        <p:spPr>
          <a:xfrm>
            <a:off x="6952038" y="5124381"/>
            <a:ext cx="1171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LTFU plan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FED3F4-AA2F-E032-3B14-EE3A9C449CD8}"/>
              </a:ext>
            </a:extLst>
          </p:cNvPr>
          <p:cNvSpPr txBox="1"/>
          <p:nvPr/>
        </p:nvSpPr>
        <p:spPr>
          <a:xfrm>
            <a:off x="5499596" y="2503561"/>
            <a:ext cx="184731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66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Helvetica"/>
              <a:ea typeface="+mn-ea"/>
              <a:cs typeface="Helvetica"/>
              <a:sym typeface="Aptos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BEB5A24-5695-83D2-29B6-F98C4D214A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21"/>
          <a:stretch/>
        </p:blipFill>
        <p:spPr>
          <a:xfrm>
            <a:off x="780515" y="2333580"/>
            <a:ext cx="1733600" cy="286598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837BCBE-9B9C-11A0-0E4B-DDF22CB3FE04}"/>
              </a:ext>
            </a:extLst>
          </p:cNvPr>
          <p:cNvSpPr txBox="1"/>
          <p:nvPr/>
        </p:nvSpPr>
        <p:spPr>
          <a:xfrm>
            <a:off x="4224700" y="1919442"/>
            <a:ext cx="1511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sym typeface="Aptos"/>
              </a:rPr>
              <a:t>Study Design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0DB436A-58FE-7E39-58C9-ED50F5E2E76D}"/>
              </a:ext>
            </a:extLst>
          </p:cNvPr>
          <p:cNvSpPr txBox="1"/>
          <p:nvPr/>
        </p:nvSpPr>
        <p:spPr>
          <a:xfrm>
            <a:off x="785487" y="1848728"/>
            <a:ext cx="1322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sym typeface="Aptos"/>
              </a:rPr>
              <a:t>Clinical site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sym typeface="Aptos"/>
              </a:rPr>
              <a:t>(UC Davis)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A22BE31-3F56-EC88-A022-0751140DAAE0}"/>
              </a:ext>
            </a:extLst>
          </p:cNvPr>
          <p:cNvSpPr txBox="1"/>
          <p:nvPr/>
        </p:nvSpPr>
        <p:spPr>
          <a:xfrm>
            <a:off x="2977210" y="2462455"/>
            <a:ext cx="413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ATI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F5B2691-38CF-CB8A-1FE0-60347D34D71C}"/>
              </a:ext>
            </a:extLst>
          </p:cNvPr>
          <p:cNvSpPr txBox="1"/>
          <p:nvPr/>
        </p:nvSpPr>
        <p:spPr>
          <a:xfrm>
            <a:off x="3337410" y="2460391"/>
            <a:ext cx="413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ATI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A89B671-C79E-6CF9-7B0E-33524CE0534E}"/>
              </a:ext>
            </a:extLst>
          </p:cNvPr>
          <p:cNvSpPr txBox="1"/>
          <p:nvPr/>
        </p:nvSpPr>
        <p:spPr>
          <a:xfrm>
            <a:off x="3703361" y="2464962"/>
            <a:ext cx="413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ATI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B2B30F-15EC-8FF7-AAB5-D05AB141A132}"/>
              </a:ext>
            </a:extLst>
          </p:cNvPr>
          <p:cNvSpPr txBox="1"/>
          <p:nvPr/>
        </p:nvSpPr>
        <p:spPr>
          <a:xfrm>
            <a:off x="4311138" y="3490844"/>
            <a:ext cx="413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ATI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1FD2E0-E69A-6493-46F1-F5A5BF8FE1EF}"/>
              </a:ext>
            </a:extLst>
          </p:cNvPr>
          <p:cNvSpPr txBox="1"/>
          <p:nvPr/>
        </p:nvSpPr>
        <p:spPr>
          <a:xfrm>
            <a:off x="4671338" y="3488780"/>
            <a:ext cx="413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ATI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B8C7B3-2B76-C224-5597-36E84E4D51DD}"/>
              </a:ext>
            </a:extLst>
          </p:cNvPr>
          <p:cNvSpPr txBox="1"/>
          <p:nvPr/>
        </p:nvSpPr>
        <p:spPr>
          <a:xfrm>
            <a:off x="5037289" y="3493351"/>
            <a:ext cx="413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ATI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DD1B61A-AC51-AFCC-B9E8-9CDEC08EBFA7}"/>
              </a:ext>
            </a:extLst>
          </p:cNvPr>
          <p:cNvSpPr txBox="1"/>
          <p:nvPr/>
        </p:nvSpPr>
        <p:spPr>
          <a:xfrm>
            <a:off x="5633511" y="4542603"/>
            <a:ext cx="413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ATI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19A7B94-4BB0-C7F2-80C3-1182E400264D}"/>
              </a:ext>
            </a:extLst>
          </p:cNvPr>
          <p:cNvSpPr txBox="1"/>
          <p:nvPr/>
        </p:nvSpPr>
        <p:spPr>
          <a:xfrm>
            <a:off x="5993711" y="4540539"/>
            <a:ext cx="413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ATI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269948-1377-1181-F967-A6D98C15CA15}"/>
              </a:ext>
            </a:extLst>
          </p:cNvPr>
          <p:cNvSpPr txBox="1"/>
          <p:nvPr/>
        </p:nvSpPr>
        <p:spPr>
          <a:xfrm>
            <a:off x="6359662" y="4545110"/>
            <a:ext cx="413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ATI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B618815-AD62-2783-57F4-1A8A32F4DFBD}"/>
              </a:ext>
            </a:extLst>
          </p:cNvPr>
          <p:cNvCxnSpPr>
            <a:cxnSpLocks/>
          </p:cNvCxnSpPr>
          <p:nvPr/>
        </p:nvCxnSpPr>
        <p:spPr>
          <a:xfrm flipH="1" flipV="1">
            <a:off x="2897259" y="2040752"/>
            <a:ext cx="27996" cy="3277776"/>
          </a:xfrm>
          <a:prstGeom prst="straightConnector1">
            <a:avLst/>
          </a:prstGeom>
          <a:noFill/>
          <a:ln w="57150" cap="flat">
            <a:solidFill>
              <a:schemeClr val="tx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C475B3-CBC1-C041-227E-407D330A0E6B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2918513" y="5293658"/>
            <a:ext cx="4033525" cy="12609"/>
          </a:xfrm>
          <a:prstGeom prst="straightConnector1">
            <a:avLst/>
          </a:prstGeom>
          <a:noFill/>
          <a:ln w="57150" cap="flat">
            <a:solidFill>
              <a:schemeClr val="tx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26" name="Picture 2" descr="Human Images – Browse 36,484,714 Stock Photos, Vectors, and ...">
            <a:extLst>
              <a:ext uri="{FF2B5EF4-FFF2-40B4-BE49-F238E27FC236}">
                <a16:creationId xmlns:a16="http://schemas.microsoft.com/office/drawing/2014/main" id="{EF0261CB-448B-7B05-AC4D-D7A2F9DCC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47" y="2198856"/>
            <a:ext cx="1032972" cy="103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uman Images – Browse 36,484,714 Stock Photos, Vectors, and ...">
            <a:extLst>
              <a:ext uri="{FF2B5EF4-FFF2-40B4-BE49-F238E27FC236}">
                <a16:creationId xmlns:a16="http://schemas.microsoft.com/office/drawing/2014/main" id="{5A8A52A4-5481-94A2-390B-B849073C4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452" y="2181268"/>
            <a:ext cx="1032972" cy="103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uman Images – Browse 36,484,714 Stock Photos, Vectors, and ...">
            <a:extLst>
              <a:ext uri="{FF2B5EF4-FFF2-40B4-BE49-F238E27FC236}">
                <a16:creationId xmlns:a16="http://schemas.microsoft.com/office/drawing/2014/main" id="{837941A0-E583-6AA5-E572-FD0701316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803" y="2171165"/>
            <a:ext cx="1032972" cy="103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uman Images – Browse 36,484,714 Stock Photos, Vectors, and ...">
            <a:extLst>
              <a:ext uri="{FF2B5EF4-FFF2-40B4-BE49-F238E27FC236}">
                <a16:creationId xmlns:a16="http://schemas.microsoft.com/office/drawing/2014/main" id="{6A4F6CBC-11E4-0F98-7306-7106CCB7D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017" y="3185483"/>
            <a:ext cx="1032972" cy="103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uman Images – Browse 36,484,714 Stock Photos, Vectors, and ...">
            <a:extLst>
              <a:ext uri="{FF2B5EF4-FFF2-40B4-BE49-F238E27FC236}">
                <a16:creationId xmlns:a16="http://schemas.microsoft.com/office/drawing/2014/main" id="{D57842CD-CC37-D936-D03C-0E4001322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140" y="3165757"/>
            <a:ext cx="1032972" cy="103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uman Images – Browse 36,484,714 Stock Photos, Vectors, and ...">
            <a:extLst>
              <a:ext uri="{FF2B5EF4-FFF2-40B4-BE49-F238E27FC236}">
                <a16:creationId xmlns:a16="http://schemas.microsoft.com/office/drawing/2014/main" id="{ACF03163-4CD0-A04D-6926-F4EEAE17E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573" y="3159200"/>
            <a:ext cx="1032972" cy="103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uman Images – Browse 36,484,714 Stock Photos, Vectors, and ...">
            <a:extLst>
              <a:ext uri="{FF2B5EF4-FFF2-40B4-BE49-F238E27FC236}">
                <a16:creationId xmlns:a16="http://schemas.microsoft.com/office/drawing/2014/main" id="{62AD7A4D-F2E3-FB88-6AB9-FCF985AE6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857" y="4234403"/>
            <a:ext cx="1032972" cy="103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uman Images – Browse 36,484,714 Stock Photos, Vectors, and ...">
            <a:extLst>
              <a:ext uri="{FF2B5EF4-FFF2-40B4-BE49-F238E27FC236}">
                <a16:creationId xmlns:a16="http://schemas.microsoft.com/office/drawing/2014/main" id="{31D0ACA3-7074-2693-B062-A69C8EAF1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774" y="4234403"/>
            <a:ext cx="1032972" cy="103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uman Images – Browse 36,484,714 Stock Photos, Vectors, and ...">
            <a:extLst>
              <a:ext uri="{FF2B5EF4-FFF2-40B4-BE49-F238E27FC236}">
                <a16:creationId xmlns:a16="http://schemas.microsoft.com/office/drawing/2014/main" id="{9734E4AD-FF0A-6873-F327-54578B30B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691" y="4234403"/>
            <a:ext cx="1032972" cy="103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1E8F4021-F5AC-1DC4-0C29-E47F5496F195}"/>
              </a:ext>
            </a:extLst>
          </p:cNvPr>
          <p:cNvSpPr txBox="1"/>
          <p:nvPr/>
        </p:nvSpPr>
        <p:spPr>
          <a:xfrm>
            <a:off x="5567864" y="3512525"/>
            <a:ext cx="2533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Non Myeloablative Conditioning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3 x 10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5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 cells/kg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BC508A-6F1E-3381-3FE9-9F64290FFBDF}"/>
              </a:ext>
            </a:extLst>
          </p:cNvPr>
          <p:cNvSpPr txBox="1"/>
          <p:nvPr/>
        </p:nvSpPr>
        <p:spPr>
          <a:xfrm>
            <a:off x="4160430" y="2561602"/>
            <a:ext cx="2587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No Conditioning   3 x 10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5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 cells/kg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A70870-B386-7306-4B03-CF6D2769C4A6}"/>
              </a:ext>
            </a:extLst>
          </p:cNvPr>
          <p:cNvSpPr txBox="1"/>
          <p:nvPr/>
        </p:nvSpPr>
        <p:spPr>
          <a:xfrm>
            <a:off x="3092947" y="4570357"/>
            <a:ext cx="2533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Non Myeloablative Conditioning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1 x 10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 cells/kg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3B67D-9343-86D9-F2B6-57485EBF9D55}"/>
              </a:ext>
            </a:extLst>
          </p:cNvPr>
          <p:cNvSpPr txBox="1"/>
          <p:nvPr/>
        </p:nvSpPr>
        <p:spPr>
          <a:xfrm>
            <a:off x="282620" y="243033"/>
            <a:ext cx="7603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First-in-human, dose-escalation study (3+3 design)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ART interrupted at the same time as the CAR-T cells are infused</a:t>
            </a:r>
          </a:p>
        </p:txBody>
      </p:sp>
      <p:pic>
        <p:nvPicPr>
          <p:cNvPr id="8" name="Picture 2" descr="Congratulations to hematology-oncology physician Mehrdad Abedi, who  received a $4.6M grant from the California Institute for Regenerative  Medicine (CIRM) for their project titled “Superior… | UC Davis Health | 16  comments">
            <a:extLst>
              <a:ext uri="{FF2B5EF4-FFF2-40B4-BE49-F238E27FC236}">
                <a16:creationId xmlns:a16="http://schemas.microsoft.com/office/drawing/2014/main" id="{4E8E1E4D-7CA5-01FC-2324-8422B3F044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14"/>
          <a:stretch>
            <a:fillRect/>
          </a:stretch>
        </p:blipFill>
        <p:spPr bwMode="auto">
          <a:xfrm>
            <a:off x="10880238" y="96930"/>
            <a:ext cx="1009932" cy="106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FD62EB-B055-82D4-6C97-068598F576A1}"/>
              </a:ext>
            </a:extLst>
          </p:cNvPr>
          <p:cNvSpPr txBox="1"/>
          <p:nvPr/>
        </p:nvSpPr>
        <p:spPr>
          <a:xfrm>
            <a:off x="10644137" y="1287696"/>
            <a:ext cx="1482135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Mehrdad Abedi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Co-Clinical PI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Helvetica"/>
              </a:rPr>
              <a:t>UCD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1D0BDF-2CB6-87E6-B381-BC751AFD08BB}"/>
              </a:ext>
            </a:extLst>
          </p:cNvPr>
          <p:cNvSpPr txBox="1"/>
          <p:nvPr/>
        </p:nvSpPr>
        <p:spPr>
          <a:xfrm>
            <a:off x="3030452" y="6232901"/>
            <a:ext cx="5383844" cy="369330"/>
          </a:xfrm>
          <a:prstGeom prst="rect">
            <a:avLst/>
          </a:prstGeom>
          <a:noFill/>
          <a:ln w="12700" cap="flat">
            <a:solidFill>
              <a:srgbClr val="00B0F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Conditioning regimen: cyclophosphamide (1 gm/m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2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AF744-1A7C-629F-D724-232F4A9DCC02}"/>
              </a:ext>
            </a:extLst>
          </p:cNvPr>
          <p:cNvSpPr txBox="1"/>
          <p:nvPr/>
        </p:nvSpPr>
        <p:spPr>
          <a:xfrm>
            <a:off x="10408396" y="6379097"/>
            <a:ext cx="159274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/>
                <a:sym typeface="Avenir Book"/>
              </a:rPr>
              <a:t>NCT04648046</a:t>
            </a: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F6730F-06A3-241F-161F-6957A7440BA4}"/>
              </a:ext>
            </a:extLst>
          </p:cNvPr>
          <p:cNvSpPr txBox="1"/>
          <p:nvPr/>
        </p:nvSpPr>
        <p:spPr>
          <a:xfrm>
            <a:off x="9032796" y="2257996"/>
            <a:ext cx="2868590" cy="3693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9 participants enrolled</a:t>
            </a:r>
          </a:p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2 in cohort 1 re-enrolled in later cohorts (11 total infusions)</a:t>
            </a:r>
          </a:p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9 interrupted ART and are the focus of the efficacy outcomes</a:t>
            </a:r>
          </a:p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2 remained on ART</a:t>
            </a:r>
          </a:p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latin typeface="Helvetica"/>
              <a:ea typeface="+mj-ea"/>
              <a:cs typeface="+mj-cs"/>
            </a:endParaRPr>
          </a:p>
          <a:p>
            <a:pPr marL="285750" marR="0" lvl="0" indent="-28575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CAR-T cell therapy is known to require transient conditioning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 for activity/efficacy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j-ea"/>
              <a:cs typeface="+mj-cs"/>
              <a:sym typeface="Apto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35DD08-A727-8E52-A358-B951519CFC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308" b="25310"/>
          <a:stretch/>
        </p:blipFill>
        <p:spPr>
          <a:xfrm>
            <a:off x="273804" y="6186739"/>
            <a:ext cx="1842863" cy="4755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757C9F-28C9-0247-1A53-075AFC758C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8762" y="96930"/>
            <a:ext cx="1171411" cy="11714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6D7075-E9B9-F920-D539-4E926ECAFB37}"/>
              </a:ext>
            </a:extLst>
          </p:cNvPr>
          <p:cNvSpPr txBox="1"/>
          <p:nvPr/>
        </p:nvSpPr>
        <p:spPr>
          <a:xfrm>
            <a:off x="9107212" y="1294026"/>
            <a:ext cx="1254508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Steve Deeks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Clinical PI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Helvetica"/>
              </a:rPr>
              <a:t>UCSF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392474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699D126-F7A0-C2B3-B712-4A6E3D236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D304760D-B68A-91D3-AE1C-AA3DBE07C360}"/>
              </a:ext>
            </a:extLst>
          </p:cNvPr>
          <p:cNvSpPr txBox="1">
            <a:spLocks/>
          </p:cNvSpPr>
          <p:nvPr/>
        </p:nvSpPr>
        <p:spPr>
          <a:xfrm>
            <a:off x="216128" y="549705"/>
            <a:ext cx="11759743" cy="545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Helvetica"/>
                <a:ea typeface="+mn-ea"/>
                <a:sym typeface="Avenir Heavy"/>
              </a:rPr>
              <a:t>Typical post-treatment rebound dynamics</a:t>
            </a:r>
            <a:endParaRPr kumimoji="0" lang="en-US" sz="2800" b="1" i="1" u="none" strike="noStrike" kern="0" cap="none" spc="0" normalizeH="0" baseline="0" noProof="0" dirty="0">
              <a:ln>
                <a:noFill/>
              </a:ln>
              <a:solidFill>
                <a:srgbClr val="2E3192"/>
              </a:solidFill>
              <a:effectLst/>
              <a:uLnTx/>
              <a:uFillTx/>
              <a:latin typeface="Helvetica"/>
              <a:ea typeface="+mn-ea"/>
              <a:sym typeface="Boston Bold"/>
            </a:endParaRP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78022FFE-A904-E83F-EBE8-8B53BB280020}"/>
              </a:ext>
            </a:extLst>
          </p:cNvPr>
          <p:cNvGraphicFramePr>
            <a:graphicFrameLocks/>
          </p:cNvGraphicFramePr>
          <p:nvPr/>
        </p:nvGraphicFramePr>
        <p:xfrm>
          <a:off x="2083665" y="1497941"/>
          <a:ext cx="8985388" cy="5081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108613EC-0D5E-B926-5C56-16D4DF0410E5}"/>
              </a:ext>
            </a:extLst>
          </p:cNvPr>
          <p:cNvSpPr txBox="1"/>
          <p:nvPr/>
        </p:nvSpPr>
        <p:spPr>
          <a:xfrm>
            <a:off x="3096126" y="1631704"/>
            <a:ext cx="1097280" cy="4271791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j-ea"/>
              <a:cs typeface="+mj-cs"/>
              <a:sym typeface="Apto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6A0701-009B-4770-F324-7B09FAFA8EDF}"/>
              </a:ext>
            </a:extLst>
          </p:cNvPr>
          <p:cNvSpPr txBox="1"/>
          <p:nvPr/>
        </p:nvSpPr>
        <p:spPr>
          <a:xfrm>
            <a:off x="6948158" y="1631704"/>
            <a:ext cx="3888326" cy="4271791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j-ea"/>
              <a:cs typeface="+mj-cs"/>
              <a:sym typeface="Aptos"/>
            </a:endParaRPr>
          </a:p>
        </p:txBody>
      </p:sp>
      <p:sp>
        <p:nvSpPr>
          <p:cNvPr id="25" name="$475,000 Kymriah®">
            <a:extLst>
              <a:ext uri="{FF2B5EF4-FFF2-40B4-BE49-F238E27FC236}">
                <a16:creationId xmlns:a16="http://schemas.microsoft.com/office/drawing/2014/main" id="{B621FAC5-BE16-055F-0EF9-559315F9F447}"/>
              </a:ext>
            </a:extLst>
          </p:cNvPr>
          <p:cNvSpPr txBox="1"/>
          <p:nvPr/>
        </p:nvSpPr>
        <p:spPr>
          <a:xfrm>
            <a:off x="8293441" y="1749673"/>
            <a:ext cx="598880" cy="50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33333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venir Next LT Pro"/>
                <a:sym typeface="Avenir Heavy"/>
              </a:rPr>
              <a:t>ART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Avenir Next LT Pro"/>
              <a:sym typeface="Avenir Heavy"/>
            </a:endParaRPr>
          </a:p>
        </p:txBody>
      </p:sp>
      <p:sp>
        <p:nvSpPr>
          <p:cNvPr id="31" name="$475,000 Kymriah®">
            <a:extLst>
              <a:ext uri="{FF2B5EF4-FFF2-40B4-BE49-F238E27FC236}">
                <a16:creationId xmlns:a16="http://schemas.microsoft.com/office/drawing/2014/main" id="{A47B416B-BDAB-75C5-28AA-04E3AB2F6DAB}"/>
              </a:ext>
            </a:extLst>
          </p:cNvPr>
          <p:cNvSpPr txBox="1"/>
          <p:nvPr/>
        </p:nvSpPr>
        <p:spPr>
          <a:xfrm>
            <a:off x="3305213" y="1740923"/>
            <a:ext cx="598880" cy="50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33333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venir Next LT Pro"/>
                <a:sym typeface="Avenir Heavy"/>
              </a:rPr>
              <a:t>ART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Avenir Next LT Pro"/>
              <a:sym typeface="Avenir Heavy"/>
            </a:endParaRPr>
          </a:p>
        </p:txBody>
      </p:sp>
      <p:sp>
        <p:nvSpPr>
          <p:cNvPr id="32" name="$475,000 Kymriah®">
            <a:extLst>
              <a:ext uri="{FF2B5EF4-FFF2-40B4-BE49-F238E27FC236}">
                <a16:creationId xmlns:a16="http://schemas.microsoft.com/office/drawing/2014/main" id="{CE380643-2606-DD2B-0E71-44FF603A3580}"/>
              </a:ext>
            </a:extLst>
          </p:cNvPr>
          <p:cNvSpPr txBox="1"/>
          <p:nvPr/>
        </p:nvSpPr>
        <p:spPr>
          <a:xfrm>
            <a:off x="5068224" y="1708389"/>
            <a:ext cx="598880" cy="50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33333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venir Next LT Pro"/>
                <a:sym typeface="Avenir Heavy"/>
              </a:rPr>
              <a:t>ATI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Avenir Next LT Pro"/>
              <a:sym typeface="Avenir Heavy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DCC66A-CF4C-4E6A-9437-9D22FCED97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308" b="25310"/>
          <a:stretch/>
        </p:blipFill>
        <p:spPr>
          <a:xfrm>
            <a:off x="273804" y="6186739"/>
            <a:ext cx="1842863" cy="47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6070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A959DEC-30C6-7ADA-D46E-D906B06B2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49DFF0F-0F04-3708-BBBB-61B2C58C4CD6}"/>
              </a:ext>
            </a:extLst>
          </p:cNvPr>
          <p:cNvSpPr txBox="1">
            <a:spLocks/>
          </p:cNvSpPr>
          <p:nvPr/>
        </p:nvSpPr>
        <p:spPr>
          <a:xfrm>
            <a:off x="233979" y="644397"/>
            <a:ext cx="11759743" cy="545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Helvetica"/>
                <a:ea typeface="+mn-ea"/>
                <a:sym typeface="Avenir Heavy"/>
              </a:rPr>
              <a:t>Study Design: CAR-T cells infused on the day ART is interrupted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Helvetica"/>
                <a:sym typeface="Avenir Heavy"/>
              </a:rPr>
              <a:t>Conditioning regimen given Day -3 (cohorts 2 and 3)</a:t>
            </a:r>
            <a:endParaRPr kumimoji="0" lang="en-US" sz="2800" b="1" i="1" u="none" strike="noStrike" kern="0" cap="none" spc="0" normalizeH="0" baseline="0" noProof="0" dirty="0">
              <a:ln>
                <a:noFill/>
              </a:ln>
              <a:solidFill>
                <a:srgbClr val="2E3192"/>
              </a:solidFill>
              <a:effectLst/>
              <a:uLnTx/>
              <a:uFillTx/>
              <a:latin typeface="Helvetica"/>
              <a:ea typeface="+mn-ea"/>
              <a:sym typeface="Boston Bold"/>
            </a:endParaRP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9CCE6245-63D3-D8A0-4DCD-07E7960FA6F6}"/>
              </a:ext>
            </a:extLst>
          </p:cNvPr>
          <p:cNvGraphicFramePr>
            <a:graphicFrameLocks/>
          </p:cNvGraphicFramePr>
          <p:nvPr/>
        </p:nvGraphicFramePr>
        <p:xfrm>
          <a:off x="2083665" y="1497941"/>
          <a:ext cx="8985388" cy="5081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ECC29FE9-5389-CC1E-1362-08347B36509C}"/>
              </a:ext>
            </a:extLst>
          </p:cNvPr>
          <p:cNvSpPr txBox="1"/>
          <p:nvPr/>
        </p:nvSpPr>
        <p:spPr>
          <a:xfrm>
            <a:off x="3096126" y="1631704"/>
            <a:ext cx="1097280" cy="4271791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j-ea"/>
              <a:cs typeface="+mj-cs"/>
              <a:sym typeface="Apto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92F1DBC-A0BF-A88A-BB0A-0142D4067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874" y="3313433"/>
            <a:ext cx="1645920" cy="1371600"/>
          </a:xfrm>
          <a:prstGeom prst="rect">
            <a:avLst/>
          </a:prstGeom>
          <a:ln>
            <a:solidFill>
              <a:schemeClr val="accent1">
                <a:lumMod val="90000"/>
                <a:lumOff val="10000"/>
              </a:schemeClr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DCE6CA1-114C-741C-5A1B-398AACFBB602}"/>
              </a:ext>
            </a:extLst>
          </p:cNvPr>
          <p:cNvSpPr txBox="1"/>
          <p:nvPr/>
        </p:nvSpPr>
        <p:spPr>
          <a:xfrm>
            <a:off x="6948158" y="1631704"/>
            <a:ext cx="3888326" cy="4271791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j-ea"/>
              <a:cs typeface="+mj-cs"/>
              <a:sym typeface="Aptos"/>
            </a:endParaRPr>
          </a:p>
        </p:txBody>
      </p:sp>
      <p:sp>
        <p:nvSpPr>
          <p:cNvPr id="25" name="$475,000 Kymriah®">
            <a:extLst>
              <a:ext uri="{FF2B5EF4-FFF2-40B4-BE49-F238E27FC236}">
                <a16:creationId xmlns:a16="http://schemas.microsoft.com/office/drawing/2014/main" id="{E96EF7BD-DEB2-2752-C1C2-498301831BCC}"/>
              </a:ext>
            </a:extLst>
          </p:cNvPr>
          <p:cNvSpPr txBox="1"/>
          <p:nvPr/>
        </p:nvSpPr>
        <p:spPr>
          <a:xfrm>
            <a:off x="8293441" y="1749673"/>
            <a:ext cx="598880" cy="50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33333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venir Next LT Pro"/>
                <a:sym typeface="Avenir Heavy"/>
              </a:rPr>
              <a:t>ART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Avenir Next LT Pro"/>
              <a:sym typeface="Avenir Heavy"/>
            </a:endParaRPr>
          </a:p>
        </p:txBody>
      </p:sp>
      <p:sp>
        <p:nvSpPr>
          <p:cNvPr id="31" name="$475,000 Kymriah®">
            <a:extLst>
              <a:ext uri="{FF2B5EF4-FFF2-40B4-BE49-F238E27FC236}">
                <a16:creationId xmlns:a16="http://schemas.microsoft.com/office/drawing/2014/main" id="{F2B27BE3-9F33-CE83-E04B-91D73A11EAFB}"/>
              </a:ext>
            </a:extLst>
          </p:cNvPr>
          <p:cNvSpPr txBox="1"/>
          <p:nvPr/>
        </p:nvSpPr>
        <p:spPr>
          <a:xfrm>
            <a:off x="3305213" y="1740923"/>
            <a:ext cx="598880" cy="50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33333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venir Next LT Pro"/>
                <a:sym typeface="Avenir Heavy"/>
              </a:rPr>
              <a:t>ART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Avenir Next LT Pro"/>
              <a:sym typeface="Avenir Heavy"/>
            </a:endParaRPr>
          </a:p>
        </p:txBody>
      </p:sp>
      <p:sp>
        <p:nvSpPr>
          <p:cNvPr id="32" name="$475,000 Kymriah®">
            <a:extLst>
              <a:ext uri="{FF2B5EF4-FFF2-40B4-BE49-F238E27FC236}">
                <a16:creationId xmlns:a16="http://schemas.microsoft.com/office/drawing/2014/main" id="{3E5D9D36-E422-3420-579F-A70369BB22F9}"/>
              </a:ext>
            </a:extLst>
          </p:cNvPr>
          <p:cNvSpPr txBox="1"/>
          <p:nvPr/>
        </p:nvSpPr>
        <p:spPr>
          <a:xfrm>
            <a:off x="5068224" y="1708389"/>
            <a:ext cx="598880" cy="50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33333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venir Next LT Pro"/>
                <a:sym typeface="Avenir Heavy"/>
              </a:rPr>
              <a:t>ATI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Avenir Next LT Pro"/>
              <a:sym typeface="Avenir Heavy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3B7D168-B806-0E4C-CC4D-BA5B2F953157}"/>
              </a:ext>
            </a:extLst>
          </p:cNvPr>
          <p:cNvCxnSpPr>
            <a:cxnSpLocks/>
          </p:cNvCxnSpPr>
          <p:nvPr/>
        </p:nvCxnSpPr>
        <p:spPr bwMode="auto">
          <a:xfrm>
            <a:off x="4167830" y="4682133"/>
            <a:ext cx="0" cy="753880"/>
          </a:xfrm>
          <a:prstGeom prst="straightConnector1">
            <a:avLst/>
          </a:prstGeom>
          <a:solidFill>
            <a:schemeClr val="accent2"/>
          </a:solidFill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0CB7E4F-D93F-DAA3-E4EC-F461DBBEC9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308" b="25310"/>
          <a:stretch/>
        </p:blipFill>
        <p:spPr>
          <a:xfrm>
            <a:off x="273804" y="6186739"/>
            <a:ext cx="1842863" cy="47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8788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B46D342-84FD-E8B2-3AFC-F6F9E5D9D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B4FE8236-CB2E-6475-30FD-5AA40E4B41DC}"/>
              </a:ext>
            </a:extLst>
          </p:cNvPr>
          <p:cNvSpPr txBox="1">
            <a:spLocks/>
          </p:cNvSpPr>
          <p:nvPr/>
        </p:nvSpPr>
        <p:spPr>
          <a:xfrm>
            <a:off x="233979" y="644397"/>
            <a:ext cx="11759743" cy="545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b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rgbClr val="2E3192"/>
                </a:solidFill>
                <a:uFillTx/>
                <a:latin typeface="Boston Bold"/>
                <a:ea typeface="Boston Bold"/>
                <a:cs typeface="Boston Bold"/>
                <a:sym typeface="Boston Bold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Helvetica"/>
                <a:ea typeface="+mn-ea"/>
                <a:sym typeface="Avenir Heavy"/>
              </a:rPr>
              <a:t>CAR-T cells infused at the virus-host intercept may allow the immune system to get ahead of the virus, leading to control</a:t>
            </a:r>
            <a:endParaRPr kumimoji="0" lang="en-US" sz="2800" b="1" i="1" u="none" strike="noStrike" kern="0" cap="none" spc="0" normalizeH="0" baseline="0" noProof="0" dirty="0">
              <a:ln>
                <a:noFill/>
              </a:ln>
              <a:solidFill>
                <a:srgbClr val="2E3192"/>
              </a:solidFill>
              <a:effectLst/>
              <a:uLnTx/>
              <a:uFillTx/>
              <a:latin typeface="Helvetica"/>
              <a:ea typeface="+mn-ea"/>
              <a:sym typeface="Boston Bold"/>
            </a:endParaRP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BECAD542-6ADE-B4C7-39F7-815E1982DCB9}"/>
              </a:ext>
            </a:extLst>
          </p:cNvPr>
          <p:cNvGraphicFramePr>
            <a:graphicFrameLocks/>
          </p:cNvGraphicFramePr>
          <p:nvPr/>
        </p:nvGraphicFramePr>
        <p:xfrm>
          <a:off x="2083665" y="1497941"/>
          <a:ext cx="8985388" cy="5081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E61100A2-86F1-245D-8B99-E409F0C56570}"/>
              </a:ext>
            </a:extLst>
          </p:cNvPr>
          <p:cNvSpPr txBox="1"/>
          <p:nvPr/>
        </p:nvSpPr>
        <p:spPr>
          <a:xfrm>
            <a:off x="3096126" y="1631704"/>
            <a:ext cx="1097280" cy="4271791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j-ea"/>
              <a:cs typeface="+mj-cs"/>
              <a:sym typeface="Apto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4D5FAF5-43FC-9F52-FE71-71A76500F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4874" y="3313433"/>
            <a:ext cx="1645920" cy="1371600"/>
          </a:xfrm>
          <a:prstGeom prst="rect">
            <a:avLst/>
          </a:prstGeom>
          <a:ln>
            <a:solidFill>
              <a:schemeClr val="accent1">
                <a:lumMod val="90000"/>
                <a:lumOff val="10000"/>
              </a:schemeClr>
            </a:solidFill>
          </a:ln>
        </p:spPr>
      </p:pic>
      <p:sp>
        <p:nvSpPr>
          <p:cNvPr id="31" name="$475,000 Kymriah®">
            <a:extLst>
              <a:ext uri="{FF2B5EF4-FFF2-40B4-BE49-F238E27FC236}">
                <a16:creationId xmlns:a16="http://schemas.microsoft.com/office/drawing/2014/main" id="{B7EB4CDE-6578-3493-7C97-FC0D6650129B}"/>
              </a:ext>
            </a:extLst>
          </p:cNvPr>
          <p:cNvSpPr txBox="1"/>
          <p:nvPr/>
        </p:nvSpPr>
        <p:spPr>
          <a:xfrm>
            <a:off x="3305213" y="1740923"/>
            <a:ext cx="598880" cy="50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33333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venir Next LT Pro"/>
                <a:sym typeface="Avenir Heavy"/>
              </a:rPr>
              <a:t>ART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Avenir Next LT Pro"/>
              <a:sym typeface="Avenir Heavy"/>
            </a:endParaRPr>
          </a:p>
        </p:txBody>
      </p:sp>
      <p:sp>
        <p:nvSpPr>
          <p:cNvPr id="32" name="$475,000 Kymriah®">
            <a:extLst>
              <a:ext uri="{FF2B5EF4-FFF2-40B4-BE49-F238E27FC236}">
                <a16:creationId xmlns:a16="http://schemas.microsoft.com/office/drawing/2014/main" id="{DCE9BA31-CDFF-42BD-5FD0-D89D9A79995A}"/>
              </a:ext>
            </a:extLst>
          </p:cNvPr>
          <p:cNvSpPr txBox="1"/>
          <p:nvPr/>
        </p:nvSpPr>
        <p:spPr>
          <a:xfrm>
            <a:off x="5068224" y="1708389"/>
            <a:ext cx="598880" cy="501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33333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venir Next LT Pro"/>
                <a:sym typeface="Avenir Heavy"/>
              </a:rPr>
              <a:t>ATI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Avenir Next LT Pro"/>
              <a:sym typeface="Avenir Heavy"/>
            </a:endParaRPr>
          </a:p>
        </p:txBody>
      </p:sp>
      <p:sp>
        <p:nvSpPr>
          <p:cNvPr id="34" name="Bent Arrow 33">
            <a:extLst>
              <a:ext uri="{FF2B5EF4-FFF2-40B4-BE49-F238E27FC236}">
                <a16:creationId xmlns:a16="http://schemas.microsoft.com/office/drawing/2014/main" id="{2C154B17-FD2F-FA48-7821-319E7396F444}"/>
              </a:ext>
            </a:extLst>
          </p:cNvPr>
          <p:cNvSpPr/>
          <p:nvPr/>
        </p:nvSpPr>
        <p:spPr>
          <a:xfrm rot="5400000">
            <a:off x="4773107" y="4190414"/>
            <a:ext cx="1371600" cy="914400"/>
          </a:xfrm>
          <a:prstGeom prst="bentArrow">
            <a:avLst/>
          </a:prstGeom>
          <a:solidFill>
            <a:srgbClr val="C00000"/>
          </a:solidFill>
          <a:ln w="1905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j-ea"/>
              <a:cs typeface="+mj-cs"/>
              <a:sym typeface="Apto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FFA26C-6B57-A652-B77C-36029E34F4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308" b="25310"/>
          <a:stretch/>
        </p:blipFill>
        <p:spPr>
          <a:xfrm>
            <a:off x="273804" y="6186739"/>
            <a:ext cx="1842863" cy="47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311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3EEC4-40F7-3A44-C3FD-739B91F61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310633B-61DE-AED3-8F77-E234C154B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" b="10810"/>
          <a:stretch>
            <a:fillRect/>
          </a:stretch>
        </p:blipFill>
        <p:spPr bwMode="auto">
          <a:xfrm>
            <a:off x="6156960" y="1664589"/>
            <a:ext cx="5647331" cy="269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DC5296F4-2FA4-A34B-FA2E-4E376B139B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10"/>
          <a:stretch>
            <a:fillRect/>
          </a:stretch>
        </p:blipFill>
        <p:spPr bwMode="auto">
          <a:xfrm>
            <a:off x="183900" y="1664589"/>
            <a:ext cx="6036989" cy="269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8A96EEF-6F34-79FA-397E-A03C895B4BEE}"/>
              </a:ext>
            </a:extLst>
          </p:cNvPr>
          <p:cNvSpPr>
            <a:spLocks/>
          </p:cNvSpPr>
          <p:nvPr/>
        </p:nvSpPr>
        <p:spPr bwMode="auto">
          <a:xfrm>
            <a:off x="592526" y="5128606"/>
            <a:ext cx="11128868" cy="1107996"/>
          </a:xfrm>
          <a:prstGeom prst="rect">
            <a:avLst/>
          </a:prstGeom>
          <a:noFill/>
          <a:ln w="28575" cap="flat">
            <a:noFill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91440" rIns="91440" bIns="91440">
            <a:spAutoFit/>
          </a:bodyPr>
          <a:lstStyle>
            <a:lvl1pPr marL="444500" indent="-444500" algn="l">
              <a:defRPr sz="1200">
                <a:solidFill>
                  <a:schemeClr val="tx1"/>
                </a:solidFill>
                <a:latin typeface="Papyrus" charset="0"/>
              </a:defRPr>
            </a:lvl1pPr>
            <a:lvl2pPr algn="l">
              <a:defRPr sz="1200">
                <a:solidFill>
                  <a:schemeClr val="tx1"/>
                </a:solidFill>
                <a:latin typeface="Papyrus" charset="0"/>
              </a:defRPr>
            </a:lvl2pPr>
            <a:lvl3pPr algn="l">
              <a:defRPr sz="1200">
                <a:solidFill>
                  <a:schemeClr val="tx1"/>
                </a:solidFill>
                <a:latin typeface="Papyrus" charset="0"/>
              </a:defRPr>
            </a:lvl3pPr>
            <a:lvl4pPr algn="l">
              <a:defRPr sz="1200">
                <a:solidFill>
                  <a:schemeClr val="tx1"/>
                </a:solidFill>
                <a:latin typeface="Papyrus" charset="0"/>
              </a:defRPr>
            </a:lvl4pPr>
            <a:lvl5pPr algn="l">
              <a:defRPr sz="1200">
                <a:solidFill>
                  <a:schemeClr val="tx1"/>
                </a:solidFill>
                <a:latin typeface="Papyru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Papyru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Papyru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Papyru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Papyrus" charset="0"/>
              </a:defRPr>
            </a:lvl9pPr>
          </a:lstStyle>
          <a:p>
            <a:pPr marL="444500" marR="0" lvl="0" indent="-444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Optima" charset="0"/>
                <a:cs typeface="Calibri" panose="020F0502020204030204" pitchFamily="34" charset="0"/>
                <a:sym typeface="Optima" charset="0"/>
              </a:rPr>
              <a:t>Rebound is typically rapid (14-21 days) and exponential</a:t>
            </a:r>
          </a:p>
          <a:p>
            <a:pPr marL="444500" marR="0" lvl="0" indent="-444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Optima" charset="0"/>
                <a:cs typeface="Calibri" panose="020F0502020204030204" pitchFamily="34" charset="0"/>
                <a:sym typeface="Optima" charset="0"/>
              </a:rPr>
              <a:t>Partial control (~ 1000 </a:t>
            </a:r>
            <a:r>
              <a:rPr kumimoji="0" lang="en-US" alt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Optima" charset="0"/>
                <a:cs typeface="Calibri" panose="020F0502020204030204" pitchFamily="34" charset="0"/>
                <a:sym typeface="Optima" charset="0"/>
              </a:rPr>
              <a:t>cpm</a:t>
            </a: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Optima" charset="0"/>
                <a:cs typeface="Calibri" panose="020F0502020204030204" pitchFamily="34" charset="0"/>
                <a:sym typeface="Optima" charset="0"/>
              </a:rPr>
              <a:t>) is uncommon</a:t>
            </a:r>
          </a:p>
          <a:p>
            <a:pPr marL="444500" marR="0" lvl="0" indent="-44450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Optima" charset="0"/>
                <a:cs typeface="Calibri" panose="020F0502020204030204" pitchFamily="34" charset="0"/>
                <a:sym typeface="Optima" charset="0"/>
              </a:rPr>
              <a:t>Complete or near-complete control (&lt; 50 </a:t>
            </a:r>
            <a:r>
              <a:rPr kumimoji="0" lang="en-US" alt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Optima" charset="0"/>
                <a:cs typeface="Calibri" panose="020F0502020204030204" pitchFamily="34" charset="0"/>
                <a:sym typeface="Optima" charset="0"/>
              </a:rPr>
              <a:t>cpm</a:t>
            </a: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Optima" charset="0"/>
                <a:cs typeface="Calibri" panose="020F0502020204030204" pitchFamily="34" charset="0"/>
                <a:sym typeface="Optima" charset="0"/>
              </a:rPr>
              <a:t>) is rare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3BBB28-2C20-017C-4AD8-14F9215C7B33}"/>
              </a:ext>
            </a:extLst>
          </p:cNvPr>
          <p:cNvSpPr txBox="1"/>
          <p:nvPr/>
        </p:nvSpPr>
        <p:spPr>
          <a:xfrm>
            <a:off x="3598985" y="1872346"/>
            <a:ext cx="2478455" cy="553996"/>
          </a:xfrm>
          <a:prstGeom prst="rect">
            <a:avLst/>
          </a:prstGeom>
          <a:solidFill>
            <a:schemeClr val="accent3">
              <a:lumMod val="20000"/>
              <a:lumOff val="80000"/>
              <a:alpha val="18000"/>
            </a:schemeClr>
          </a:solidFill>
          <a:ln w="1905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j-ea"/>
                <a:cs typeface="Calibri"/>
                <a:sym typeface="Calibri"/>
              </a:rPr>
              <a:t>Early ART (Fiebig 3-5)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j-ea"/>
                <a:cs typeface="Calibri"/>
                <a:sym typeface="Calibri"/>
              </a:rPr>
              <a:t>n = 12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E132EE14-A462-D38E-0F83-0D3D6D40F8E3}"/>
              </a:ext>
            </a:extLst>
          </p:cNvPr>
          <p:cNvSpPr txBox="1">
            <a:spLocks/>
          </p:cNvSpPr>
          <p:nvPr/>
        </p:nvSpPr>
        <p:spPr>
          <a:xfrm>
            <a:off x="207346" y="251394"/>
            <a:ext cx="7635392" cy="8552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pitchFamily="2" charset="0"/>
                <a:ea typeface="+mj-ea"/>
                <a:cs typeface="Calibri"/>
                <a:sym typeface="Aptos"/>
              </a:rPr>
              <a:t>ACTG 5345: Prospective ATI study to define post-ART viral dynamics in the modern era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pitchFamily="2" charset="0"/>
              <a:ea typeface="+mj-ea"/>
              <a:cs typeface="Calibri"/>
              <a:sym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9400E9-24F1-905A-8343-A086729BF8F7}"/>
              </a:ext>
            </a:extLst>
          </p:cNvPr>
          <p:cNvSpPr txBox="1"/>
          <p:nvPr/>
        </p:nvSpPr>
        <p:spPr>
          <a:xfrm>
            <a:off x="8485632" y="4429917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Weeks of ATI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86D4C-0928-E3E1-F37B-CA4ECECB7D67}"/>
              </a:ext>
            </a:extLst>
          </p:cNvPr>
          <p:cNvSpPr txBox="1"/>
          <p:nvPr/>
        </p:nvSpPr>
        <p:spPr>
          <a:xfrm>
            <a:off x="2724912" y="4362367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Weeks of ATI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B1922-2E9C-8908-777F-08503AA5F677}"/>
              </a:ext>
            </a:extLst>
          </p:cNvPr>
          <p:cNvSpPr txBox="1"/>
          <p:nvPr/>
        </p:nvSpPr>
        <p:spPr>
          <a:xfrm>
            <a:off x="9776528" y="1872346"/>
            <a:ext cx="1863428" cy="553996"/>
          </a:xfrm>
          <a:prstGeom prst="rect">
            <a:avLst/>
          </a:prstGeom>
          <a:solidFill>
            <a:schemeClr val="accent3">
              <a:lumMod val="20000"/>
              <a:lumOff val="80000"/>
              <a:alpha val="18000"/>
            </a:schemeClr>
          </a:solidFill>
          <a:ln w="1905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j-ea"/>
                <a:cs typeface="Calibri"/>
                <a:sym typeface="Calibri"/>
              </a:rPr>
              <a:t>Late ART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j-ea"/>
                <a:cs typeface="Calibri"/>
                <a:sym typeface="Calibri"/>
              </a:rPr>
              <a:t>n = 33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3FC8F0-CC9C-94E5-167E-3E019E1BA7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8936"/>
          <a:stretch>
            <a:fillRect/>
          </a:stretch>
        </p:blipFill>
        <p:spPr>
          <a:xfrm>
            <a:off x="10708242" y="5128606"/>
            <a:ext cx="1103365" cy="10438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D44F7E-C77D-AF72-2962-400801D5DB34}"/>
              </a:ext>
            </a:extLst>
          </p:cNvPr>
          <p:cNvSpPr txBox="1"/>
          <p:nvPr/>
        </p:nvSpPr>
        <p:spPr>
          <a:xfrm>
            <a:off x="5158" y="6571821"/>
            <a:ext cx="2942492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j-ea"/>
                <a:cs typeface="Calibri"/>
                <a:sym typeface="Calibri"/>
              </a:rPr>
              <a:t>ART resumed for VL &gt; 1000  confirmed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E7C13B-C75C-3055-B762-2D9CC91DB3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3393" y="378565"/>
            <a:ext cx="3665988" cy="6735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F53A00-5075-FD1E-02BB-EB56FC58E8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9994" y="87540"/>
            <a:ext cx="1466850" cy="2318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A8B773-2813-E47A-7916-6EB38AAE9F7D}"/>
              </a:ext>
            </a:extLst>
          </p:cNvPr>
          <p:cNvSpPr txBox="1"/>
          <p:nvPr/>
        </p:nvSpPr>
        <p:spPr>
          <a:xfrm>
            <a:off x="10708242" y="6234936"/>
            <a:ext cx="1151916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Jonathan Li</a:t>
            </a:r>
          </a:p>
        </p:txBody>
      </p:sp>
    </p:spTree>
    <p:extLst>
      <p:ext uri="{BB962C8B-B14F-4D97-AF65-F5344CB8AC3E}">
        <p14:creationId xmlns:p14="http://schemas.microsoft.com/office/powerpoint/2010/main" val="1471583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03AF4-9112-2ECD-39F2-919C07187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CDA72A6-4FD6-4756-4294-84CA9211B968}"/>
              </a:ext>
            </a:extLst>
          </p:cNvPr>
          <p:cNvSpPr/>
          <p:nvPr/>
        </p:nvSpPr>
        <p:spPr>
          <a:xfrm>
            <a:off x="323391" y="880009"/>
            <a:ext cx="1119127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Age ≥ 18 and ≤ 70 years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Continuous ART &gt; 12 months without any interruptions of &gt; 14 days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Stable regimen that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does not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include an NNRTI or long-acting ART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HIV RNA levels &lt; 30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cpm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 (isolated blips allowed)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Screening CD4+ T-cell count ≥ 350 cells/mm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Capacity to construct an effective antiretroviral treatment regimen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Not pregnant/breastfeeding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No history of an HIV-associated malignancy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No history of or current active hepatitis B; active HCV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No active and poorly controlled atherosclerotic cardiovascular disease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No </a:t>
            </a:r>
            <a:r>
              <a:rPr lang="en-US" sz="2400" kern="1200" dirty="0">
                <a:solidFill>
                  <a:prstClr val="black"/>
                </a:solidFill>
                <a:latin typeface="Helvetica"/>
                <a:ea typeface="MS PGothic" pitchFamily="34" charset="-128"/>
              </a:rPr>
              <a:t>h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istory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MS PGothic" pitchFamily="34" charset="-128"/>
                <a:cs typeface="+mj-cs"/>
                <a:sym typeface="Aptos"/>
              </a:rPr>
              <a:t> of potential immune-mediated medical conditions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786FA7-E0FA-C33D-E2B0-78E5257D735E}"/>
              </a:ext>
            </a:extLst>
          </p:cNvPr>
          <p:cNvSpPr txBox="1"/>
          <p:nvPr/>
        </p:nvSpPr>
        <p:spPr>
          <a:xfrm>
            <a:off x="176793" y="185156"/>
            <a:ext cx="1169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Helvetica" panose="020B0604020202020204" pitchFamily="34" charset="0"/>
                <a:sym typeface="Aptos"/>
              </a:rPr>
              <a:t>Eligibility Criteria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DF6445-57E4-5935-57F4-1EEB8DF9052A}"/>
              </a:ext>
            </a:extLst>
          </p:cNvPr>
          <p:cNvSpPr txBox="1"/>
          <p:nvPr/>
        </p:nvSpPr>
        <p:spPr>
          <a:xfrm>
            <a:off x="2737472" y="5976067"/>
            <a:ext cx="5783956" cy="400110"/>
          </a:xfrm>
          <a:prstGeom prst="rect">
            <a:avLst/>
          </a:prstGeom>
          <a:solidFill>
            <a:schemeClr val="accent1">
              <a:lumMod val="20000"/>
              <a:lumOff val="80000"/>
              <a:alpha val="18000"/>
            </a:schemeClr>
          </a:solidFill>
          <a:ln w="28575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j-ea"/>
                <a:cs typeface="+mj-cs"/>
                <a:sym typeface="Aptos"/>
              </a:rPr>
              <a:t>We enrolled people who started ART early or late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5D81C3-1DF6-856E-01A9-888F8C736F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08" b="25310"/>
          <a:stretch/>
        </p:blipFill>
        <p:spPr>
          <a:xfrm>
            <a:off x="273804" y="6186739"/>
            <a:ext cx="1842863" cy="47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232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0D2D9-C09A-4514-DD90-C26319AC7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D3013BD-C240-0909-F87D-C1A31DE50CF9}"/>
              </a:ext>
            </a:extLst>
          </p:cNvPr>
          <p:cNvSpPr txBox="1"/>
          <p:nvPr/>
        </p:nvSpPr>
        <p:spPr>
          <a:xfrm>
            <a:off x="197892" y="135446"/>
            <a:ext cx="952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panose="020B0604020202020204" pitchFamily="34" charset="0"/>
                <a:ea typeface="+mj-ea"/>
                <a:cs typeface="Helvetica" panose="020B0604020202020204" pitchFamily="34" charset="0"/>
                <a:sym typeface="Aptos"/>
              </a:rPr>
              <a:t>Baseline participant characteristics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panose="020B0604020202020204" pitchFamily="34" charset="0"/>
              <a:ea typeface="+mj-ea"/>
              <a:cs typeface="Helvetica" panose="020B0604020202020204" pitchFamily="34" charset="0"/>
              <a:sym typeface="Apto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6FADA4-53F1-5F89-6CA9-31F3EAFBD7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441"/>
          <a:stretch>
            <a:fillRect/>
          </a:stretch>
        </p:blipFill>
        <p:spPr>
          <a:xfrm>
            <a:off x="1001915" y="1024932"/>
            <a:ext cx="10262691" cy="484330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E75C17-620E-70E4-BB45-BF03B6A473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308" b="25310"/>
          <a:stretch/>
        </p:blipFill>
        <p:spPr>
          <a:xfrm>
            <a:off x="273804" y="6186739"/>
            <a:ext cx="1842863" cy="47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44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C9470-1FA9-A6A8-FAB0-A47F2E376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24F30A9-A0DF-0CF9-B2D4-CFB97DACB0F4}"/>
              </a:ext>
            </a:extLst>
          </p:cNvPr>
          <p:cNvSpPr txBox="1"/>
          <p:nvPr/>
        </p:nvSpPr>
        <p:spPr>
          <a:xfrm>
            <a:off x="10103919" y="6303574"/>
            <a:ext cx="204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cs typeface="Helvetica"/>
                <a:sym typeface="Aptos"/>
              </a:rPr>
              <a:t>CONFIDENTIAL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85CF4A-B3B0-EDFD-A94B-8BE4103A6E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967" r="33795" b="51025"/>
          <a:stretch/>
        </p:blipFill>
        <p:spPr>
          <a:xfrm>
            <a:off x="2797122" y="3551570"/>
            <a:ext cx="3680047" cy="247153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3E174E7-75C8-84E1-A16D-FD09527C15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975" r="33795" b="25513"/>
          <a:stretch>
            <a:fillRect/>
          </a:stretch>
        </p:blipFill>
        <p:spPr>
          <a:xfrm>
            <a:off x="6744148" y="802595"/>
            <a:ext cx="3680047" cy="262640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452B6CF-7AB4-1754-76D7-DECBDCC9E8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4583" r="34309"/>
          <a:stretch>
            <a:fillRect/>
          </a:stretch>
        </p:blipFill>
        <p:spPr>
          <a:xfrm>
            <a:off x="6754800" y="3551571"/>
            <a:ext cx="3669395" cy="2629431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14549916-8046-8EE6-473C-43886C23499D}"/>
              </a:ext>
            </a:extLst>
          </p:cNvPr>
          <p:cNvSpPr txBox="1"/>
          <p:nvPr/>
        </p:nvSpPr>
        <p:spPr>
          <a:xfrm>
            <a:off x="482291" y="240465"/>
            <a:ext cx="10905927" cy="1188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b">
            <a:noAutofit/>
          </a:bodyPr>
          <a:lstStyle>
            <a:lvl1pPr>
              <a:lnSpc>
                <a:spcPct val="90000"/>
              </a:lnSpc>
              <a:defRPr sz="2800">
                <a:solidFill>
                  <a:srgbClr val="303888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Cohort 1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No conditioning, ATI at dosing with 3 x 10</a:t>
            </a:r>
            <a:r>
              <a:rPr kumimoji="0" lang="en-US" b="0" i="0" u="none" strike="noStrike" kern="0" cap="none" spc="0" normalizeH="0" baseline="3000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5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303888"/>
                </a:solidFill>
                <a:effectLst/>
                <a:uLnTx/>
                <a:uFillTx/>
                <a:latin typeface="Avenir Next LT Pro Demi"/>
                <a:sym typeface="Avenir Heavy"/>
              </a:rPr>
              <a:t> CAR-T cell per kg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303888"/>
              </a:solidFill>
              <a:effectLst/>
              <a:uLnTx/>
              <a:uFillTx/>
              <a:latin typeface="Avenir Heavy"/>
              <a:sym typeface="Avenir Heavy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303888"/>
              </a:solidFill>
              <a:effectLst/>
              <a:uLnTx/>
              <a:uFillTx/>
              <a:latin typeface="Avenir Next LT Pro Demi"/>
              <a:sym typeface="Avenir Heavy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614EB6D-8173-6D84-E316-F7344C72AD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05" t="4861" r="3698" b="88472"/>
          <a:stretch>
            <a:fillRect/>
          </a:stretch>
        </p:blipFill>
        <p:spPr>
          <a:xfrm>
            <a:off x="3198175" y="1649017"/>
            <a:ext cx="2897825" cy="1188851"/>
          </a:xfrm>
          <a:prstGeom prst="rect">
            <a:avLst/>
          </a:prstGeom>
          <a:ln w="19050">
            <a:solidFill>
              <a:srgbClr val="FF3399"/>
            </a:solidFill>
          </a:ln>
        </p:spPr>
      </p:pic>
    </p:spTree>
    <p:extLst>
      <p:ext uri="{BB962C8B-B14F-4D97-AF65-F5344CB8AC3E}">
        <p14:creationId xmlns:p14="http://schemas.microsoft.com/office/powerpoint/2010/main" val="411946134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33524-2BBE-41E8-B8BF-2565C883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A529AB6-1C59-A8FC-1BDE-D65A59498E03}"/>
              </a:ext>
            </a:extLst>
          </p:cNvPr>
          <p:cNvSpPr txBox="1"/>
          <p:nvPr/>
        </p:nvSpPr>
        <p:spPr>
          <a:xfrm>
            <a:off x="10103919" y="6303574"/>
            <a:ext cx="204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cs typeface="Helvetica"/>
                <a:sym typeface="Aptos"/>
              </a:rPr>
              <a:t>CONFIDENTIAL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2C6C05-5949-442D-27B3-DDF44B6936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538" r="34603" b="51025"/>
          <a:stretch/>
        </p:blipFill>
        <p:spPr>
          <a:xfrm>
            <a:off x="2083144" y="3225799"/>
            <a:ext cx="3607877" cy="26186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265370-F12D-EB49-8F61-1AD76F04D7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025" r="34603"/>
          <a:stretch>
            <a:fillRect/>
          </a:stretch>
        </p:blipFill>
        <p:spPr>
          <a:xfrm>
            <a:off x="6098100" y="1012825"/>
            <a:ext cx="3607876" cy="5041901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44982363-2C89-3626-B34A-F7A200ACE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49" y="527307"/>
            <a:ext cx="11744695" cy="914401"/>
          </a:xfrm>
        </p:spPr>
        <p:txBody>
          <a:bodyPr>
            <a:noAutofit/>
          </a:bodyPr>
          <a:lstStyle/>
          <a:p>
            <a:pPr hangingPunct="0">
              <a:lnSpc>
                <a:spcPct val="100000"/>
              </a:lnSpc>
              <a:defRPr/>
            </a:pPr>
            <a:r>
              <a:rPr lang="en-US" sz="3200" dirty="0">
                <a:solidFill>
                  <a:srgbClr val="303888"/>
                </a:solidFill>
                <a:latin typeface="Avenir Next LT Pro Demi"/>
                <a:sym typeface="Avenir Heavy"/>
              </a:rPr>
              <a:t>Cohort 2</a:t>
            </a:r>
            <a:br>
              <a:rPr lang="en-US" sz="3200" dirty="0">
                <a:solidFill>
                  <a:srgbClr val="303888"/>
                </a:solidFill>
                <a:latin typeface="Avenir Next LT Pro Demi"/>
                <a:sym typeface="Avenir Heavy"/>
              </a:rPr>
            </a:br>
            <a:r>
              <a:rPr lang="en-US" dirty="0">
                <a:solidFill>
                  <a:srgbClr val="303888"/>
                </a:solidFill>
                <a:latin typeface="Avenir Next LT Pro Demi"/>
                <a:sym typeface="Avenir Heavy"/>
              </a:rPr>
              <a:t>Cytoxan conditioning, ATI at dosing with 3 x 10</a:t>
            </a:r>
            <a:r>
              <a:rPr lang="en-US" baseline="30000" dirty="0">
                <a:solidFill>
                  <a:srgbClr val="303888"/>
                </a:solidFill>
                <a:latin typeface="Avenir Next LT Pro Demi"/>
                <a:sym typeface="Avenir Heavy"/>
              </a:rPr>
              <a:t>5</a:t>
            </a:r>
            <a:r>
              <a:rPr lang="en-US" dirty="0">
                <a:solidFill>
                  <a:srgbClr val="303888"/>
                </a:solidFill>
                <a:latin typeface="Avenir Next LT Pro Demi"/>
                <a:sym typeface="Avenir Heavy"/>
              </a:rPr>
              <a:t> CAR-T cell per kg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BF3B93-5C47-C2CE-93C6-446AF65E8A79}"/>
              </a:ext>
            </a:extLst>
          </p:cNvPr>
          <p:cNvSpPr txBox="1"/>
          <p:nvPr/>
        </p:nvSpPr>
        <p:spPr>
          <a:xfrm>
            <a:off x="48770" y="4106240"/>
            <a:ext cx="2143574" cy="1184938"/>
          </a:xfrm>
          <a:prstGeom prst="rect">
            <a:avLst/>
          </a:prstGeom>
          <a:noFill/>
          <a:ln w="28575" cap="flat">
            <a:solidFill>
              <a:srgbClr val="F6008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+mj-cs"/>
                <a:sym typeface="Aptos"/>
              </a:rPr>
              <a:t>Acut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e/early infection (Fiebig 4)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+mj-cs"/>
                <a:sym typeface="Aptos"/>
              </a:rPr>
              <a:t>H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LA-B5791 Neg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j-cs"/>
              <a:sym typeface="Aptos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Control &gt; 100 weeks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j-cs"/>
              <a:sym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CBCFF4-287E-A1C1-BEA6-99DD3226E855}"/>
              </a:ext>
            </a:extLst>
          </p:cNvPr>
          <p:cNvSpPr txBox="1"/>
          <p:nvPr/>
        </p:nvSpPr>
        <p:spPr>
          <a:xfrm>
            <a:off x="9910070" y="1012825"/>
            <a:ext cx="2143574" cy="1107994"/>
          </a:xfrm>
          <a:prstGeom prst="rect">
            <a:avLst/>
          </a:prstGeom>
          <a:noFill/>
          <a:ln w="28575" cap="flat">
            <a:solidFill>
              <a:srgbClr val="F6008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+mj-cs"/>
                <a:sym typeface="Aptos"/>
              </a:rPr>
              <a:t>Acut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e/early infection (Fiebig 4)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HLA-B5701 Neg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j-cs"/>
              <a:sym typeface="Aptos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Control &gt; 60 weeks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j-cs"/>
              <a:sym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6E7A52-ACBE-9E64-395A-F6AA8EC378C4}"/>
              </a:ext>
            </a:extLst>
          </p:cNvPr>
          <p:cNvSpPr txBox="1"/>
          <p:nvPr/>
        </p:nvSpPr>
        <p:spPr>
          <a:xfrm>
            <a:off x="10235284" y="4414017"/>
            <a:ext cx="1493145" cy="58477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+mj-cs"/>
                <a:sym typeface="Aptos"/>
              </a:rPr>
              <a:t>Chronic Infection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2C31023-3B60-047C-D1BE-CECE1C9B19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205" t="4861" r="3698" b="88472"/>
          <a:stretch>
            <a:fillRect/>
          </a:stretch>
        </p:blipFill>
        <p:spPr>
          <a:xfrm>
            <a:off x="2486024" y="1462635"/>
            <a:ext cx="3008890" cy="123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6860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C08B-C85B-1840-68D0-48175AD4B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2090686-6013-4559-F606-AD2BEE2991D3}"/>
              </a:ext>
            </a:extLst>
          </p:cNvPr>
          <p:cNvSpPr txBox="1"/>
          <p:nvPr/>
        </p:nvSpPr>
        <p:spPr>
          <a:xfrm>
            <a:off x="10103919" y="6303574"/>
            <a:ext cx="204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/>
                <a:cs typeface="Helvetica"/>
                <a:sym typeface="Aptos"/>
              </a:rPr>
              <a:t>CONFIDENTIAL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4BF22C-53ED-7839-AD6F-02D64EAD75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05" t="4861" r="3698" b="88472"/>
          <a:stretch>
            <a:fillRect/>
          </a:stretch>
        </p:blipFill>
        <p:spPr>
          <a:xfrm>
            <a:off x="6525879" y="4163005"/>
            <a:ext cx="3097062" cy="1270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DC7547-FAB9-01D6-E0C6-A3F7C93B3D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335" b="34310"/>
          <a:stretch>
            <a:fillRect/>
          </a:stretch>
        </p:blipFill>
        <p:spPr>
          <a:xfrm>
            <a:off x="2415953" y="908048"/>
            <a:ext cx="3680047" cy="5041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542BB7-4A69-6FFC-7E4E-B9FBB4F071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781" r="33335"/>
          <a:stretch>
            <a:fillRect/>
          </a:stretch>
        </p:blipFill>
        <p:spPr>
          <a:xfrm>
            <a:off x="6096000" y="802592"/>
            <a:ext cx="3680047" cy="2626406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F80AE2C2-84C3-C0B6-F208-04F177AEA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11" y="464997"/>
            <a:ext cx="11624777" cy="914401"/>
          </a:xfrm>
        </p:spPr>
        <p:txBody>
          <a:bodyPr>
            <a:noAutofit/>
          </a:bodyPr>
          <a:lstStyle/>
          <a:p>
            <a:pPr hangingPunct="0">
              <a:lnSpc>
                <a:spcPct val="100000"/>
              </a:lnSpc>
              <a:defRPr/>
            </a:pPr>
            <a:r>
              <a:rPr lang="en-US" dirty="0">
                <a:solidFill>
                  <a:srgbClr val="303888"/>
                </a:solidFill>
                <a:latin typeface="Avenir Next LT Pro Demi"/>
                <a:sym typeface="Avenir Heavy"/>
              </a:rPr>
              <a:t>Cohort 3</a:t>
            </a:r>
            <a:br>
              <a:rPr lang="en-US" dirty="0">
                <a:solidFill>
                  <a:srgbClr val="303888"/>
                </a:solidFill>
                <a:latin typeface="Avenir Next LT Pro Demi"/>
                <a:sym typeface="Avenir Heavy"/>
              </a:rPr>
            </a:br>
            <a:r>
              <a:rPr lang="en-US" dirty="0">
                <a:solidFill>
                  <a:srgbClr val="303888"/>
                </a:solidFill>
                <a:latin typeface="Avenir Next LT Pro Demi"/>
                <a:sym typeface="Avenir Heavy"/>
              </a:rPr>
              <a:t>Cytoxan conditioning, ATI at dosing with 1 x 10</a:t>
            </a:r>
            <a:r>
              <a:rPr lang="en-US" baseline="30000" dirty="0">
                <a:solidFill>
                  <a:srgbClr val="303888"/>
                </a:solidFill>
                <a:latin typeface="Avenir Next LT Pro Demi"/>
                <a:sym typeface="Avenir Heavy"/>
              </a:rPr>
              <a:t>6</a:t>
            </a:r>
            <a:r>
              <a:rPr lang="en-US" dirty="0">
                <a:solidFill>
                  <a:srgbClr val="303888"/>
                </a:solidFill>
                <a:latin typeface="Avenir Next LT Pro Demi"/>
                <a:sym typeface="Avenir Heavy"/>
              </a:rPr>
              <a:t> CAR-T cell per kg</a:t>
            </a:r>
            <a:br>
              <a:rPr lang="en-US" dirty="0"/>
            </a:br>
            <a:r>
              <a:rPr lang="en-US" dirty="0">
                <a:solidFill>
                  <a:srgbClr val="303888"/>
                </a:solidFill>
                <a:latin typeface="Avenir Next LT Pro Demi"/>
                <a:sym typeface="Avenir Heavy"/>
              </a:rPr>
              <a:t>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03AE48-0B0A-9892-7442-0F67611F2E7F}"/>
              </a:ext>
            </a:extLst>
          </p:cNvPr>
          <p:cNvSpPr txBox="1"/>
          <p:nvPr/>
        </p:nvSpPr>
        <p:spPr>
          <a:xfrm>
            <a:off x="175171" y="1484854"/>
            <a:ext cx="2240782" cy="1261882"/>
          </a:xfrm>
          <a:prstGeom prst="rect">
            <a:avLst/>
          </a:prstGeom>
          <a:noFill/>
          <a:ln w="28575" cap="flat">
            <a:solidFill>
              <a:srgbClr val="F6008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j-cs"/>
                <a:sym typeface="Aptos"/>
              </a:rPr>
              <a:t>Chronic infection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sym typeface="Aptos"/>
              </a:rPr>
              <a:t>HLA-B5701 Neg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j-cs"/>
                <a:sym typeface="Aptos"/>
              </a:rPr>
              <a:t> Partial Control ~ 10 weeks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sym typeface="Aptos"/>
              </a:rPr>
              <a:t>Transient G4 Neutropenia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Helvetica"/>
              <a:ea typeface="+mn-ea"/>
              <a:cs typeface="+mj-cs"/>
              <a:sym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E8831C-51A2-F23A-5EA3-85488C3BC4CC}"/>
              </a:ext>
            </a:extLst>
          </p:cNvPr>
          <p:cNvSpPr txBox="1"/>
          <p:nvPr/>
        </p:nvSpPr>
        <p:spPr>
          <a:xfrm>
            <a:off x="567223" y="4273842"/>
            <a:ext cx="1493145" cy="58477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+mj-cs"/>
                <a:sym typeface="Aptos"/>
              </a:rPr>
              <a:t>Chronic infection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068391-B780-C206-6F70-ACCE2C592BED}"/>
              </a:ext>
            </a:extLst>
          </p:cNvPr>
          <p:cNvSpPr txBox="1"/>
          <p:nvPr/>
        </p:nvSpPr>
        <p:spPr>
          <a:xfrm>
            <a:off x="9963241" y="1346355"/>
            <a:ext cx="1806561" cy="1400381"/>
          </a:xfrm>
          <a:prstGeom prst="rect">
            <a:avLst/>
          </a:prstGeom>
          <a:noFill/>
          <a:ln w="28575" cap="flat">
            <a:solidFill>
              <a:srgbClr val="F6008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+mj-cs"/>
                <a:sym typeface="Aptos"/>
              </a:rPr>
              <a:t>Acut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e/early infection (Fiebig 4-5)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+mj-cs"/>
                <a:sym typeface="Aptos"/>
              </a:rPr>
              <a:t>HLA-B5701 Neg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sym typeface="Aptos"/>
              </a:rPr>
              <a:t>Partial control ~ 15 weeks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j-cs"/>
              <a:sym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97538901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C2567-704A-BAE8-BFAC-73963B88A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47D2D-08B4-9E7C-7F7D-FEC5556BA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41" y="163751"/>
            <a:ext cx="11353800" cy="68579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Safety Profile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2A550-0410-417E-2833-97B1ABF79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5877" y="1055513"/>
            <a:ext cx="11540246" cy="4575175"/>
          </a:xfrm>
        </p:spPr>
        <p:txBody>
          <a:bodyPr>
            <a:noAutofit/>
          </a:bodyPr>
          <a:lstStyle/>
          <a:p>
            <a:pPr marL="236538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Product (LVgp120duoCAR-T cells)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No episodes of cytokine release syndrome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No episodes of neurotoxicity (ICANS)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No gradable toxicities related to the LVgp120duoCAR product</a:t>
            </a:r>
          </a:p>
          <a:p>
            <a:pPr marL="236538" lvl="0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36538" lvl="0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Conditioning regimen (cyclophosphamide 1 gram/m</a:t>
            </a:r>
            <a:r>
              <a:rPr lang="en-US" sz="24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Transient non-gradable lymphopenia common (expected)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Grade 4 neutropenia (day 10) and lymphopenia (day 14) in one individual; cell counts improved over time</a:t>
            </a:r>
          </a:p>
          <a:p>
            <a:pPr marL="236538" lvl="0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36538" lvl="0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Analytic treatment interruption (ATI)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Multiple expected grade 1 and 2 adverse events related to ATI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Transient drops in CD4+ T cells counts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No episodes of acute retroviral syndrome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85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C2567-704A-BAE8-BFAC-73963B88A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47D2D-08B4-9E7C-7F7D-FEC5556BA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28" y="163065"/>
            <a:ext cx="11353800" cy="601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9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2A550-0410-417E-2833-97B1ABF79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100" y="938212"/>
            <a:ext cx="11353800" cy="4575175"/>
          </a:xfrm>
        </p:spPr>
        <p:txBody>
          <a:bodyPr>
            <a:noAutofit/>
          </a:bodyPr>
          <a:lstStyle/>
          <a:p>
            <a:pPr marL="236538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LVgp120duoCAR-T product was safe 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No classic CAR-T cell toxicities observed (CRS, ICANS)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Conditioning regimen caused a significant cytopenia in one person </a:t>
            </a:r>
          </a:p>
          <a:p>
            <a:pPr marL="236538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Post-ART control observed in those who started ART early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3/3 Acutely infected participants that started ART early, controlled VL completely or partially 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1/3 Chronically infected participants partially controlled VL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All who started ART (n=3) early and may have achieved control in absence of an intervention, although complete and partial control in all three participants is very rare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Transient low-level CAR levels observed in the blood for those with conditioning</a:t>
            </a:r>
          </a:p>
          <a:p>
            <a:pPr marL="236538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Data provide encouraging evidence that a one-time treatment could offer a viable strategy for sustained, long-term HIV control</a:t>
            </a:r>
          </a:p>
          <a:p>
            <a:pPr marL="693738" lvl="1" indent="-2365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Randomized studies will be needed to prove effectiveness of this approach</a:t>
            </a:r>
          </a:p>
        </p:txBody>
      </p:sp>
    </p:spTree>
    <p:extLst>
      <p:ext uri="{BB962C8B-B14F-4D97-AF65-F5344CB8AC3E}">
        <p14:creationId xmlns:p14="http://schemas.microsoft.com/office/powerpoint/2010/main" val="3985224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Content Placeholder 6"/>
          <p:cNvSpPr txBox="1"/>
          <p:nvPr/>
        </p:nvSpPr>
        <p:spPr>
          <a:xfrm>
            <a:off x="8053580" y="1105784"/>
            <a:ext cx="4067640" cy="3594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t">
            <a:noAutofit/>
          </a:bodyPr>
          <a:lstStyle/>
          <a:p>
            <a:pPr marL="285750" marR="0" lvl="0" indent="-285750" algn="l" defTabSz="914400" rtl="0" eaLnBrk="1" fontAlgn="auto" latinLnBrk="0" hangingPunct="0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5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venir Next LT Pro Demi"/>
                <a:sym typeface="Avenir Book"/>
              </a:rPr>
              <a:t>A price of US$350K+ for CAR-T cell therapy is not sustainable anywhere, and not feasible in countries like Brazil</a:t>
            </a:r>
          </a:p>
          <a:p>
            <a:pPr marL="285750" marR="0" lvl="0" indent="-285750" algn="l" defTabSz="914400" rtl="0" eaLnBrk="1" fontAlgn="auto" latinLnBrk="0" hangingPunct="0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5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venir Next LT Pro"/>
                <a:sym typeface="Avenir Book"/>
              </a:rPr>
              <a:t>Caring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venir Next LT Pro"/>
                <a:sym typeface="Avenir Book"/>
              </a:rPr>
              <a:t>Cross technology transfer to Fiocruz &amp; Bio-Manguinhos, supported by the Brazilian Ministry of Health </a:t>
            </a:r>
          </a:p>
          <a:p>
            <a:pPr marL="285750" marR="0" lvl="0" indent="-285750" algn="l" defTabSz="914400" rtl="0" eaLnBrk="1" fontAlgn="auto" latinLnBrk="0" hangingPunct="0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5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venir Next LT Pro"/>
                <a:sym typeface="Avenir Book"/>
              </a:rPr>
              <a:t>Transfer of advanced CAR-T cell manufacturing and Lentiviral vector manufacturing technology </a:t>
            </a:r>
          </a:p>
          <a:p>
            <a:pPr marL="285750" indent="-285750">
              <a:lnSpc>
                <a:spcPts val="2400"/>
              </a:lnSpc>
              <a:spcBef>
                <a:spcPts val="600"/>
              </a:spcBef>
              <a:buSzPct val="100000"/>
              <a:buFont typeface="Arial"/>
              <a:buChar char="•"/>
              <a:defRPr sz="15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venir Next LT Pro"/>
                <a:sym typeface="Avenir Book"/>
              </a:rPr>
              <a:t>CAR-T for Oncology, HIV, other ATMPs</a:t>
            </a:r>
          </a:p>
          <a:p>
            <a:pPr marL="285750" marR="0" lvl="0" indent="-285750" algn="l" defTabSz="914400" rtl="0" eaLnBrk="1" fontAlgn="auto" latinLnBrk="0" hangingPunct="0">
              <a:lnSpc>
                <a:spcPts val="24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500">
                <a:solidFill>
                  <a:srgbClr val="666666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venir Next LT Pro"/>
                <a:sym typeface="Avenir Book"/>
              </a:rPr>
              <a:t>CAR-T cell therapy will have an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venir Next LT Pro Demi"/>
                <a:sym typeface="Avenir Book"/>
              </a:rPr>
              <a:t>all-inclusive cost of about US$35,000 per dose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venir Next LT Pro Demi"/>
                <a:sym typeface="Avenir Book"/>
              </a:rPr>
              <a:t>, a 90% reduction in cost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venir Next LT Pro"/>
              <a:sym typeface="Avenir Book"/>
            </a:endParaRPr>
          </a:p>
        </p:txBody>
      </p:sp>
      <p:pic>
        <p:nvPicPr>
          <p:cNvPr id="61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8013" y="6151953"/>
            <a:ext cx="3010017" cy="427017"/>
          </a:xfrm>
          <a:prstGeom prst="rect">
            <a:avLst/>
          </a:prstGeom>
          <a:ln w="12700">
            <a:miter lim="400000"/>
          </a:ln>
        </p:spPr>
      </p:pic>
      <p:sp>
        <p:nvSpPr>
          <p:cNvPr id="614" name="Title 3"/>
          <p:cNvSpPr txBox="1"/>
          <p:nvPr/>
        </p:nvSpPr>
        <p:spPr>
          <a:xfrm>
            <a:off x="513337" y="-2836"/>
            <a:ext cx="10069996" cy="115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b">
            <a:noAutofit/>
          </a:bodyPr>
          <a:lstStyle>
            <a:lvl1pPr defTabSz="795527">
              <a:lnSpc>
                <a:spcPct val="90000"/>
              </a:lnSpc>
              <a:defRPr sz="2349">
                <a:solidFill>
                  <a:srgbClr val="303888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marL="0" marR="0" lvl="0" indent="0" algn="l" defTabSz="79552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Avenir Next LT Pro Demi"/>
              </a:rPr>
              <a:t>Making CAR-T cell therapies affordable by technology transfer to local organizations</a:t>
            </a:r>
            <a:endParaRPr kumimoji="0" lang="en-US" sz="2349" b="0" i="0" u="none" strike="noStrike" kern="0" cap="none" spc="0" normalizeH="0" baseline="0" noProof="0" dirty="0">
              <a:ln>
                <a:noFill/>
              </a:ln>
              <a:solidFill>
                <a:srgbClr val="303888"/>
              </a:solidFill>
              <a:effectLst/>
              <a:uLnTx/>
              <a:uFillTx/>
              <a:latin typeface="Avenir Heavy"/>
              <a:sym typeface="Avenir Heavy"/>
            </a:endParaRPr>
          </a:p>
        </p:txBody>
      </p:sp>
      <p:sp>
        <p:nvSpPr>
          <p:cNvPr id="625" name="Line 90"/>
          <p:cNvSpPr/>
          <p:nvPr/>
        </p:nvSpPr>
        <p:spPr>
          <a:xfrm flipV="1">
            <a:off x="3253818" y="3276006"/>
            <a:ext cx="152473" cy="206316"/>
          </a:xfrm>
          <a:prstGeom prst="line">
            <a:avLst/>
          </a:prstGeom>
          <a:ln w="381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333333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Gill Sans MT"/>
              <a:sym typeface="Gill Sans MT"/>
            </a:endParaRPr>
          </a:p>
        </p:txBody>
      </p:sp>
      <p:sp>
        <p:nvSpPr>
          <p:cNvPr id="626" name="Line 90"/>
          <p:cNvSpPr/>
          <p:nvPr/>
        </p:nvSpPr>
        <p:spPr>
          <a:xfrm flipH="1" flipV="1">
            <a:off x="2782309" y="2509429"/>
            <a:ext cx="265708" cy="1017509"/>
          </a:xfrm>
          <a:prstGeom prst="line">
            <a:avLst/>
          </a:prstGeom>
          <a:ln w="381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333333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Gill Sans MT"/>
              <a:sym typeface="Gill Sans MT"/>
            </a:endParaRPr>
          </a:p>
        </p:txBody>
      </p:sp>
      <p:sp>
        <p:nvSpPr>
          <p:cNvPr id="627" name="Line 90"/>
          <p:cNvSpPr/>
          <p:nvPr/>
        </p:nvSpPr>
        <p:spPr>
          <a:xfrm flipH="1" flipV="1">
            <a:off x="2271636" y="2902936"/>
            <a:ext cx="657004" cy="776616"/>
          </a:xfrm>
          <a:prstGeom prst="line">
            <a:avLst/>
          </a:prstGeom>
          <a:ln w="381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333333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Gill Sans MT"/>
              <a:sym typeface="Gill Sans MT"/>
            </a:endParaRPr>
          </a:p>
        </p:txBody>
      </p:sp>
      <p:sp>
        <p:nvSpPr>
          <p:cNvPr id="628" name="TextBox 32"/>
          <p:cNvSpPr txBox="1"/>
          <p:nvPr/>
        </p:nvSpPr>
        <p:spPr>
          <a:xfrm>
            <a:off x="7153682" y="5634678"/>
            <a:ext cx="376000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00">
                <a:solidFill>
                  <a:srgbClr val="333333"/>
                </a:solidFill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venir Next LT Pro"/>
                <a:sym typeface="Avenir Roman"/>
              </a:rPr>
              <a:t>Medical Center CAR-T Manufacturing Facility</a:t>
            </a:r>
          </a:p>
        </p:txBody>
      </p:sp>
      <p:sp>
        <p:nvSpPr>
          <p:cNvPr id="629" name="TextBox 34"/>
          <p:cNvSpPr txBox="1"/>
          <p:nvPr/>
        </p:nvSpPr>
        <p:spPr>
          <a:xfrm>
            <a:off x="902672" y="5673772"/>
            <a:ext cx="559638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300">
                <a:solidFill>
                  <a:srgbClr val="333333"/>
                </a:solidFill>
                <a:latin typeface="Avenir Roman"/>
                <a:ea typeface="Avenir Roman"/>
                <a:cs typeface="Avenir Roman"/>
                <a:sym typeface="Avenir Roman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venir Next LT Pro"/>
                <a:sym typeface="Avenir Roman"/>
              </a:rPr>
              <a:t>Fiocruz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venir Next LT Pro"/>
                <a:sym typeface="Avenir Roman"/>
              </a:rPr>
              <a:t> &amp; Bio-</a:t>
            </a: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venir Next LT Pro"/>
                <a:sym typeface="Avenir Roman"/>
              </a:rPr>
              <a:t>Manguinhos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venir Next LT Pro"/>
                <a:sym typeface="Avenir Roman"/>
              </a:rPr>
              <a:t> Cell and Vector Manufacturing Facilities</a:t>
            </a:r>
          </a:p>
        </p:txBody>
      </p:sp>
      <p:pic>
        <p:nvPicPr>
          <p:cNvPr id="63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75" y="5554452"/>
            <a:ext cx="546417" cy="54641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 descr="A blue circle with a white outline of a building with a cross on top&#10;&#10;Description automatically generated">
            <a:extLst>
              <a:ext uri="{FF2B5EF4-FFF2-40B4-BE49-F238E27FC236}">
                <a16:creationId xmlns:a16="http://schemas.microsoft.com/office/drawing/2014/main" id="{1918F1ED-52B1-CC1E-6369-494583DB9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507" y="5512547"/>
            <a:ext cx="544695" cy="54667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F469850-CEF9-B3E9-6B40-69DA91A4AE5B}"/>
              </a:ext>
            </a:extLst>
          </p:cNvPr>
          <p:cNvGrpSpPr/>
          <p:nvPr/>
        </p:nvGrpSpPr>
        <p:grpSpPr>
          <a:xfrm>
            <a:off x="161142" y="1449931"/>
            <a:ext cx="3758091" cy="3127910"/>
            <a:chOff x="184978" y="1630016"/>
            <a:chExt cx="4041658" cy="3474720"/>
          </a:xfrm>
        </p:grpSpPr>
        <p:pic>
          <p:nvPicPr>
            <p:cNvPr id="2" name="Picture 1" descr="A blue map with white lines&#10;&#10;Description automatically generated">
              <a:extLst>
                <a:ext uri="{FF2B5EF4-FFF2-40B4-BE49-F238E27FC236}">
                  <a16:creationId xmlns:a16="http://schemas.microsoft.com/office/drawing/2014/main" id="{8C72EB17-3500-BE1D-25F6-7545F2343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4978" y="1630016"/>
              <a:ext cx="4041658" cy="3474720"/>
            </a:xfrm>
            <a:prstGeom prst="rect">
              <a:avLst/>
            </a:prstGeom>
          </p:spPr>
        </p:pic>
        <p:pic>
          <p:nvPicPr>
            <p:cNvPr id="630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27364" y="3382863"/>
              <a:ext cx="546417" cy="54641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" name="Picture 5" descr="A blue circle with a white outline of a building with a cross on top&#10;&#10;Description automatically generated">
              <a:extLst>
                <a:ext uri="{FF2B5EF4-FFF2-40B4-BE49-F238E27FC236}">
                  <a16:creationId xmlns:a16="http://schemas.microsoft.com/office/drawing/2014/main" id="{933315A9-B66A-98F9-6CA0-3421D9F17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6041" y="1887552"/>
              <a:ext cx="487545" cy="484764"/>
            </a:xfrm>
            <a:prstGeom prst="rect">
              <a:avLst/>
            </a:prstGeom>
          </p:spPr>
        </p:pic>
        <p:pic>
          <p:nvPicPr>
            <p:cNvPr id="7" name="Picture 6" descr="A blue circle with a white outline of a building with a cross on top&#10;&#10;Description automatically generated">
              <a:extLst>
                <a:ext uri="{FF2B5EF4-FFF2-40B4-BE49-F238E27FC236}">
                  <a16:creationId xmlns:a16="http://schemas.microsoft.com/office/drawing/2014/main" id="{C1935E3E-3284-37EC-8E62-13A6EE79B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0941" y="1938896"/>
              <a:ext cx="487545" cy="484764"/>
            </a:xfrm>
            <a:prstGeom prst="rect">
              <a:avLst/>
            </a:prstGeom>
          </p:spPr>
        </p:pic>
        <p:pic>
          <p:nvPicPr>
            <p:cNvPr id="8" name="Picture 7" descr="A blue circle with a white outline of a building with a cross on top&#10;&#10;Description automatically generated">
              <a:extLst>
                <a:ext uri="{FF2B5EF4-FFF2-40B4-BE49-F238E27FC236}">
                  <a16:creationId xmlns:a16="http://schemas.microsoft.com/office/drawing/2014/main" id="{CA6D32EE-91A2-75AA-29EC-A7CC46B05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28418" y="2716238"/>
              <a:ext cx="487545" cy="484764"/>
            </a:xfrm>
            <a:prstGeom prst="rect">
              <a:avLst/>
            </a:prstGeom>
          </p:spPr>
        </p:pic>
        <p:pic>
          <p:nvPicPr>
            <p:cNvPr id="9" name="Picture 8" descr="A blue circle with a white outline of a building with a cross on top&#10;&#10;Description automatically generated">
              <a:extLst>
                <a:ext uri="{FF2B5EF4-FFF2-40B4-BE49-F238E27FC236}">
                  <a16:creationId xmlns:a16="http://schemas.microsoft.com/office/drawing/2014/main" id="{468FE2D8-D079-51C5-A5D5-AF40BF205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3331" y="2371946"/>
              <a:ext cx="487545" cy="484764"/>
            </a:xfrm>
            <a:prstGeom prst="rect">
              <a:avLst/>
            </a:prstGeom>
          </p:spPr>
        </p:pic>
        <p:pic>
          <p:nvPicPr>
            <p:cNvPr id="10" name="Picture 9" descr="A blue circle with a white outline of a building with a cross on top&#10;&#10;Description automatically generated">
              <a:extLst>
                <a:ext uri="{FF2B5EF4-FFF2-40B4-BE49-F238E27FC236}">
                  <a16:creationId xmlns:a16="http://schemas.microsoft.com/office/drawing/2014/main" id="{32F7BBA5-D6A4-5F92-DC13-C7CE6ED7E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3527" y="3396630"/>
              <a:ext cx="487545" cy="484764"/>
            </a:xfrm>
            <a:prstGeom prst="rect">
              <a:avLst/>
            </a:prstGeom>
          </p:spPr>
        </p:pic>
        <p:pic>
          <p:nvPicPr>
            <p:cNvPr id="11" name="Picture 10" descr="A blue circle with a white outline of a building with a cross on top&#10;&#10;Description automatically generated">
              <a:extLst>
                <a:ext uri="{FF2B5EF4-FFF2-40B4-BE49-F238E27FC236}">
                  <a16:creationId xmlns:a16="http://schemas.microsoft.com/office/drawing/2014/main" id="{955A8CD5-75FE-7017-346D-D9A21D8B8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0853" y="4116401"/>
              <a:ext cx="487545" cy="484764"/>
            </a:xfrm>
            <a:prstGeom prst="rect">
              <a:avLst/>
            </a:prstGeom>
          </p:spPr>
        </p:pic>
        <p:pic>
          <p:nvPicPr>
            <p:cNvPr id="12" name="Picture 11" descr="A blue circle with a white outline of a building with a cross on top&#10;&#10;Description automatically generated">
              <a:extLst>
                <a:ext uri="{FF2B5EF4-FFF2-40B4-BE49-F238E27FC236}">
                  <a16:creationId xmlns:a16="http://schemas.microsoft.com/office/drawing/2014/main" id="{677C72CC-AF92-F5E8-6B86-5BE47F5F9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753" y="3325826"/>
              <a:ext cx="487545" cy="484764"/>
            </a:xfrm>
            <a:prstGeom prst="rect">
              <a:avLst/>
            </a:prstGeom>
          </p:spPr>
        </p:pic>
        <p:pic>
          <p:nvPicPr>
            <p:cNvPr id="13" name="Picture 12" descr="A blue circle with a white outline of a building with a cross on top&#10;&#10;Description automatically generated">
              <a:extLst>
                <a:ext uri="{FF2B5EF4-FFF2-40B4-BE49-F238E27FC236}">
                  <a16:creationId xmlns:a16="http://schemas.microsoft.com/office/drawing/2014/main" id="{BD1807B2-FF88-272B-B1EA-5BFD7934C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4978" y="2206639"/>
              <a:ext cx="487545" cy="484764"/>
            </a:xfrm>
            <a:prstGeom prst="rect">
              <a:avLst/>
            </a:prstGeom>
          </p:spPr>
        </p:pic>
      </p:grpSp>
      <p:sp>
        <p:nvSpPr>
          <p:cNvPr id="14" name="Line 90">
            <a:extLst>
              <a:ext uri="{FF2B5EF4-FFF2-40B4-BE49-F238E27FC236}">
                <a16:creationId xmlns:a16="http://schemas.microsoft.com/office/drawing/2014/main" id="{9BF5AF37-E874-6BE6-093F-76C306BA087F}"/>
              </a:ext>
            </a:extLst>
          </p:cNvPr>
          <p:cNvSpPr/>
          <p:nvPr/>
        </p:nvSpPr>
        <p:spPr>
          <a:xfrm flipH="1" flipV="1">
            <a:off x="2219250" y="3260550"/>
            <a:ext cx="361211" cy="26103"/>
          </a:xfrm>
          <a:prstGeom prst="line">
            <a:avLst/>
          </a:prstGeom>
          <a:ln w="381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333333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Gill Sans MT"/>
              <a:sym typeface="Gill Sans M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4E6E98-BB71-8A6E-130B-02D44CBAE63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140" r="66049" b="87346"/>
          <a:stretch/>
        </p:blipFill>
        <p:spPr>
          <a:xfrm>
            <a:off x="3536917" y="1317185"/>
            <a:ext cx="1496449" cy="9340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ADE4852-AA89-71BC-944F-50546CA191A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5452" t="2900" r="4778" b="91521"/>
          <a:stretch/>
        </p:blipFill>
        <p:spPr>
          <a:xfrm>
            <a:off x="3643056" y="2196860"/>
            <a:ext cx="4304385" cy="11535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7806A4-B76F-4861-C4F7-53FE7E3FCE3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900" t="10835" r="2183" b="79691"/>
          <a:stretch/>
        </p:blipFill>
        <p:spPr>
          <a:xfrm>
            <a:off x="2846346" y="3608629"/>
            <a:ext cx="5278014" cy="1528822"/>
          </a:xfrm>
          <a:prstGeom prst="rect">
            <a:avLst/>
          </a:prstGeom>
        </p:spPr>
      </p:pic>
      <p:sp>
        <p:nvSpPr>
          <p:cNvPr id="20" name="Line 90">
            <a:extLst>
              <a:ext uri="{FF2B5EF4-FFF2-40B4-BE49-F238E27FC236}">
                <a16:creationId xmlns:a16="http://schemas.microsoft.com/office/drawing/2014/main" id="{566DDF7A-9602-86CD-65D9-55E37FCDE750}"/>
              </a:ext>
            </a:extLst>
          </p:cNvPr>
          <p:cNvSpPr/>
          <p:nvPr/>
        </p:nvSpPr>
        <p:spPr>
          <a:xfrm flipH="1" flipV="1">
            <a:off x="2063977" y="2521976"/>
            <a:ext cx="597274" cy="578728"/>
          </a:xfrm>
          <a:prstGeom prst="line">
            <a:avLst/>
          </a:prstGeom>
          <a:ln w="381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333333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Gill Sans MT"/>
              <a:sym typeface="Gill Sans MT"/>
            </a:endParaRPr>
          </a:p>
        </p:txBody>
      </p:sp>
      <p:sp>
        <p:nvSpPr>
          <p:cNvPr id="21" name="Line 90">
            <a:extLst>
              <a:ext uri="{FF2B5EF4-FFF2-40B4-BE49-F238E27FC236}">
                <a16:creationId xmlns:a16="http://schemas.microsoft.com/office/drawing/2014/main" id="{E02082E6-951E-513C-7348-3189BBCC24C0}"/>
              </a:ext>
            </a:extLst>
          </p:cNvPr>
          <p:cNvSpPr/>
          <p:nvPr/>
        </p:nvSpPr>
        <p:spPr>
          <a:xfrm flipH="1" flipV="1">
            <a:off x="2594678" y="2251207"/>
            <a:ext cx="229818" cy="776618"/>
          </a:xfrm>
          <a:prstGeom prst="line">
            <a:avLst/>
          </a:prstGeom>
          <a:ln w="381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333333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Gill Sans MT"/>
              <a:sym typeface="Gill Sans MT"/>
            </a:endParaRPr>
          </a:p>
        </p:txBody>
      </p:sp>
      <p:sp>
        <p:nvSpPr>
          <p:cNvPr id="22" name="Line 90">
            <a:extLst>
              <a:ext uri="{FF2B5EF4-FFF2-40B4-BE49-F238E27FC236}">
                <a16:creationId xmlns:a16="http://schemas.microsoft.com/office/drawing/2014/main" id="{FAFA2B69-78AE-FC08-A081-5B6054E9BCC4}"/>
              </a:ext>
            </a:extLst>
          </p:cNvPr>
          <p:cNvSpPr/>
          <p:nvPr/>
        </p:nvSpPr>
        <p:spPr>
          <a:xfrm flipV="1">
            <a:off x="3005831" y="2886259"/>
            <a:ext cx="88899" cy="153961"/>
          </a:xfrm>
          <a:prstGeom prst="line">
            <a:avLst/>
          </a:prstGeom>
          <a:ln w="38100">
            <a:solidFill>
              <a:srgbClr val="FFFFFF"/>
            </a:solidFill>
            <a:tailEnd type="triangle"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333333"/>
                </a:solidFill>
                <a:latin typeface="Gill Sans MT"/>
                <a:ea typeface="Gill Sans MT"/>
                <a:cs typeface="Gill Sans MT"/>
                <a:sym typeface="Gill Sans MT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Gill Sans MT"/>
              <a:sym typeface="Gill Sans MT"/>
            </a:endParaRPr>
          </a:p>
        </p:txBody>
      </p:sp>
    </p:spTree>
  </p:cSld>
  <p:clrMapOvr>
    <a:masterClrMapping/>
  </p:clrMapOvr>
  <p:transition spd="med"/>
  <p:extLst>
    <p:ext uri="{6950BFC3-D8DA-4A85-94F7-54DA5524770B}">
      <p188:commentRel xmlns:p188="http://schemas.microsoft.com/office/powerpoint/2018/8/main" r:id="rId2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341" y="6207173"/>
            <a:ext cx="3010017" cy="427018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Rectangle 4"/>
          <p:cNvSpPr/>
          <p:nvPr/>
        </p:nvSpPr>
        <p:spPr>
          <a:xfrm>
            <a:off x="0" y="0"/>
            <a:ext cx="12267618" cy="5943583"/>
          </a:xfrm>
          <a:prstGeom prst="rect">
            <a:avLst/>
          </a:prstGeom>
          <a:solidFill>
            <a:srgbClr val="7030A0"/>
          </a:solidFill>
          <a:ln w="19050">
            <a:solidFill>
              <a:srgbClr val="333333"/>
            </a:solidFill>
            <a:miter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6E3876"/>
                </a:solidFill>
              </a:defRPr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6E3876"/>
              </a:solidFill>
              <a:effectLst/>
              <a:uLnTx/>
              <a:uFillTx/>
              <a:latin typeface="Aptos"/>
              <a:sym typeface="Aptos"/>
            </a:endParaRPr>
          </a:p>
        </p:txBody>
      </p:sp>
      <p:pic>
        <p:nvPicPr>
          <p:cNvPr id="636" name="Picture 11" descr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19" y="6207173"/>
            <a:ext cx="1993394" cy="52049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B3B5A8-2A91-FC83-5F49-3AC7D0E89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57" y="1781131"/>
            <a:ext cx="7792751" cy="39216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1B97B3-2F02-FDD3-D96C-4C602C7BD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6406" y="0"/>
            <a:ext cx="4608889" cy="30061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2A8F16-F29C-2C35-4166-F06998E011B0}"/>
              </a:ext>
            </a:extLst>
          </p:cNvPr>
          <p:cNvSpPr txBox="1"/>
          <p:nvPr/>
        </p:nvSpPr>
        <p:spPr>
          <a:xfrm>
            <a:off x="178960" y="161912"/>
            <a:ext cx="7100391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Book"/>
                <a:sym typeface="Aptos"/>
              </a:rPr>
              <a:t>Brazilian President Luiz Inácio Lula da Silva visits the first Biomodular CAR-T GMP Manufacturing facility in Rio de Janeiro.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4B264D-2DA3-8FB7-94E8-239F43C9BFA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5301" b="27943"/>
          <a:stretch/>
        </p:blipFill>
        <p:spPr>
          <a:xfrm>
            <a:off x="8188665" y="3269727"/>
            <a:ext cx="3863765" cy="225029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50CECF-D981-F9F2-F396-99B108F7EEE2}"/>
              </a:ext>
            </a:extLst>
          </p:cNvPr>
          <p:cNvCxnSpPr/>
          <p:nvPr/>
        </p:nvCxnSpPr>
        <p:spPr>
          <a:xfrm>
            <a:off x="4056434" y="5369668"/>
            <a:ext cx="280156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B20AB06-27BE-7B5A-14BF-93CA57D6CECB}"/>
              </a:ext>
            </a:extLst>
          </p:cNvPr>
          <p:cNvCxnSpPr>
            <a:cxnSpLocks/>
          </p:cNvCxnSpPr>
          <p:nvPr/>
        </p:nvCxnSpPr>
        <p:spPr>
          <a:xfrm>
            <a:off x="3751634" y="3868366"/>
            <a:ext cx="2221149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85B4F20-86BF-209F-9258-99D846367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E5AAA8-E0E4-BB22-C786-A8AA07D10C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308" b="25310"/>
          <a:stretch/>
        </p:blipFill>
        <p:spPr>
          <a:xfrm>
            <a:off x="5983903" y="954836"/>
            <a:ext cx="2341140" cy="6041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516AB0-B6BB-FD00-F7B3-894627932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539" y="1037966"/>
            <a:ext cx="1616818" cy="457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D3D03C-E456-7421-6FB1-9286C01DCB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83" y="997614"/>
            <a:ext cx="937847" cy="457200"/>
          </a:xfrm>
          <a:prstGeom prst="rect">
            <a:avLst/>
          </a:prstGeom>
        </p:spPr>
      </p:pic>
      <p:pic>
        <p:nvPicPr>
          <p:cNvPr id="6" name="Picture 5" descr="A red ribbon and grey letters&#10;&#10;Description automatically generated">
            <a:extLst>
              <a:ext uri="{FF2B5EF4-FFF2-40B4-BE49-F238E27FC236}">
                <a16:creationId xmlns:a16="http://schemas.microsoft.com/office/drawing/2014/main" id="{944A7513-1F3B-11BA-9D12-EA544543CD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875" y="1061554"/>
            <a:ext cx="803564" cy="3879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B03EEC-5075-12AD-3B58-F6ECC8FEE7B5}"/>
              </a:ext>
            </a:extLst>
          </p:cNvPr>
          <p:cNvSpPr txBox="1"/>
          <p:nvPr/>
        </p:nvSpPr>
        <p:spPr>
          <a:xfrm>
            <a:off x="3171610" y="1643822"/>
            <a:ext cx="2429509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Mehrdad Abedi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Chistina Dyer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Paolo Troia-Cancio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Karen O’Donnell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F1C245-F396-36A5-BE5D-A30E9AA4F3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0539" y="5134701"/>
            <a:ext cx="1087898" cy="7252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608FB4-693B-3C3B-83EA-190C1F64472C}"/>
              </a:ext>
            </a:extLst>
          </p:cNvPr>
          <p:cNvSpPr txBox="1"/>
          <p:nvPr/>
        </p:nvSpPr>
        <p:spPr>
          <a:xfrm>
            <a:off x="3147063" y="5831351"/>
            <a:ext cx="1914946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Marcos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d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e Lima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5658F-0C11-C0BB-7298-4E4D21704497}"/>
              </a:ext>
            </a:extLst>
          </p:cNvPr>
          <p:cNvSpPr txBox="1"/>
          <p:nvPr/>
        </p:nvSpPr>
        <p:spPr>
          <a:xfrm>
            <a:off x="565445" y="1631176"/>
            <a:ext cx="2402259" cy="4093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Steven Deeks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Becky Hoh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Meghann Williams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Monika Deswal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Elinaz Eilkhani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Michael Peluso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Urmila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Vudali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Aptos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Brian LaFranchi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Gina Borgo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Gabbriella Kimmerly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Amelia Deitchman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Rachel Rutishauser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Tim Henrich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25A684-5C0D-54B0-CE55-4220A0A339C6}"/>
              </a:ext>
            </a:extLst>
          </p:cNvPr>
          <p:cNvSpPr txBox="1"/>
          <p:nvPr/>
        </p:nvSpPr>
        <p:spPr>
          <a:xfrm>
            <a:off x="6145773" y="1631176"/>
            <a:ext cx="2586604" cy="44012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Boro </a:t>
            </a:r>
            <a:r>
              <a:rPr lang="en-US" sz="2000" b="1" dirty="0">
                <a:latin typeface="Helvetica"/>
              </a:rPr>
              <a:t>Dropulić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Kim Anthony-Gonda</a:t>
            </a:r>
          </a:p>
          <a:p>
            <a:r>
              <a:rPr lang="en-US" sz="2000" dirty="0">
                <a:latin typeface="Helvetica"/>
              </a:rPr>
              <a:t>Megan Forrest </a:t>
            </a:r>
          </a:p>
          <a:p>
            <a:r>
              <a:rPr lang="en-US" sz="2000" dirty="0">
                <a:latin typeface="Helvetica"/>
              </a:rPr>
              <a:t>Kara </a:t>
            </a:r>
            <a:r>
              <a:rPr lang="en-US" sz="2000" dirty="0" err="1">
                <a:latin typeface="Helvetica"/>
              </a:rPr>
              <a:t>Analuf</a:t>
            </a:r>
            <a:endParaRPr lang="en-US" sz="2000" dirty="0">
              <a:latin typeface="Helvetica"/>
            </a:endParaRPr>
          </a:p>
          <a:p>
            <a:r>
              <a:rPr lang="en-US" sz="2000" dirty="0">
                <a:latin typeface="Helvetica"/>
              </a:rPr>
              <a:t>Erin </a:t>
            </a:r>
            <a:r>
              <a:rPr lang="en-US" sz="2000" dirty="0" err="1">
                <a:latin typeface="Helvetica"/>
              </a:rPr>
              <a:t>Kostik</a:t>
            </a:r>
            <a:endParaRPr lang="en-US" sz="2000" dirty="0">
              <a:latin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Oxana Slessareva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Victor Bass</a:t>
            </a:r>
          </a:p>
          <a:p>
            <a:pPr lvl="0">
              <a:defRPr/>
            </a:pPr>
            <a:r>
              <a:rPr lang="en-US" sz="2000" dirty="0">
                <a:latin typeface="Helvetica"/>
              </a:rPr>
              <a:t>Rodrigo Borrega</a:t>
            </a:r>
          </a:p>
          <a:p>
            <a:pPr lvl="0">
              <a:defRPr/>
            </a:pPr>
            <a:r>
              <a:rPr lang="en-US" sz="2000" dirty="0">
                <a:latin typeface="Helvetica"/>
              </a:rPr>
              <a:t>Ibeawuchi Oparaocha</a:t>
            </a:r>
          </a:p>
          <a:p>
            <a:pPr lvl="0">
              <a:defRPr/>
            </a:pPr>
            <a:r>
              <a:rPr lang="en-US" sz="2000" dirty="0">
                <a:latin typeface="Helvetica"/>
              </a:rPr>
              <a:t>Beatrix Ferencz</a:t>
            </a:r>
          </a:p>
          <a:p>
            <a:r>
              <a:rPr lang="en-US" sz="2000" dirty="0">
                <a:latin typeface="Helvetica"/>
              </a:rPr>
              <a:t>Ying Xiong</a:t>
            </a:r>
          </a:p>
          <a:p>
            <a:r>
              <a:rPr lang="en-US" sz="2000" dirty="0">
                <a:latin typeface="Helvetica"/>
              </a:rPr>
              <a:t>Greg Sword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Zhongyu Zhu</a:t>
            </a:r>
          </a:p>
          <a:p>
            <a:endParaRPr lang="en-US" sz="2000" dirty="0">
              <a:latin typeface="Helvetic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830036-0A6F-3019-21AF-4F54550034FC}"/>
              </a:ext>
            </a:extLst>
          </p:cNvPr>
          <p:cNvSpPr txBox="1"/>
          <p:nvPr/>
        </p:nvSpPr>
        <p:spPr>
          <a:xfrm>
            <a:off x="3171610" y="4119040"/>
            <a:ext cx="2774155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Jane Reese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Sarah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Kleinsorge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-Block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Ashley Lawrence</a:t>
            </a:r>
          </a:p>
        </p:txBody>
      </p:sp>
      <p:sp>
        <p:nvSpPr>
          <p:cNvPr id="15" name="Text Box 261">
            <a:extLst>
              <a:ext uri="{FF2B5EF4-FFF2-40B4-BE49-F238E27FC236}">
                <a16:creationId xmlns:a16="http://schemas.microsoft.com/office/drawing/2014/main" id="{592E0A94-6DDD-14C7-1FEE-9B0AB0F7A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280" y="184455"/>
            <a:ext cx="43086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buSzPct val="120000"/>
              <a:buBlip>
                <a:blip r:embed="rId8"/>
              </a:buBlip>
              <a:defRPr sz="2000" b="1">
                <a:solidFill>
                  <a:srgbClr val="04305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Aptos"/>
              </a:rPr>
              <a:t>Acknowledgements</a:t>
            </a:r>
            <a:endParaRPr kumimoji="0" lang="en-CA" sz="3200" b="1" i="1" u="none" strike="noStrike" kern="120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/>
              <a:ea typeface="+mn-ea"/>
              <a:cs typeface="Helvetica"/>
              <a:sym typeface="Apto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808B13-3638-0D51-8FF8-EA3E54111F54}"/>
              </a:ext>
            </a:extLst>
          </p:cNvPr>
          <p:cNvSpPr txBox="1"/>
          <p:nvPr/>
        </p:nvSpPr>
        <p:spPr>
          <a:xfrm>
            <a:off x="9466382" y="5197808"/>
            <a:ext cx="2004714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Maria Chiuchiolo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Sohel Talib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j-ea"/>
              <a:cs typeface="+mj-cs"/>
              <a:sym typeface="Apto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7CE9DC7-6297-2347-AD69-A5753D8298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4288" y="2680930"/>
            <a:ext cx="1190351" cy="6020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F0C1955-B989-6C3B-8656-12885A3553B6}"/>
              </a:ext>
            </a:extLst>
          </p:cNvPr>
          <p:cNvSpPr txBox="1"/>
          <p:nvPr/>
        </p:nvSpPr>
        <p:spPr>
          <a:xfrm>
            <a:off x="9432084" y="3295917"/>
            <a:ext cx="1405191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Jon Li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Evgina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 Aga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Ron Bosch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j-ea"/>
              <a:cs typeface="+mj-cs"/>
              <a:sym typeface="Apto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7515B6-8553-F233-557A-103B8CF57962}"/>
              </a:ext>
            </a:extLst>
          </p:cNvPr>
          <p:cNvSpPr txBox="1"/>
          <p:nvPr/>
        </p:nvSpPr>
        <p:spPr>
          <a:xfrm>
            <a:off x="2270067" y="6339589"/>
            <a:ext cx="7748273" cy="369330"/>
          </a:xfrm>
          <a:prstGeom prst="rect">
            <a:avLst/>
          </a:prstGeom>
          <a:solidFill>
            <a:schemeClr val="accent1">
              <a:lumMod val="20000"/>
              <a:lumOff val="80000"/>
              <a:alpha val="16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Funded by the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California Institute of Regenerative Medicine (CLIN2-12090) </a:t>
            </a:r>
          </a:p>
        </p:txBody>
      </p:sp>
      <p:pic>
        <p:nvPicPr>
          <p:cNvPr id="18" name="Picture 17" descr="CIRM logo">
            <a:extLst>
              <a:ext uri="{FF2B5EF4-FFF2-40B4-BE49-F238E27FC236}">
                <a16:creationId xmlns:a16="http://schemas.microsoft.com/office/drawing/2014/main" id="{EADC7327-1259-6761-38A8-0FF1457161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382" y="4498371"/>
            <a:ext cx="1384935" cy="5314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824741-2CDD-DB54-6889-CCB00635BE2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66382" y="1073946"/>
            <a:ext cx="1516823" cy="5039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6CA6B2-494D-E06A-310C-FF42B5EB734B}"/>
              </a:ext>
            </a:extLst>
          </p:cNvPr>
          <p:cNvSpPr txBox="1"/>
          <p:nvPr/>
        </p:nvSpPr>
        <p:spPr>
          <a:xfrm>
            <a:off x="9432084" y="1665269"/>
            <a:ext cx="1930976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Mike Kadan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j-ea"/>
                <a:cs typeface="+mj-cs"/>
                <a:sym typeface="Aptos"/>
              </a:rPr>
              <a:t>Andrew Worden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sym typeface="Aptos"/>
              </a:rPr>
              <a:t>Kathy Schonley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j-ea"/>
              <a:cs typeface="+mj-cs"/>
              <a:sym typeface="Apto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A7F2EFC-F7AD-C97A-59F1-D4B5AAFF02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27814" y="2954052"/>
            <a:ext cx="1774090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42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|14.1|8.4|6|19.4"/>
</p:tagLst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X PPT Templatev2-master slide" id="{68449F01-C750-4728-9C52-F903749877F3}" vid="{D69C2732-8D0B-43F5-8CFC-8BD70DC9D7B8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X slide template 2026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CX slide template 2026" id="{E0D6C1C5-67A0-4CF5-A323-D720FC7E2565}" vid="{0C279C82-AE55-4EEE-A068-6D5EC36BCDD5}"/>
    </a:ext>
  </a:extLst>
</a:theme>
</file>

<file path=ppt/theme/theme5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3_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eks 2015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eks 2015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4_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eks 2015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4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803E1FAE8F1E44BD8BD920331D1232" ma:contentTypeVersion="15" ma:contentTypeDescription="Create a new document." ma:contentTypeScope="" ma:versionID="a0bdd38cd769950ea87559b6f084a96d">
  <xsd:schema xmlns:xsd="http://www.w3.org/2001/XMLSchema" xmlns:xs="http://www.w3.org/2001/XMLSchema" xmlns:p="http://schemas.microsoft.com/office/2006/metadata/properties" xmlns:ns3="f3c5a4f0-f3e5-4d24-939c-08b6d104d778" targetNamespace="http://schemas.microsoft.com/office/2006/metadata/properties" ma:root="true" ma:fieldsID="f7aac5f05a3f7eef55716555dc9bf99f" ns3:_="">
    <xsd:import namespace="f3c5a4f0-f3e5-4d24-939c-08b6d104d77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c5a4f0-f3e5-4d24-939c-08b6d104d7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c5a4f0-f3e5-4d24-939c-08b6d104d77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A28A81-878B-41B4-B5EA-9A8CA1493B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c5a4f0-f3e5-4d24-939c-08b6d104d7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F9C150-5424-4DEB-92D0-22C4E79280DF}">
  <ds:schemaRefs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f3c5a4f0-f3e5-4d24-939c-08b6d104d778"/>
  </ds:schemaRefs>
</ds:datastoreItem>
</file>

<file path=customXml/itemProps3.xml><?xml version="1.0" encoding="utf-8"?>
<ds:datastoreItem xmlns:ds="http://schemas.openxmlformats.org/officeDocument/2006/customXml" ds:itemID="{930A7176-00CC-4909-8AA4-E2EF9D13F64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51225</TotalTime>
  <Words>1306</Words>
  <Application>Microsoft Office PowerPoint</Application>
  <PresentationFormat>Widescreen</PresentationFormat>
  <Paragraphs>225</Paragraphs>
  <Slides>22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51" baseType="lpstr">
      <vt:lpstr>MS PGothic</vt:lpstr>
      <vt:lpstr>Aptos</vt:lpstr>
      <vt:lpstr>Aptos Display</vt:lpstr>
      <vt:lpstr>Arial</vt:lpstr>
      <vt:lpstr>Avenir Book</vt:lpstr>
      <vt:lpstr>Avenir Heavy</vt:lpstr>
      <vt:lpstr>Avenir Medium</vt:lpstr>
      <vt:lpstr>Avenir Next LT Pro</vt:lpstr>
      <vt:lpstr>Avenir Next LT Pro Demi</vt:lpstr>
      <vt:lpstr>Boston Bold</vt:lpstr>
      <vt:lpstr>Calibri</vt:lpstr>
      <vt:lpstr>Calibri Light</vt:lpstr>
      <vt:lpstr>Gill Sans MT</vt:lpstr>
      <vt:lpstr>Helvetica</vt:lpstr>
      <vt:lpstr>Nunito Regular</vt:lpstr>
      <vt:lpstr>Proxima Nova</vt:lpstr>
      <vt:lpstr>Times</vt:lpstr>
      <vt:lpstr>Wingdings</vt:lpstr>
      <vt:lpstr>Office Theme</vt:lpstr>
      <vt:lpstr>2_Office Theme</vt:lpstr>
      <vt:lpstr>5_Office Theme</vt:lpstr>
      <vt:lpstr>CX slide template 2026</vt:lpstr>
      <vt:lpstr>1_Office Theme</vt:lpstr>
      <vt:lpstr>3_Office Theme</vt:lpstr>
      <vt:lpstr>3_Theme1</vt:lpstr>
      <vt:lpstr>9_Theme1</vt:lpstr>
      <vt:lpstr>14_Theme1</vt:lpstr>
      <vt:lpstr>4_Office Theme</vt:lpstr>
      <vt:lpstr>Prism 8</vt:lpstr>
      <vt:lpstr>PowerPoint Presentation</vt:lpstr>
      <vt:lpstr>PowerPoint Presentation</vt:lpstr>
      <vt:lpstr>Why do we need a cure in an era of effective antiretroviral therapy?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Cohort 2 Cytoxan conditioning, ATI at dosing with 3 x 105 CAR-T cell per kg </vt:lpstr>
      <vt:lpstr>Cohort 3 Cytoxan conditioning, ATI at dosing with 1 x 106 CAR-T cell per kg  </vt:lpstr>
      <vt:lpstr>Safety Profile</vt:lpstr>
      <vt:lpstr>Conclusions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BD</dc:creator>
  <cp:lastModifiedBy>key4events</cp:lastModifiedBy>
  <cp:revision>1615</cp:revision>
  <dcterms:modified xsi:type="dcterms:W3CDTF">2026-07-26T12:18:37Z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0x0101005B803E1FAE8F1E44BD8BD920331D1232</vt:lpwstr>
  </property>
</Properties>
</file>