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Verdana" panose="020B0604030504040204" pitchFamily="34" charset="0"/>
      <p:regular r:id="rId12"/>
      <p:bold r:id="rId13"/>
      <p:italic r:id="rId14"/>
      <p:boldItalic r:id="rId15"/>
    </p:embeddedFont>
    <p:embeddedFont>
      <p:font typeface="Verdana Bold" panose="020B0804030504040204" pitchFamily="34" charset="0"/>
      <p:regular r:id="rId16"/>
      <p:bold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52" autoAdjust="0"/>
    <p:restoredTop sz="94610" autoAdjust="0"/>
  </p:normalViewPr>
  <p:slideViewPr>
    <p:cSldViewPr>
      <p:cViewPr varScale="1">
        <p:scale>
          <a:sx n="77" d="100"/>
          <a:sy n="77" d="100"/>
        </p:scale>
        <p:origin x="344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23.07.2026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  <p:txBody>
          <a:bodyPr/>
          <a:lstStyle/>
          <a:p>
            <a:endParaRPr lang="en-TZ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T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302815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STI self-testing not only improved early syphilis detection but also created an accessible and non-judgmental entry point into HIV testing and prevention.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7/23/26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7/23/26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7/23/26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54320" y="372837"/>
            <a:ext cx="3492465" cy="2248776"/>
            <a:chOff x="0" y="0"/>
            <a:chExt cx="4656620" cy="299836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656582" cy="2998343"/>
            </a:xfrm>
            <a:custGeom>
              <a:avLst/>
              <a:gdLst/>
              <a:ahLst/>
              <a:cxnLst/>
              <a:rect l="l" t="t" r="r" b="b"/>
              <a:pathLst>
                <a:path w="4656582" h="2998343">
                  <a:moveTo>
                    <a:pt x="0" y="0"/>
                  </a:moveTo>
                  <a:lnTo>
                    <a:pt x="4656582" y="0"/>
                  </a:lnTo>
                  <a:lnTo>
                    <a:pt x="4656582" y="2998343"/>
                  </a:lnTo>
                  <a:lnTo>
                    <a:pt x="0" y="29983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b="-104"/>
              </a:stretch>
            </a:blipFill>
          </p:spPr>
          <p:txBody>
            <a:bodyPr/>
            <a:lstStyle/>
            <a:p>
              <a:endParaRPr lang="en-TZ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90957" y="6055576"/>
            <a:ext cx="5378225" cy="3462995"/>
            <a:chOff x="0" y="0"/>
            <a:chExt cx="7170966" cy="461732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7170928" cy="4617339"/>
            </a:xfrm>
            <a:custGeom>
              <a:avLst/>
              <a:gdLst/>
              <a:ahLst/>
              <a:cxnLst/>
              <a:rect l="l" t="t" r="r" b="b"/>
              <a:pathLst>
                <a:path w="7170928" h="4617339">
                  <a:moveTo>
                    <a:pt x="0" y="0"/>
                  </a:moveTo>
                  <a:lnTo>
                    <a:pt x="7170928" y="0"/>
                  </a:lnTo>
                  <a:lnTo>
                    <a:pt x="7170928" y="4617339"/>
                  </a:lnTo>
                  <a:lnTo>
                    <a:pt x="0" y="46173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b="-103"/>
              </a:stretch>
            </a:blipFill>
          </p:spPr>
          <p:txBody>
            <a:bodyPr/>
            <a:lstStyle/>
            <a:p>
              <a:endParaRPr lang="en-TZ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0"/>
            <a:ext cx="6089304" cy="5544131"/>
            <a:chOff x="0" y="0"/>
            <a:chExt cx="8119072" cy="739217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19110" cy="7392162"/>
            </a:xfrm>
            <a:custGeom>
              <a:avLst/>
              <a:gdLst/>
              <a:ahLst/>
              <a:cxnLst/>
              <a:rect l="l" t="t" r="r" b="b"/>
              <a:pathLst>
                <a:path w="8119110" h="7392162">
                  <a:moveTo>
                    <a:pt x="0" y="0"/>
                  </a:moveTo>
                  <a:lnTo>
                    <a:pt x="8119110" y="0"/>
                  </a:lnTo>
                  <a:lnTo>
                    <a:pt x="8119110" y="7392162"/>
                  </a:lnTo>
                  <a:lnTo>
                    <a:pt x="0" y="73921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TZ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64369" y="9625012"/>
            <a:ext cx="5510212" cy="323850"/>
            <a:chOff x="0" y="0"/>
            <a:chExt cx="7346950" cy="431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7346950" cy="431800"/>
            </a:xfrm>
            <a:custGeom>
              <a:avLst/>
              <a:gdLst/>
              <a:ahLst/>
              <a:cxnLst/>
              <a:rect l="l" t="t" r="r" b="b"/>
              <a:pathLst>
                <a:path w="7346950" h="431800">
                  <a:moveTo>
                    <a:pt x="0" y="0"/>
                  </a:moveTo>
                  <a:lnTo>
                    <a:pt x="7346950" y="0"/>
                  </a:lnTo>
                  <a:lnTo>
                    <a:pt x="7346950" y="431800"/>
                  </a:lnTo>
                  <a:lnTo>
                    <a:pt x="0" y="4318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81532" b="-281532"/>
              </a:stretch>
            </a:blipFill>
          </p:spPr>
          <p:txBody>
            <a:bodyPr/>
            <a:lstStyle/>
            <a:p>
              <a:endParaRPr lang="en-TZ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0"/>
              <a:ext cx="7346950" cy="4318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800"/>
                </a:lnSpc>
              </a:pPr>
              <a:r>
                <a:rPr lang="en-US" sz="1500">
                  <a:solidFill>
                    <a:srgbClr val="000000"/>
                  </a:solidFill>
                  <a:latin typeface="Verdana"/>
                  <a:ea typeface="Verdana"/>
                  <a:cs typeface="Verdana"/>
                  <a:sym typeface="Verdana"/>
                </a:rPr>
                <a:t>26–31 July  •  Rio de Janeiro, Brazil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174581" y="9625012"/>
            <a:ext cx="2645569" cy="323850"/>
            <a:chOff x="0" y="0"/>
            <a:chExt cx="3527425" cy="431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527422" cy="431800"/>
            </a:xfrm>
            <a:custGeom>
              <a:avLst/>
              <a:gdLst/>
              <a:ahLst/>
              <a:cxnLst/>
              <a:rect l="l" t="t" r="r" b="b"/>
              <a:pathLst>
                <a:path w="3527422" h="431800">
                  <a:moveTo>
                    <a:pt x="0" y="0"/>
                  </a:moveTo>
                  <a:lnTo>
                    <a:pt x="3527422" y="0"/>
                  </a:lnTo>
                  <a:lnTo>
                    <a:pt x="3527422" y="431800"/>
                  </a:lnTo>
                  <a:lnTo>
                    <a:pt x="0" y="4318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09175" b="-109175"/>
              </a:stretch>
            </a:blipFill>
          </p:spPr>
          <p:txBody>
            <a:bodyPr/>
            <a:lstStyle/>
            <a:p>
              <a:endParaRPr lang="en-TZ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0"/>
              <a:ext cx="3527425" cy="4318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800"/>
                </a:lnSpc>
              </a:pPr>
              <a:r>
                <a:rPr lang="en-US" sz="1500">
                  <a:solidFill>
                    <a:srgbClr val="000000"/>
                  </a:solidFill>
                  <a:latin typeface="Verdana"/>
                  <a:ea typeface="Verdana"/>
                  <a:cs typeface="Verdana"/>
                  <a:sym typeface="Verdana"/>
                </a:rPr>
                <a:t>aids2026.org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5569182" y="4489051"/>
            <a:ext cx="11900009" cy="4075567"/>
            <a:chOff x="0" y="0"/>
            <a:chExt cx="15866679" cy="543409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5866675" cy="5434093"/>
            </a:xfrm>
            <a:custGeom>
              <a:avLst/>
              <a:gdLst/>
              <a:ahLst/>
              <a:cxnLst/>
              <a:rect l="l" t="t" r="r" b="b"/>
              <a:pathLst>
                <a:path w="15866675" h="5434093">
                  <a:moveTo>
                    <a:pt x="0" y="0"/>
                  </a:moveTo>
                  <a:lnTo>
                    <a:pt x="15866675" y="0"/>
                  </a:lnTo>
                  <a:lnTo>
                    <a:pt x="15866675" y="5434093"/>
                  </a:lnTo>
                  <a:lnTo>
                    <a:pt x="0" y="543409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20178" r="-14986" b="-53798"/>
              </a:stretch>
            </a:blipFill>
          </p:spPr>
          <p:txBody>
            <a:bodyPr/>
            <a:lstStyle/>
            <a:p>
              <a:endParaRPr lang="en-TZ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9525"/>
              <a:ext cx="15866679" cy="54436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124"/>
                </a:lnSpc>
              </a:pPr>
              <a:r>
                <a:rPr lang="en-US" sz="4200" b="1">
                  <a:solidFill>
                    <a:srgbClr val="617F09"/>
                  </a:solidFill>
                  <a:latin typeface="Verdana Bold"/>
                  <a:ea typeface="Verdana Bold"/>
                  <a:cs typeface="Verdana Bold"/>
                  <a:sym typeface="Verdana Bold"/>
                </a:rPr>
                <a:t>Integrating STI self-testing as a scalable entry point to HIV prevention among adolescent girls and young women in Dar es Salaam: evidence from a community-led advocacy initiative.</a:t>
              </a:r>
            </a:p>
          </p:txBody>
        </p:sp>
      </p:grpSp>
      <p:sp>
        <p:nvSpPr>
          <p:cNvPr id="17" name="Freeform 17"/>
          <p:cNvSpPr/>
          <p:nvPr/>
        </p:nvSpPr>
        <p:spPr>
          <a:xfrm>
            <a:off x="15581710" y="372837"/>
            <a:ext cx="2134627" cy="2134627"/>
          </a:xfrm>
          <a:custGeom>
            <a:avLst/>
            <a:gdLst/>
            <a:ahLst/>
            <a:cxnLst/>
            <a:rect l="l" t="t" r="r" b="b"/>
            <a:pathLst>
              <a:path w="2134627" h="2134627">
                <a:moveTo>
                  <a:pt x="0" y="0"/>
                </a:moveTo>
                <a:lnTo>
                  <a:pt x="2134627" y="0"/>
                </a:lnTo>
                <a:lnTo>
                  <a:pt x="2134627" y="2134627"/>
                </a:lnTo>
                <a:lnTo>
                  <a:pt x="0" y="213462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TZ"/>
          </a:p>
        </p:txBody>
      </p:sp>
      <p:sp>
        <p:nvSpPr>
          <p:cNvPr id="18" name="Freeform 18"/>
          <p:cNvSpPr/>
          <p:nvPr/>
        </p:nvSpPr>
        <p:spPr>
          <a:xfrm>
            <a:off x="5971088" y="218947"/>
            <a:ext cx="1716388" cy="2288518"/>
          </a:xfrm>
          <a:custGeom>
            <a:avLst/>
            <a:gdLst/>
            <a:ahLst/>
            <a:cxnLst/>
            <a:rect l="l" t="t" r="r" b="b"/>
            <a:pathLst>
              <a:path w="1716388" h="2288518">
                <a:moveTo>
                  <a:pt x="0" y="0"/>
                </a:moveTo>
                <a:lnTo>
                  <a:pt x="1716389" y="0"/>
                </a:lnTo>
                <a:lnTo>
                  <a:pt x="1716389" y="2288517"/>
                </a:lnTo>
                <a:lnTo>
                  <a:pt x="0" y="228851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TZ"/>
          </a:p>
        </p:txBody>
      </p:sp>
      <p:sp>
        <p:nvSpPr>
          <p:cNvPr id="19" name="Freeform 19"/>
          <p:cNvSpPr/>
          <p:nvPr/>
        </p:nvSpPr>
        <p:spPr>
          <a:xfrm>
            <a:off x="15775103" y="8564618"/>
            <a:ext cx="1812102" cy="1384244"/>
          </a:xfrm>
          <a:custGeom>
            <a:avLst/>
            <a:gdLst/>
            <a:ahLst/>
            <a:cxnLst/>
            <a:rect l="l" t="t" r="r" b="b"/>
            <a:pathLst>
              <a:path w="1812102" h="1384244">
                <a:moveTo>
                  <a:pt x="0" y="0"/>
                </a:moveTo>
                <a:lnTo>
                  <a:pt x="1812102" y="0"/>
                </a:lnTo>
                <a:lnTo>
                  <a:pt x="1812102" y="1384244"/>
                </a:lnTo>
                <a:lnTo>
                  <a:pt x="0" y="138424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TZ"/>
          </a:p>
        </p:txBody>
      </p:sp>
      <p:sp>
        <p:nvSpPr>
          <p:cNvPr id="20" name="TextBox 20"/>
          <p:cNvSpPr txBox="1"/>
          <p:nvPr/>
        </p:nvSpPr>
        <p:spPr>
          <a:xfrm>
            <a:off x="5698322" y="2936031"/>
            <a:ext cx="11641728" cy="973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60"/>
              </a:lnSpc>
            </a:pPr>
            <a:r>
              <a:rPr lang="en-US" sz="3000" b="1">
                <a:solidFill>
                  <a:srgbClr val="000000"/>
                </a:solidFill>
                <a:latin typeface="Verdana Bold"/>
                <a:ea typeface="Verdana Bold"/>
                <a:cs typeface="Verdana Bold"/>
                <a:sym typeface="Verdana Bold"/>
              </a:rPr>
              <a:t>Practice and pathways: Integrated testing and screening as entry points to HIV care.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081139" y="886863"/>
            <a:ext cx="11036017" cy="12748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31"/>
              </a:lnSpc>
            </a:pPr>
            <a:r>
              <a:rPr lang="en-US" sz="2599" b="1">
                <a:solidFill>
                  <a:srgbClr val="000000"/>
                </a:solidFill>
                <a:latin typeface="Verdana Bold"/>
                <a:ea typeface="Verdana Bold"/>
                <a:cs typeface="Verdana Bold"/>
                <a:sym typeface="Verdana Bold"/>
              </a:rPr>
              <a:t>Elizabeth Zahabu, Team Lead</a:t>
            </a:r>
          </a:p>
          <a:p>
            <a:pPr algn="l">
              <a:lnSpc>
                <a:spcPts val="3431"/>
              </a:lnSpc>
            </a:pPr>
            <a:r>
              <a:rPr lang="en-US" sz="2599" b="1">
                <a:solidFill>
                  <a:srgbClr val="000000"/>
                </a:solidFill>
                <a:latin typeface="Verdana Bold"/>
                <a:ea typeface="Verdana Bold"/>
                <a:cs typeface="Verdana Bold"/>
                <a:sym typeface="Verdana Bold"/>
              </a:rPr>
              <a:t>WeCare Initiative</a:t>
            </a:r>
          </a:p>
          <a:p>
            <a:pPr algn="l">
              <a:lnSpc>
                <a:spcPts val="3431"/>
              </a:lnSpc>
            </a:pPr>
            <a:endParaRPr lang="en-US" sz="2599" b="1">
              <a:solidFill>
                <a:srgbClr val="000000"/>
              </a:solidFill>
              <a:latin typeface="Verdana Bold"/>
              <a:ea typeface="Verdana Bold"/>
              <a:cs typeface="Verdana Bold"/>
              <a:sym typeface="Verdana 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2978142" cy="1917607"/>
            <a:chOff x="0" y="0"/>
            <a:chExt cx="4656620" cy="299836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656582" cy="2998343"/>
            </a:xfrm>
            <a:custGeom>
              <a:avLst/>
              <a:gdLst/>
              <a:ahLst/>
              <a:cxnLst/>
              <a:rect l="l" t="t" r="r" b="b"/>
              <a:pathLst>
                <a:path w="4656582" h="2998343">
                  <a:moveTo>
                    <a:pt x="0" y="0"/>
                  </a:moveTo>
                  <a:lnTo>
                    <a:pt x="4656582" y="0"/>
                  </a:lnTo>
                  <a:lnTo>
                    <a:pt x="4656582" y="2998343"/>
                  </a:lnTo>
                  <a:lnTo>
                    <a:pt x="0" y="29983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-104"/>
              </a:stretch>
            </a:blipFill>
          </p:spPr>
          <p:txBody>
            <a:bodyPr/>
            <a:lstStyle/>
            <a:p>
              <a:endParaRPr lang="en-TZ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6174581" y="9486900"/>
            <a:ext cx="5510212" cy="502345"/>
            <a:chOff x="0" y="0"/>
            <a:chExt cx="7346950" cy="46954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7346950" cy="431800"/>
            </a:xfrm>
            <a:custGeom>
              <a:avLst/>
              <a:gdLst/>
              <a:ahLst/>
              <a:cxnLst/>
              <a:rect l="l" t="t" r="r" b="b"/>
              <a:pathLst>
                <a:path w="7346950" h="431800">
                  <a:moveTo>
                    <a:pt x="0" y="0"/>
                  </a:moveTo>
                  <a:lnTo>
                    <a:pt x="7346950" y="0"/>
                  </a:lnTo>
                  <a:lnTo>
                    <a:pt x="7346950" y="431800"/>
                  </a:lnTo>
                  <a:lnTo>
                    <a:pt x="0" y="4318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81532" b="-281532"/>
              </a:stretch>
            </a:blipFill>
          </p:spPr>
          <p:txBody>
            <a:bodyPr/>
            <a:lstStyle/>
            <a:p>
              <a:endParaRPr lang="en-TZ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825624" y="318193"/>
              <a:ext cx="5521325" cy="15135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800"/>
                </a:lnSpc>
              </a:pPr>
              <a:r>
                <a:rPr lang="en-US" sz="1500" dirty="0">
                  <a:solidFill>
                    <a:srgbClr val="000000"/>
                  </a:solidFill>
                  <a:latin typeface="Verdana"/>
                  <a:ea typeface="Verdana"/>
                  <a:cs typeface="Verdana"/>
                  <a:sym typeface="Verdana"/>
                </a:rPr>
                <a:t>26–31 July  •  Rio de Janeiro, Brazil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1684794" y="9625012"/>
            <a:ext cx="7034797" cy="364234"/>
            <a:chOff x="0" y="0"/>
            <a:chExt cx="9379728" cy="48564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527422" cy="431800"/>
            </a:xfrm>
            <a:custGeom>
              <a:avLst/>
              <a:gdLst/>
              <a:ahLst/>
              <a:cxnLst/>
              <a:rect l="l" t="t" r="r" b="b"/>
              <a:pathLst>
                <a:path w="3527422" h="431800">
                  <a:moveTo>
                    <a:pt x="0" y="0"/>
                  </a:moveTo>
                  <a:lnTo>
                    <a:pt x="3527422" y="0"/>
                  </a:lnTo>
                  <a:lnTo>
                    <a:pt x="3527422" y="431800"/>
                  </a:lnTo>
                  <a:lnTo>
                    <a:pt x="0" y="4318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09175" b="-109175"/>
              </a:stretch>
            </a:blipFill>
          </p:spPr>
          <p:txBody>
            <a:bodyPr/>
            <a:lstStyle/>
            <a:p>
              <a:endParaRPr lang="en-TZ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852303" y="53845"/>
              <a:ext cx="3527425" cy="4318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800"/>
                </a:lnSpc>
              </a:pPr>
              <a:r>
                <a:rPr lang="en-US" sz="1500" dirty="0">
                  <a:solidFill>
                    <a:srgbClr val="000000"/>
                  </a:solidFill>
                  <a:latin typeface="Verdana"/>
                  <a:ea typeface="Verdana"/>
                  <a:cs typeface="Verdana"/>
                  <a:sym typeface="Verdana"/>
                </a:rPr>
                <a:t>aids2026.org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-1277620" y="2418710"/>
            <a:ext cx="5008201" cy="7868290"/>
            <a:chOff x="0" y="0"/>
            <a:chExt cx="6677602" cy="10491054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677602" cy="10491054"/>
            </a:xfrm>
            <a:custGeom>
              <a:avLst/>
              <a:gdLst/>
              <a:ahLst/>
              <a:cxnLst/>
              <a:rect l="l" t="t" r="r" b="b"/>
              <a:pathLst>
                <a:path w="6677602" h="10491054">
                  <a:moveTo>
                    <a:pt x="0" y="0"/>
                  </a:moveTo>
                  <a:lnTo>
                    <a:pt x="6677602" y="0"/>
                  </a:lnTo>
                  <a:lnTo>
                    <a:pt x="6677602" y="10491054"/>
                  </a:lnTo>
                  <a:lnTo>
                    <a:pt x="0" y="104910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12843" r="-12843"/>
              </a:stretch>
            </a:blipFill>
          </p:spPr>
          <p:txBody>
            <a:bodyPr/>
            <a:lstStyle/>
            <a:p>
              <a:endParaRPr lang="en-TZ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4015844" y="1619946"/>
            <a:ext cx="14119756" cy="82073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169"/>
              </a:lnSpc>
            </a:pPr>
            <a:r>
              <a:rPr lang="en-US" sz="2668" b="1" dirty="0">
                <a:solidFill>
                  <a:srgbClr val="617F09"/>
                </a:solidFill>
                <a:latin typeface="Verdana Bold"/>
                <a:ea typeface="Verdana Bold"/>
                <a:cs typeface="Verdana Bold"/>
                <a:sym typeface="Verdana Bold"/>
              </a:rPr>
              <a:t>Main Question:</a:t>
            </a:r>
          </a:p>
          <a:p>
            <a:pPr algn="l">
              <a:lnSpc>
                <a:spcPts val="3169"/>
              </a:lnSpc>
            </a:pPr>
            <a:endParaRPr lang="en-US" sz="2668" b="1" dirty="0">
              <a:solidFill>
                <a:srgbClr val="617F09"/>
              </a:solidFill>
              <a:latin typeface="Verdana Bold"/>
              <a:ea typeface="Verdana Bold"/>
              <a:cs typeface="Verdana Bold"/>
              <a:sym typeface="Verdana Bold"/>
            </a:endParaRPr>
          </a:p>
          <a:p>
            <a:pPr algn="l">
              <a:lnSpc>
                <a:spcPts val="3169"/>
              </a:lnSpc>
            </a:pPr>
            <a:r>
              <a:rPr lang="en-US" sz="2668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Can STI self-testing serve as an entry point to HIV prevention for adolescent girls and young women (AGYW) in Dar es Salaam, Tanzania?</a:t>
            </a:r>
          </a:p>
          <a:p>
            <a:pPr algn="l">
              <a:lnSpc>
                <a:spcPts val="3169"/>
              </a:lnSpc>
            </a:pPr>
            <a:endParaRPr lang="en-US" sz="2668" dirty="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algn="l">
              <a:lnSpc>
                <a:spcPts val="3169"/>
              </a:lnSpc>
            </a:pPr>
            <a:r>
              <a:rPr lang="en-US" sz="2668" b="1" dirty="0">
                <a:solidFill>
                  <a:srgbClr val="617F09"/>
                </a:solidFill>
                <a:latin typeface="Verdana Bold"/>
                <a:ea typeface="Verdana Bold"/>
                <a:cs typeface="Verdana Bold"/>
                <a:sym typeface="Verdana Bold"/>
              </a:rPr>
              <a:t> Key findings?</a:t>
            </a:r>
          </a:p>
          <a:p>
            <a:pPr algn="l">
              <a:lnSpc>
                <a:spcPts val="3169"/>
              </a:lnSpc>
            </a:pPr>
            <a:endParaRPr lang="en-US" sz="2668" b="1" dirty="0">
              <a:solidFill>
                <a:srgbClr val="617F09"/>
              </a:solidFill>
              <a:latin typeface="Verdana Bold"/>
              <a:ea typeface="Verdana Bold"/>
              <a:cs typeface="Verdana Bold"/>
              <a:sym typeface="Verdana Bold"/>
            </a:endParaRPr>
          </a:p>
          <a:p>
            <a:pPr marL="576085" lvl="1" indent="-288043" algn="l">
              <a:lnSpc>
                <a:spcPts val="3169"/>
              </a:lnSpc>
              <a:buFont typeface="Arial"/>
              <a:buChar char="•"/>
            </a:pPr>
            <a:r>
              <a:rPr lang="en-US" sz="2668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STI self-testing successfully engaged AGYW in HIV prevention services.</a:t>
            </a:r>
          </a:p>
          <a:p>
            <a:pPr marL="576085" lvl="1" indent="-288043" algn="l">
              <a:lnSpc>
                <a:spcPts val="3169"/>
              </a:lnSpc>
              <a:buFont typeface="Arial"/>
              <a:buChar char="•"/>
            </a:pPr>
            <a:r>
              <a:rPr lang="en-US" sz="2668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72% of AGYW who sought follow-up care also completed HIV testing.</a:t>
            </a:r>
          </a:p>
          <a:p>
            <a:pPr marL="576085" lvl="1" indent="-288043" algn="l">
              <a:lnSpc>
                <a:spcPts val="3169"/>
              </a:lnSpc>
              <a:buFont typeface="Arial"/>
              <a:buChar char="•"/>
            </a:pPr>
            <a:r>
              <a:rPr lang="en-US" sz="2668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41% received PrEP counseling through referral pathways.</a:t>
            </a:r>
          </a:p>
          <a:p>
            <a:pPr marL="576085" lvl="1" indent="-288043" algn="l">
              <a:lnSpc>
                <a:spcPts val="3169"/>
              </a:lnSpc>
              <a:buFont typeface="Arial"/>
              <a:buChar char="•"/>
            </a:pPr>
            <a:r>
              <a:rPr lang="en-US" sz="2668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Community education reduced stigma, improved STI-HIV knowledge, and strengthened trust between AGYW and healthcare providers.</a:t>
            </a:r>
          </a:p>
          <a:p>
            <a:pPr marL="576085" lvl="1" indent="-288043" algn="l">
              <a:lnSpc>
                <a:spcPts val="3169"/>
              </a:lnSpc>
              <a:buFont typeface="Arial"/>
              <a:buChar char="•"/>
            </a:pPr>
            <a:r>
              <a:rPr lang="en-US" sz="2668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Facility assessments identified gaps in STI-HIV service integration and PrEP availability.</a:t>
            </a:r>
          </a:p>
          <a:p>
            <a:pPr algn="l">
              <a:lnSpc>
                <a:spcPts val="3169"/>
              </a:lnSpc>
            </a:pPr>
            <a:endParaRPr lang="en-US" sz="2668" dirty="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algn="l">
              <a:lnSpc>
                <a:spcPts val="3169"/>
              </a:lnSpc>
            </a:pPr>
            <a:r>
              <a:rPr lang="en-US" sz="2668" b="1" dirty="0">
                <a:solidFill>
                  <a:srgbClr val="617F09"/>
                </a:solidFill>
                <a:latin typeface="Verdana Bold"/>
                <a:ea typeface="Verdana Bold"/>
                <a:cs typeface="Verdana Bold"/>
                <a:sym typeface="Verdana Bold"/>
              </a:rPr>
              <a:t>Why is it important:</a:t>
            </a:r>
          </a:p>
          <a:p>
            <a:pPr algn="l">
              <a:lnSpc>
                <a:spcPts val="3169"/>
              </a:lnSpc>
            </a:pPr>
            <a:endParaRPr lang="en-US" sz="2668" b="1" dirty="0">
              <a:solidFill>
                <a:srgbClr val="617F09"/>
              </a:solidFill>
              <a:latin typeface="Verdana Bold"/>
              <a:ea typeface="Verdana Bold"/>
              <a:cs typeface="Verdana Bold"/>
              <a:sym typeface="Verdana Bold"/>
            </a:endParaRPr>
          </a:p>
          <a:p>
            <a:pPr algn="l">
              <a:lnSpc>
                <a:spcPts val="3169"/>
              </a:lnSpc>
            </a:pPr>
            <a:r>
              <a:rPr lang="en-US" sz="2668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Integrating STI self-testing into community-based HIV prevention strategies can help reduce barriers, address stigma, and expand access to HIV testing and PrEP among AGYW.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3730581" y="-589191"/>
            <a:ext cx="11449050" cy="1835944"/>
            <a:chOff x="0" y="0"/>
            <a:chExt cx="15265400" cy="2447925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5265400" cy="2447928"/>
            </a:xfrm>
            <a:custGeom>
              <a:avLst/>
              <a:gdLst/>
              <a:ahLst/>
              <a:cxnLst/>
              <a:rect l="l" t="t" r="r" b="b"/>
              <a:pathLst>
                <a:path w="15265400" h="2447928">
                  <a:moveTo>
                    <a:pt x="0" y="0"/>
                  </a:moveTo>
                  <a:lnTo>
                    <a:pt x="15265400" y="0"/>
                  </a:lnTo>
                  <a:lnTo>
                    <a:pt x="15265400" y="2447928"/>
                  </a:lnTo>
                  <a:lnTo>
                    <a:pt x="0" y="244792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71509" b="-71509"/>
              </a:stretch>
            </a:blipFill>
          </p:spPr>
          <p:txBody>
            <a:bodyPr/>
            <a:lstStyle/>
            <a:p>
              <a:endParaRPr lang="en-TZ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66675"/>
              <a:ext cx="15265400" cy="2381250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algn="l">
                <a:lnSpc>
                  <a:spcPts val="7128"/>
                </a:lnSpc>
              </a:pPr>
              <a:r>
                <a:rPr lang="en-US" sz="6600" b="1" dirty="0">
                  <a:solidFill>
                    <a:srgbClr val="617F09"/>
                  </a:solidFill>
                  <a:latin typeface="Verdana Bold"/>
                  <a:ea typeface="Verdana Bold"/>
                  <a:cs typeface="Verdana Bold"/>
                  <a:sym typeface="Verdana Bold"/>
                </a:rPr>
                <a:t>Summary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54320" y="372837"/>
            <a:ext cx="3492465" cy="2248776"/>
            <a:chOff x="0" y="0"/>
            <a:chExt cx="4656620" cy="299836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656582" cy="2998343"/>
            </a:xfrm>
            <a:custGeom>
              <a:avLst/>
              <a:gdLst/>
              <a:ahLst/>
              <a:cxnLst/>
              <a:rect l="l" t="t" r="r" b="b"/>
              <a:pathLst>
                <a:path w="4656582" h="2998343">
                  <a:moveTo>
                    <a:pt x="0" y="0"/>
                  </a:moveTo>
                  <a:lnTo>
                    <a:pt x="4656582" y="0"/>
                  </a:lnTo>
                  <a:lnTo>
                    <a:pt x="4656582" y="2998343"/>
                  </a:lnTo>
                  <a:lnTo>
                    <a:pt x="0" y="29983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b="-104"/>
              </a:stretch>
            </a:blipFill>
          </p:spPr>
          <p:txBody>
            <a:bodyPr/>
            <a:lstStyle/>
            <a:p>
              <a:endParaRPr lang="en-TZ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6174581" y="9625012"/>
            <a:ext cx="5510212" cy="323850"/>
            <a:chOff x="0" y="0"/>
            <a:chExt cx="7346950" cy="431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7346950" cy="431800"/>
            </a:xfrm>
            <a:custGeom>
              <a:avLst/>
              <a:gdLst/>
              <a:ahLst/>
              <a:cxnLst/>
              <a:rect l="l" t="t" r="r" b="b"/>
              <a:pathLst>
                <a:path w="7346950" h="431800">
                  <a:moveTo>
                    <a:pt x="0" y="0"/>
                  </a:moveTo>
                  <a:lnTo>
                    <a:pt x="7346950" y="0"/>
                  </a:lnTo>
                  <a:lnTo>
                    <a:pt x="7346950" y="431800"/>
                  </a:lnTo>
                  <a:lnTo>
                    <a:pt x="0" y="4318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81532" b="-281532"/>
              </a:stretch>
            </a:blipFill>
          </p:spPr>
          <p:txBody>
            <a:bodyPr/>
            <a:lstStyle/>
            <a:p>
              <a:endParaRPr lang="en-TZ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0"/>
              <a:ext cx="7346950" cy="4318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800"/>
                </a:lnSpc>
              </a:pPr>
              <a:r>
                <a:rPr lang="en-US" sz="1500">
                  <a:solidFill>
                    <a:srgbClr val="000000"/>
                  </a:solidFill>
                  <a:latin typeface="Verdana"/>
                  <a:ea typeface="Verdana"/>
                  <a:cs typeface="Verdana"/>
                  <a:sym typeface="Verdana"/>
                </a:rPr>
                <a:t>26–31 July  •  Rio de Janeiro, Brazil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1684794" y="9625012"/>
            <a:ext cx="2645569" cy="323850"/>
            <a:chOff x="0" y="0"/>
            <a:chExt cx="3527425" cy="431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527422" cy="431800"/>
            </a:xfrm>
            <a:custGeom>
              <a:avLst/>
              <a:gdLst/>
              <a:ahLst/>
              <a:cxnLst/>
              <a:rect l="l" t="t" r="r" b="b"/>
              <a:pathLst>
                <a:path w="3527422" h="431800">
                  <a:moveTo>
                    <a:pt x="0" y="0"/>
                  </a:moveTo>
                  <a:lnTo>
                    <a:pt x="3527422" y="0"/>
                  </a:lnTo>
                  <a:lnTo>
                    <a:pt x="3527422" y="431800"/>
                  </a:lnTo>
                  <a:lnTo>
                    <a:pt x="0" y="4318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09175" b="-109175"/>
              </a:stretch>
            </a:blipFill>
          </p:spPr>
          <p:txBody>
            <a:bodyPr/>
            <a:lstStyle/>
            <a:p>
              <a:endParaRPr lang="en-TZ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0"/>
              <a:ext cx="3527425" cy="4318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800"/>
                </a:lnSpc>
              </a:pPr>
              <a:r>
                <a:rPr lang="en-US" sz="1500">
                  <a:solidFill>
                    <a:srgbClr val="000000"/>
                  </a:solidFill>
                  <a:latin typeface="Verdana"/>
                  <a:ea typeface="Verdana"/>
                  <a:cs typeface="Verdana"/>
                  <a:sym typeface="Verdana"/>
                </a:rPr>
                <a:t>aids2026.org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0" y="3145631"/>
            <a:ext cx="5713095" cy="7141369"/>
            <a:chOff x="0" y="0"/>
            <a:chExt cx="7617460" cy="952182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7617460" cy="9521825"/>
            </a:xfrm>
            <a:custGeom>
              <a:avLst/>
              <a:gdLst/>
              <a:ahLst/>
              <a:cxnLst/>
              <a:rect l="l" t="t" r="r" b="b"/>
              <a:pathLst>
                <a:path w="7617460" h="9521825">
                  <a:moveTo>
                    <a:pt x="0" y="0"/>
                  </a:moveTo>
                  <a:lnTo>
                    <a:pt x="7617460" y="0"/>
                  </a:lnTo>
                  <a:lnTo>
                    <a:pt x="7617460" y="9521825"/>
                  </a:lnTo>
                  <a:lnTo>
                    <a:pt x="0" y="95218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TZ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6174572" y="2189035"/>
            <a:ext cx="11449060" cy="79202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95"/>
              </a:lnSpc>
            </a:pPr>
            <a:endParaRPr/>
          </a:p>
          <a:p>
            <a:pPr algn="l">
              <a:lnSpc>
                <a:spcPts val="3695"/>
              </a:lnSpc>
            </a:pPr>
            <a:r>
              <a:rPr lang="en-US" sz="2799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Adolescent Girls and Young Women (AGYW) in Tanzania continue to bear a disproportionate burden of STIs and HIV. Untreated STIs increase the biological risk of HIV acquisition by up to three times.</a:t>
            </a:r>
          </a:p>
          <a:p>
            <a:pPr algn="l">
              <a:lnSpc>
                <a:spcPts val="3695"/>
              </a:lnSpc>
            </a:pPr>
            <a:endParaRPr lang="en-US" sz="2799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algn="l">
              <a:lnSpc>
                <a:spcPts val="3695"/>
              </a:lnSpc>
            </a:pPr>
            <a:r>
              <a:rPr lang="en-US" sz="2799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Despite this intersection, uptake of STI screening and HIV prevention services remains low due to:</a:t>
            </a:r>
          </a:p>
          <a:p>
            <a:pPr marL="604516" lvl="1" indent="-302258" algn="l">
              <a:lnSpc>
                <a:spcPts val="3695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Stigma surrounding STI testing</a:t>
            </a:r>
          </a:p>
          <a:p>
            <a:pPr marL="604516" lvl="1" indent="-302258" algn="l">
              <a:lnSpc>
                <a:spcPts val="3695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Fragmented STI–HIV services</a:t>
            </a:r>
          </a:p>
          <a:p>
            <a:pPr marL="604516" lvl="1" indent="-302258" algn="l">
              <a:lnSpc>
                <a:spcPts val="3695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Limited youth-friendly service delivery</a:t>
            </a:r>
          </a:p>
          <a:p>
            <a:pPr algn="l">
              <a:lnSpc>
                <a:spcPts val="3695"/>
              </a:lnSpc>
            </a:pPr>
            <a:endParaRPr lang="en-US" sz="2799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algn="l">
              <a:lnSpc>
                <a:spcPts val="3695"/>
              </a:lnSpc>
            </a:pPr>
            <a:r>
              <a:rPr lang="en-US" sz="2799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Recognizing these barriers, this community-led project explored whether STI self-testing could serve as an accessible entry point to HIV testing and PrEP uptake among AGYW.</a:t>
            </a:r>
          </a:p>
          <a:p>
            <a:pPr algn="l">
              <a:lnSpc>
                <a:spcPts val="3695"/>
              </a:lnSpc>
            </a:pPr>
            <a:endParaRPr lang="en-US" sz="2799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algn="l">
              <a:lnSpc>
                <a:spcPts val="3695"/>
              </a:lnSpc>
            </a:pPr>
            <a:endParaRPr lang="en-US" sz="2799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13" name="Group 13"/>
          <p:cNvGrpSpPr/>
          <p:nvPr/>
        </p:nvGrpSpPr>
        <p:grpSpPr>
          <a:xfrm>
            <a:off x="6174581" y="372837"/>
            <a:ext cx="11449050" cy="1835946"/>
            <a:chOff x="0" y="0"/>
            <a:chExt cx="15265400" cy="2447928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5265400" cy="2447931"/>
            </a:xfrm>
            <a:custGeom>
              <a:avLst/>
              <a:gdLst/>
              <a:ahLst/>
              <a:cxnLst/>
              <a:rect l="l" t="t" r="r" b="b"/>
              <a:pathLst>
                <a:path w="15265400" h="2447931">
                  <a:moveTo>
                    <a:pt x="0" y="0"/>
                  </a:moveTo>
                  <a:lnTo>
                    <a:pt x="15265400" y="0"/>
                  </a:lnTo>
                  <a:lnTo>
                    <a:pt x="15265400" y="2447931"/>
                  </a:lnTo>
                  <a:lnTo>
                    <a:pt x="0" y="244793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71509" b="-71509"/>
              </a:stretch>
            </a:blipFill>
          </p:spPr>
          <p:txBody>
            <a:bodyPr/>
            <a:lstStyle/>
            <a:p>
              <a:endParaRPr lang="en-TZ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66675"/>
              <a:ext cx="15265400" cy="2381253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algn="l">
                <a:lnSpc>
                  <a:spcPts val="7128"/>
                </a:lnSpc>
              </a:pPr>
              <a:r>
                <a:rPr lang="en-US" sz="6600" b="1">
                  <a:solidFill>
                    <a:srgbClr val="617F09"/>
                  </a:solidFill>
                  <a:latin typeface="Verdana Bold"/>
                  <a:ea typeface="Verdana Bold"/>
                  <a:cs typeface="Verdana Bold"/>
                  <a:sym typeface="Verdana Bold"/>
                </a:rPr>
                <a:t>Background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03854" y="0"/>
            <a:ext cx="1770830" cy="1232651"/>
            <a:chOff x="0" y="0"/>
            <a:chExt cx="4656620" cy="299836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656582" cy="2998343"/>
            </a:xfrm>
            <a:custGeom>
              <a:avLst/>
              <a:gdLst/>
              <a:ahLst/>
              <a:cxnLst/>
              <a:rect l="l" t="t" r="r" b="b"/>
              <a:pathLst>
                <a:path w="4656582" h="2998343">
                  <a:moveTo>
                    <a:pt x="0" y="0"/>
                  </a:moveTo>
                  <a:lnTo>
                    <a:pt x="4656582" y="0"/>
                  </a:lnTo>
                  <a:lnTo>
                    <a:pt x="4656582" y="2998343"/>
                  </a:lnTo>
                  <a:lnTo>
                    <a:pt x="0" y="29983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b="-104"/>
              </a:stretch>
            </a:blipFill>
          </p:spPr>
          <p:txBody>
            <a:bodyPr/>
            <a:lstStyle/>
            <a:p>
              <a:endParaRPr lang="en-TZ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3192787" y="-500062"/>
            <a:ext cx="6172200" cy="10287000"/>
            <a:chOff x="0" y="0"/>
            <a:chExt cx="82296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229600" cy="13716000"/>
            </a:xfrm>
            <a:custGeom>
              <a:avLst/>
              <a:gdLst/>
              <a:ahLst/>
              <a:cxnLst/>
              <a:rect l="l" t="t" r="r" b="b"/>
              <a:pathLst>
                <a:path w="8229600" h="13716000">
                  <a:moveTo>
                    <a:pt x="0" y="0"/>
                  </a:moveTo>
                  <a:lnTo>
                    <a:pt x="8229600" y="0"/>
                  </a:lnTo>
                  <a:lnTo>
                    <a:pt x="82296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TZ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64369" y="9625012"/>
            <a:ext cx="5510212" cy="323850"/>
            <a:chOff x="0" y="0"/>
            <a:chExt cx="7346950" cy="431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346950" cy="431800"/>
            </a:xfrm>
            <a:custGeom>
              <a:avLst/>
              <a:gdLst/>
              <a:ahLst/>
              <a:cxnLst/>
              <a:rect l="l" t="t" r="r" b="b"/>
              <a:pathLst>
                <a:path w="7346950" h="431800">
                  <a:moveTo>
                    <a:pt x="0" y="0"/>
                  </a:moveTo>
                  <a:lnTo>
                    <a:pt x="7346950" y="0"/>
                  </a:lnTo>
                  <a:lnTo>
                    <a:pt x="7346950" y="431800"/>
                  </a:lnTo>
                  <a:lnTo>
                    <a:pt x="0" y="4318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81532" b="-281532"/>
              </a:stretch>
            </a:blipFill>
          </p:spPr>
          <p:txBody>
            <a:bodyPr/>
            <a:lstStyle/>
            <a:p>
              <a:endParaRPr lang="en-TZ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0"/>
              <a:ext cx="7346950" cy="4318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800"/>
                </a:lnSpc>
              </a:pPr>
              <a:r>
                <a:rPr lang="en-US" sz="1500">
                  <a:solidFill>
                    <a:srgbClr val="000000"/>
                  </a:solidFill>
                  <a:latin typeface="Verdana"/>
                  <a:ea typeface="Verdana"/>
                  <a:cs typeface="Verdana"/>
                  <a:sym typeface="Verdana"/>
                </a:rPr>
                <a:t>26–31 July  •  Rio de Janeiro, Brazil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174581" y="9625012"/>
            <a:ext cx="2645569" cy="323850"/>
            <a:chOff x="0" y="0"/>
            <a:chExt cx="3527425" cy="431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527422" cy="431800"/>
            </a:xfrm>
            <a:custGeom>
              <a:avLst/>
              <a:gdLst/>
              <a:ahLst/>
              <a:cxnLst/>
              <a:rect l="l" t="t" r="r" b="b"/>
              <a:pathLst>
                <a:path w="3527422" h="431800">
                  <a:moveTo>
                    <a:pt x="0" y="0"/>
                  </a:moveTo>
                  <a:lnTo>
                    <a:pt x="3527422" y="0"/>
                  </a:lnTo>
                  <a:lnTo>
                    <a:pt x="3527422" y="431800"/>
                  </a:lnTo>
                  <a:lnTo>
                    <a:pt x="0" y="4318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09175" b="-109175"/>
              </a:stretch>
            </a:blipFill>
          </p:spPr>
          <p:txBody>
            <a:bodyPr/>
            <a:lstStyle/>
            <a:p>
              <a:endParaRPr lang="en-TZ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0"/>
              <a:ext cx="3527425" cy="4318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800"/>
                </a:lnSpc>
              </a:pPr>
              <a:r>
                <a:rPr lang="en-US" sz="1500">
                  <a:solidFill>
                    <a:srgbClr val="000000"/>
                  </a:solidFill>
                  <a:latin typeface="Verdana"/>
                  <a:ea typeface="Verdana"/>
                  <a:cs typeface="Verdana"/>
                  <a:sym typeface="Verdana"/>
                </a:rPr>
                <a:t>aids2026.org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3159078" y="570575"/>
            <a:ext cx="8155781" cy="1196341"/>
            <a:chOff x="0" y="0"/>
            <a:chExt cx="10874375" cy="159512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0874374" cy="1595119"/>
            </a:xfrm>
            <a:custGeom>
              <a:avLst/>
              <a:gdLst/>
              <a:ahLst/>
              <a:cxnLst/>
              <a:rect l="l" t="t" r="r" b="b"/>
              <a:pathLst>
                <a:path w="10874374" h="1595119">
                  <a:moveTo>
                    <a:pt x="0" y="0"/>
                  </a:moveTo>
                  <a:lnTo>
                    <a:pt x="10874374" y="0"/>
                  </a:lnTo>
                  <a:lnTo>
                    <a:pt x="10874374" y="1595119"/>
                  </a:lnTo>
                  <a:lnTo>
                    <a:pt x="0" y="159511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6806" b="-108863"/>
              </a:stretch>
            </a:blipFill>
          </p:spPr>
          <p:txBody>
            <a:bodyPr/>
            <a:lstStyle/>
            <a:p>
              <a:endParaRPr lang="en-TZ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76200"/>
              <a:ext cx="10874375" cy="1518921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algn="l">
                <a:lnSpc>
                  <a:spcPts val="6480"/>
                </a:lnSpc>
              </a:pPr>
              <a:r>
                <a:rPr lang="en-US" sz="6000" b="1">
                  <a:solidFill>
                    <a:srgbClr val="617F09"/>
                  </a:solidFill>
                  <a:latin typeface="Verdana Bold"/>
                  <a:ea typeface="Verdana Bold"/>
                  <a:cs typeface="Verdana Bold"/>
                  <a:sym typeface="Verdana Bold"/>
                </a:rPr>
                <a:t>METHODOLOGY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1423999" y="-139744"/>
            <a:ext cx="6552757" cy="6780557"/>
            <a:chOff x="0" y="0"/>
            <a:chExt cx="9468002" cy="9797148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9467977" cy="9797161"/>
            </a:xfrm>
            <a:custGeom>
              <a:avLst/>
              <a:gdLst/>
              <a:ahLst/>
              <a:cxnLst/>
              <a:rect l="l" t="t" r="r" b="b"/>
              <a:pathLst>
                <a:path w="9467977" h="9797161">
                  <a:moveTo>
                    <a:pt x="0" y="0"/>
                  </a:moveTo>
                  <a:lnTo>
                    <a:pt x="9467977" y="0"/>
                  </a:lnTo>
                  <a:lnTo>
                    <a:pt x="9467977" y="9797161"/>
                  </a:lnTo>
                  <a:lnTo>
                    <a:pt x="0" y="97971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33704" r="-33704"/>
              </a:stretch>
            </a:blipFill>
          </p:spPr>
          <p:txBody>
            <a:bodyPr/>
            <a:lstStyle/>
            <a:p>
              <a:endParaRPr lang="en-TZ"/>
            </a:p>
          </p:txBody>
        </p:sp>
      </p:grpSp>
      <p:sp>
        <p:nvSpPr>
          <p:cNvPr id="17" name="Freeform 17"/>
          <p:cNvSpPr/>
          <p:nvPr/>
        </p:nvSpPr>
        <p:spPr>
          <a:xfrm>
            <a:off x="11112756" y="5823659"/>
            <a:ext cx="7175244" cy="4463341"/>
          </a:xfrm>
          <a:custGeom>
            <a:avLst/>
            <a:gdLst/>
            <a:ahLst/>
            <a:cxnLst/>
            <a:rect l="l" t="t" r="r" b="b"/>
            <a:pathLst>
              <a:path w="7175244" h="4463341">
                <a:moveTo>
                  <a:pt x="0" y="0"/>
                </a:moveTo>
                <a:lnTo>
                  <a:pt x="7175244" y="0"/>
                </a:lnTo>
                <a:lnTo>
                  <a:pt x="7175244" y="4463341"/>
                </a:lnTo>
                <a:lnTo>
                  <a:pt x="0" y="446334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TZ"/>
          </a:p>
        </p:txBody>
      </p:sp>
      <p:sp>
        <p:nvSpPr>
          <p:cNvPr id="18" name="TextBox 18"/>
          <p:cNvSpPr txBox="1"/>
          <p:nvPr/>
        </p:nvSpPr>
        <p:spPr>
          <a:xfrm>
            <a:off x="796536" y="1894727"/>
            <a:ext cx="10139996" cy="80012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99"/>
              </a:lnSpc>
            </a:pPr>
            <a:r>
              <a:rPr lang="en-US" sz="2499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A multi-component community-led intervention was implemented between October and December 2024.</a:t>
            </a:r>
          </a:p>
          <a:p>
            <a:pPr algn="l">
              <a:lnSpc>
                <a:spcPts val="3299"/>
              </a:lnSpc>
            </a:pPr>
            <a:endParaRPr lang="en-US" sz="2499" dirty="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algn="l">
              <a:lnSpc>
                <a:spcPts val="3299"/>
              </a:lnSpc>
            </a:pPr>
            <a:r>
              <a:rPr lang="en-US" sz="2499" b="1" dirty="0">
                <a:solidFill>
                  <a:srgbClr val="000000"/>
                </a:solidFill>
                <a:latin typeface="Verdana Bold"/>
                <a:ea typeface="Verdana Bold"/>
                <a:cs typeface="Verdana Bold"/>
                <a:sym typeface="Verdana Bold"/>
              </a:rPr>
              <a:t>The intervention included:</a:t>
            </a:r>
          </a:p>
          <a:p>
            <a:pPr marL="539748" lvl="1" indent="-269874" algn="l">
              <a:lnSpc>
                <a:spcPts val="3299"/>
              </a:lnSpc>
              <a:buFont typeface="Arial"/>
              <a:buChar char="•"/>
            </a:pPr>
            <a:r>
              <a:rPr lang="en-US" sz="2499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Facility mapping and health facility assessments</a:t>
            </a:r>
          </a:p>
          <a:p>
            <a:pPr marL="539748" lvl="1" indent="-269874" algn="l">
              <a:lnSpc>
                <a:spcPts val="3299"/>
              </a:lnSpc>
              <a:buFont typeface="Arial"/>
              <a:buChar char="•"/>
            </a:pPr>
            <a:r>
              <a:rPr lang="en-US" sz="2499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Community sensitization</a:t>
            </a:r>
          </a:p>
          <a:p>
            <a:pPr marL="539748" lvl="1" indent="-269874" algn="l">
              <a:lnSpc>
                <a:spcPts val="3299"/>
              </a:lnSpc>
              <a:buFont typeface="Arial"/>
              <a:buChar char="•"/>
            </a:pPr>
            <a:r>
              <a:rPr lang="en-US" sz="2499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Targeted peer education sessions for AGYW, caregivers and healthcare providers</a:t>
            </a:r>
          </a:p>
          <a:p>
            <a:pPr marL="539748" lvl="1" indent="-269874" algn="l">
              <a:lnSpc>
                <a:spcPts val="3299"/>
              </a:lnSpc>
              <a:buFont typeface="Arial"/>
              <a:buChar char="•"/>
            </a:pPr>
            <a:r>
              <a:rPr lang="en-US" sz="2499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Pilot distribution of 250 syphilis self-testing kits</a:t>
            </a:r>
          </a:p>
          <a:p>
            <a:pPr marL="539748" lvl="1" indent="-269874" algn="l">
              <a:lnSpc>
                <a:spcPts val="3299"/>
              </a:lnSpc>
              <a:buFont typeface="Arial"/>
              <a:buChar char="•"/>
            </a:pPr>
            <a:r>
              <a:rPr lang="en-US" sz="2499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On-site testing and structured referral pathways to youth-friendly HIV services</a:t>
            </a:r>
          </a:p>
          <a:p>
            <a:pPr algn="l">
              <a:lnSpc>
                <a:spcPts val="3299"/>
              </a:lnSpc>
            </a:pPr>
            <a:endParaRPr lang="en-US" sz="2499" dirty="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algn="l">
              <a:lnSpc>
                <a:spcPts val="3299"/>
              </a:lnSpc>
            </a:pPr>
            <a:r>
              <a:rPr lang="en-US" sz="2499" b="1" dirty="0">
                <a:solidFill>
                  <a:srgbClr val="000000"/>
                </a:solidFill>
                <a:latin typeface="Verdana Bold"/>
                <a:ea typeface="Verdana Bold"/>
                <a:cs typeface="Verdana Bold"/>
                <a:sym typeface="Verdana Bold"/>
              </a:rPr>
              <a:t>Facility assessments examined:</a:t>
            </a:r>
          </a:p>
          <a:p>
            <a:pPr marL="539748" lvl="1" indent="-269874" algn="l">
              <a:lnSpc>
                <a:spcPts val="3299"/>
              </a:lnSpc>
              <a:buFont typeface="Arial"/>
              <a:buChar char="•"/>
            </a:pPr>
            <a:r>
              <a:rPr lang="en-US" sz="2499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STI–HIV service integration</a:t>
            </a:r>
          </a:p>
          <a:p>
            <a:pPr marL="539748" lvl="1" indent="-269874" algn="l">
              <a:lnSpc>
                <a:spcPts val="3299"/>
              </a:lnSpc>
              <a:buFont typeface="Arial"/>
              <a:buChar char="•"/>
            </a:pPr>
            <a:r>
              <a:rPr lang="en-US" sz="2499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PrEP availability</a:t>
            </a:r>
          </a:p>
          <a:p>
            <a:pPr marL="539748" lvl="1" indent="-269874" algn="l">
              <a:lnSpc>
                <a:spcPts val="3299"/>
              </a:lnSpc>
              <a:buFont typeface="Arial"/>
              <a:buChar char="•"/>
            </a:pPr>
            <a:r>
              <a:rPr lang="en-US" sz="2499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Adolescent readiness</a:t>
            </a:r>
          </a:p>
          <a:p>
            <a:pPr algn="l">
              <a:lnSpc>
                <a:spcPts val="3299"/>
              </a:lnSpc>
            </a:pPr>
            <a:r>
              <a:rPr lang="en-US" sz="2499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Quantitative service uptake data and qualitative feedback from community dialogues and facility visits informed the analysis.</a:t>
            </a:r>
          </a:p>
          <a:p>
            <a:pPr algn="l">
              <a:lnSpc>
                <a:spcPts val="3299"/>
              </a:lnSpc>
            </a:pPr>
            <a:endParaRPr lang="en-US" sz="2499" dirty="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54320" y="372837"/>
            <a:ext cx="3492465" cy="2248776"/>
            <a:chOff x="0" y="0"/>
            <a:chExt cx="4656620" cy="299836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656582" cy="2998343"/>
            </a:xfrm>
            <a:custGeom>
              <a:avLst/>
              <a:gdLst/>
              <a:ahLst/>
              <a:cxnLst/>
              <a:rect l="l" t="t" r="r" b="b"/>
              <a:pathLst>
                <a:path w="4656582" h="2998343">
                  <a:moveTo>
                    <a:pt x="0" y="0"/>
                  </a:moveTo>
                  <a:lnTo>
                    <a:pt x="4656582" y="0"/>
                  </a:lnTo>
                  <a:lnTo>
                    <a:pt x="4656582" y="2998343"/>
                  </a:lnTo>
                  <a:lnTo>
                    <a:pt x="0" y="29983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-104"/>
              </a:stretch>
            </a:blipFill>
          </p:spPr>
          <p:txBody>
            <a:bodyPr/>
            <a:lstStyle/>
            <a:p>
              <a:endParaRPr lang="en-TZ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1496840" y="4330993"/>
            <a:ext cx="6420898" cy="5846035"/>
            <a:chOff x="0" y="0"/>
            <a:chExt cx="8561197" cy="779471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561197" cy="7794752"/>
            </a:xfrm>
            <a:custGeom>
              <a:avLst/>
              <a:gdLst/>
              <a:ahLst/>
              <a:cxnLst/>
              <a:rect l="l" t="t" r="r" b="b"/>
              <a:pathLst>
                <a:path w="8561197" h="7794752">
                  <a:moveTo>
                    <a:pt x="0" y="0"/>
                  </a:moveTo>
                  <a:lnTo>
                    <a:pt x="8561197" y="0"/>
                  </a:lnTo>
                  <a:lnTo>
                    <a:pt x="8561197" y="7794752"/>
                  </a:lnTo>
                  <a:lnTo>
                    <a:pt x="0" y="77947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TZ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741514" y="9621601"/>
            <a:ext cx="5510212" cy="323850"/>
            <a:chOff x="0" y="0"/>
            <a:chExt cx="7346950" cy="431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346950" cy="431800"/>
            </a:xfrm>
            <a:custGeom>
              <a:avLst/>
              <a:gdLst/>
              <a:ahLst/>
              <a:cxnLst/>
              <a:rect l="l" t="t" r="r" b="b"/>
              <a:pathLst>
                <a:path w="7346950" h="431800">
                  <a:moveTo>
                    <a:pt x="0" y="0"/>
                  </a:moveTo>
                  <a:lnTo>
                    <a:pt x="7346950" y="0"/>
                  </a:lnTo>
                  <a:lnTo>
                    <a:pt x="7346950" y="431800"/>
                  </a:lnTo>
                  <a:lnTo>
                    <a:pt x="0" y="43180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81532" b="-281532"/>
              </a:stretch>
            </a:blipFill>
          </p:spPr>
          <p:txBody>
            <a:bodyPr/>
            <a:lstStyle/>
            <a:p>
              <a:endParaRPr lang="en-TZ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0"/>
              <a:ext cx="7346950" cy="4318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800"/>
                </a:lnSpc>
              </a:pPr>
              <a:r>
                <a:rPr lang="en-US" sz="1500">
                  <a:solidFill>
                    <a:srgbClr val="000000"/>
                  </a:solidFill>
                  <a:latin typeface="Verdana"/>
                  <a:ea typeface="Verdana"/>
                  <a:cs typeface="Verdana"/>
                  <a:sym typeface="Verdana"/>
                </a:rPr>
                <a:t>26–31 July  •  Rio de Janeiro, Brazil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5148400" y="9621601"/>
            <a:ext cx="2645569" cy="323850"/>
            <a:chOff x="0" y="0"/>
            <a:chExt cx="3527425" cy="431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527422" cy="431800"/>
            </a:xfrm>
            <a:custGeom>
              <a:avLst/>
              <a:gdLst/>
              <a:ahLst/>
              <a:cxnLst/>
              <a:rect l="l" t="t" r="r" b="b"/>
              <a:pathLst>
                <a:path w="3527422" h="431800">
                  <a:moveTo>
                    <a:pt x="0" y="0"/>
                  </a:moveTo>
                  <a:lnTo>
                    <a:pt x="3527422" y="0"/>
                  </a:lnTo>
                  <a:lnTo>
                    <a:pt x="3527422" y="431800"/>
                  </a:lnTo>
                  <a:lnTo>
                    <a:pt x="0" y="43180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09175" b="-109175"/>
              </a:stretch>
            </a:blipFill>
          </p:spPr>
          <p:txBody>
            <a:bodyPr/>
            <a:lstStyle/>
            <a:p>
              <a:endParaRPr lang="en-TZ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0"/>
              <a:ext cx="3527425" cy="4318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800"/>
                </a:lnSpc>
              </a:pPr>
              <a:r>
                <a:rPr lang="en-US" sz="1500">
                  <a:solidFill>
                    <a:srgbClr val="000000"/>
                  </a:solidFill>
                  <a:latin typeface="Verdana"/>
                  <a:ea typeface="Verdana"/>
                  <a:cs typeface="Verdana"/>
                  <a:sym typeface="Verdana"/>
                </a:rPr>
                <a:t>aids2026.org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960269" y="-142059"/>
            <a:ext cx="11449050" cy="1835946"/>
            <a:chOff x="0" y="0"/>
            <a:chExt cx="15265400" cy="244792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5265400" cy="2447931"/>
            </a:xfrm>
            <a:custGeom>
              <a:avLst/>
              <a:gdLst/>
              <a:ahLst/>
              <a:cxnLst/>
              <a:rect l="l" t="t" r="r" b="b"/>
              <a:pathLst>
                <a:path w="15265400" h="2447931">
                  <a:moveTo>
                    <a:pt x="0" y="0"/>
                  </a:moveTo>
                  <a:lnTo>
                    <a:pt x="15265400" y="0"/>
                  </a:lnTo>
                  <a:lnTo>
                    <a:pt x="15265400" y="2447931"/>
                  </a:lnTo>
                  <a:lnTo>
                    <a:pt x="0" y="2447931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71509" b="-71509"/>
              </a:stretch>
            </a:blipFill>
          </p:spPr>
          <p:txBody>
            <a:bodyPr/>
            <a:lstStyle/>
            <a:p>
              <a:endParaRPr lang="en-TZ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66675"/>
              <a:ext cx="15265400" cy="2381253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algn="l">
                <a:lnSpc>
                  <a:spcPts val="7128"/>
                </a:lnSpc>
              </a:pPr>
              <a:r>
                <a:rPr lang="en-US" sz="6600" b="1">
                  <a:solidFill>
                    <a:srgbClr val="617F09"/>
                  </a:solidFill>
                  <a:latin typeface="Verdana Bold"/>
                  <a:ea typeface="Verdana Bold"/>
                  <a:cs typeface="Verdana Bold"/>
                  <a:sym typeface="Verdana Bold"/>
                </a:rPr>
                <a:t>RESULTS/ FINDINGS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383427" y="2843290"/>
            <a:ext cx="6042689" cy="4600421"/>
            <a:chOff x="0" y="0"/>
            <a:chExt cx="9381604" cy="7142404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9381617" cy="7142353"/>
            </a:xfrm>
            <a:custGeom>
              <a:avLst/>
              <a:gdLst/>
              <a:ahLst/>
              <a:cxnLst/>
              <a:rect l="l" t="t" r="r" b="b"/>
              <a:pathLst>
                <a:path w="9381617" h="7142353">
                  <a:moveTo>
                    <a:pt x="0" y="0"/>
                  </a:moveTo>
                  <a:lnTo>
                    <a:pt x="9381617" y="0"/>
                  </a:lnTo>
                  <a:lnTo>
                    <a:pt x="9381617" y="7142353"/>
                  </a:lnTo>
                  <a:lnTo>
                    <a:pt x="0" y="71423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7276" r="-7276"/>
              </a:stretch>
            </a:blipFill>
          </p:spPr>
          <p:txBody>
            <a:bodyPr/>
            <a:lstStyle/>
            <a:p>
              <a:endParaRPr lang="en-TZ"/>
            </a:p>
          </p:txBody>
        </p:sp>
      </p:grpSp>
      <p:sp>
        <p:nvSpPr>
          <p:cNvPr id="17" name="Freeform 17"/>
          <p:cNvSpPr/>
          <p:nvPr/>
        </p:nvSpPr>
        <p:spPr>
          <a:xfrm>
            <a:off x="2204528" y="6223406"/>
            <a:ext cx="5363478" cy="3563531"/>
          </a:xfrm>
          <a:custGeom>
            <a:avLst/>
            <a:gdLst/>
            <a:ahLst/>
            <a:cxnLst/>
            <a:rect l="l" t="t" r="r" b="b"/>
            <a:pathLst>
              <a:path w="5363478" h="3563531">
                <a:moveTo>
                  <a:pt x="0" y="0"/>
                </a:moveTo>
                <a:lnTo>
                  <a:pt x="5363478" y="0"/>
                </a:lnTo>
                <a:lnTo>
                  <a:pt x="5363478" y="3563532"/>
                </a:lnTo>
                <a:lnTo>
                  <a:pt x="0" y="356353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TZ"/>
          </a:p>
        </p:txBody>
      </p:sp>
      <p:sp>
        <p:nvSpPr>
          <p:cNvPr id="18" name="TextBox 18"/>
          <p:cNvSpPr txBox="1"/>
          <p:nvPr/>
        </p:nvSpPr>
        <p:spPr>
          <a:xfrm>
            <a:off x="7741514" y="1878273"/>
            <a:ext cx="10052454" cy="78751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75"/>
              </a:lnSpc>
            </a:pPr>
            <a:r>
              <a:rPr lang="en-US" sz="2632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250 syphilis self-testing kits distributed:</a:t>
            </a:r>
          </a:p>
          <a:p>
            <a:pPr algn="l">
              <a:lnSpc>
                <a:spcPts val="3475"/>
              </a:lnSpc>
            </a:pPr>
            <a:endParaRPr lang="en-US" sz="2632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568381" lvl="1" indent="-284191" algn="l">
              <a:lnSpc>
                <a:spcPts val="3475"/>
              </a:lnSpc>
              <a:buFont typeface="Arial"/>
              <a:buChar char="•"/>
            </a:pPr>
            <a:r>
              <a:rPr lang="en-US" sz="2632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72% of AGYW who engaged with follow-up services also completed HIV testing</a:t>
            </a:r>
          </a:p>
          <a:p>
            <a:pPr marL="568381" lvl="1" indent="-284191" algn="l">
              <a:lnSpc>
                <a:spcPts val="3475"/>
              </a:lnSpc>
              <a:buFont typeface="Arial"/>
              <a:buChar char="•"/>
            </a:pPr>
            <a:r>
              <a:rPr lang="en-US" sz="2632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41% received PrEP counselling</a:t>
            </a:r>
          </a:p>
          <a:p>
            <a:pPr algn="l">
              <a:lnSpc>
                <a:spcPts val="3475"/>
              </a:lnSpc>
            </a:pPr>
            <a:endParaRPr lang="en-US" sz="2632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algn="l">
              <a:lnSpc>
                <a:spcPts val="3475"/>
              </a:lnSpc>
            </a:pPr>
            <a:r>
              <a:rPr lang="en-US" sz="2632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Facility mapping revealed:</a:t>
            </a:r>
          </a:p>
          <a:p>
            <a:pPr algn="l">
              <a:lnSpc>
                <a:spcPts val="3475"/>
              </a:lnSpc>
            </a:pPr>
            <a:endParaRPr lang="en-US" sz="2632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568381" lvl="1" indent="-284191" algn="l">
              <a:lnSpc>
                <a:spcPts val="3475"/>
              </a:lnSpc>
              <a:buFont typeface="Arial"/>
              <a:buChar char="•"/>
            </a:pPr>
            <a:r>
              <a:rPr lang="en-US" sz="2632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Limited integration of STI–HIV services</a:t>
            </a:r>
          </a:p>
          <a:p>
            <a:pPr marL="568381" lvl="1" indent="-284191" algn="l">
              <a:lnSpc>
                <a:spcPts val="3475"/>
              </a:lnSpc>
              <a:buFont typeface="Arial"/>
              <a:buChar char="•"/>
            </a:pPr>
            <a:r>
              <a:rPr lang="en-US" sz="2632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limited PrEP access</a:t>
            </a:r>
          </a:p>
          <a:p>
            <a:pPr marL="568381" lvl="1" indent="-284191" algn="l">
              <a:lnSpc>
                <a:spcPts val="3475"/>
              </a:lnSpc>
              <a:buFont typeface="Arial"/>
              <a:buChar char="•"/>
            </a:pPr>
            <a:r>
              <a:rPr lang="en-US" sz="2632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cost of STI treatment emerged as a significant barrier.</a:t>
            </a:r>
          </a:p>
          <a:p>
            <a:pPr algn="l">
              <a:lnSpc>
                <a:spcPts val="3475"/>
              </a:lnSpc>
            </a:pPr>
            <a:endParaRPr lang="en-US" sz="2632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algn="l">
              <a:lnSpc>
                <a:spcPts val="3475"/>
              </a:lnSpc>
            </a:pPr>
            <a:r>
              <a:rPr lang="en-US" sz="2632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Community dialogues:</a:t>
            </a:r>
          </a:p>
          <a:p>
            <a:pPr algn="l">
              <a:lnSpc>
                <a:spcPts val="3475"/>
              </a:lnSpc>
            </a:pPr>
            <a:endParaRPr lang="en-US" sz="2632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568381" lvl="1" indent="-284191" algn="l">
              <a:lnSpc>
                <a:spcPts val="3475"/>
              </a:lnSpc>
              <a:buFont typeface="Arial"/>
              <a:buChar char="•"/>
            </a:pPr>
            <a:r>
              <a:rPr lang="en-US" sz="2632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Improved knowledge of STI–HIV interactions</a:t>
            </a:r>
          </a:p>
          <a:p>
            <a:pPr marL="568381" lvl="1" indent="-284191" algn="l">
              <a:lnSpc>
                <a:spcPts val="3475"/>
              </a:lnSpc>
              <a:buFont typeface="Arial"/>
              <a:buChar char="•"/>
            </a:pPr>
            <a:r>
              <a:rPr lang="en-US" sz="2632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Reduced stigma around STI testing</a:t>
            </a:r>
          </a:p>
          <a:p>
            <a:pPr marL="568381" lvl="1" indent="-284191" algn="l">
              <a:lnSpc>
                <a:spcPts val="3475"/>
              </a:lnSpc>
              <a:buFont typeface="Arial"/>
              <a:buChar char="•"/>
            </a:pPr>
            <a:r>
              <a:rPr lang="en-US" sz="2632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strengthened AGYW-provider trust</a:t>
            </a:r>
          </a:p>
          <a:p>
            <a:pPr algn="l">
              <a:lnSpc>
                <a:spcPts val="3475"/>
              </a:lnSpc>
            </a:pPr>
            <a:endParaRPr lang="en-US" sz="2632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54320" y="372837"/>
            <a:ext cx="3492465" cy="2248776"/>
            <a:chOff x="0" y="0"/>
            <a:chExt cx="4656620" cy="299836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656582" cy="2998343"/>
            </a:xfrm>
            <a:custGeom>
              <a:avLst/>
              <a:gdLst/>
              <a:ahLst/>
              <a:cxnLst/>
              <a:rect l="l" t="t" r="r" b="b"/>
              <a:pathLst>
                <a:path w="4656582" h="2998343">
                  <a:moveTo>
                    <a:pt x="0" y="0"/>
                  </a:moveTo>
                  <a:lnTo>
                    <a:pt x="4656582" y="0"/>
                  </a:lnTo>
                  <a:lnTo>
                    <a:pt x="4656582" y="2998343"/>
                  </a:lnTo>
                  <a:lnTo>
                    <a:pt x="0" y="29983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b="-104"/>
              </a:stretch>
            </a:blipFill>
          </p:spPr>
          <p:txBody>
            <a:bodyPr/>
            <a:lstStyle/>
            <a:p>
              <a:endParaRPr lang="en-TZ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687557" y="0"/>
            <a:ext cx="13600443" cy="10287000"/>
            <a:chOff x="0" y="0"/>
            <a:chExt cx="18133924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8133949" cy="13716000"/>
            </a:xfrm>
            <a:custGeom>
              <a:avLst/>
              <a:gdLst/>
              <a:ahLst/>
              <a:cxnLst/>
              <a:rect l="l" t="t" r="r" b="b"/>
              <a:pathLst>
                <a:path w="18133949" h="13716000">
                  <a:moveTo>
                    <a:pt x="0" y="0"/>
                  </a:moveTo>
                  <a:lnTo>
                    <a:pt x="18133949" y="0"/>
                  </a:lnTo>
                  <a:lnTo>
                    <a:pt x="18133949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61800A"/>
            </a:solidFill>
          </p:spPr>
          <p:txBody>
            <a:bodyPr/>
            <a:lstStyle/>
            <a:p>
              <a:endParaRPr lang="en-TZ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174581" y="9625012"/>
            <a:ext cx="5510212" cy="323850"/>
            <a:chOff x="0" y="0"/>
            <a:chExt cx="7346950" cy="431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346950" cy="431800"/>
            </a:xfrm>
            <a:custGeom>
              <a:avLst/>
              <a:gdLst/>
              <a:ahLst/>
              <a:cxnLst/>
              <a:rect l="l" t="t" r="r" b="b"/>
              <a:pathLst>
                <a:path w="7346950" h="431800">
                  <a:moveTo>
                    <a:pt x="0" y="0"/>
                  </a:moveTo>
                  <a:lnTo>
                    <a:pt x="7346950" y="0"/>
                  </a:lnTo>
                  <a:lnTo>
                    <a:pt x="7346950" y="431800"/>
                  </a:lnTo>
                  <a:lnTo>
                    <a:pt x="0" y="4318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81532" b="-281532"/>
              </a:stretch>
            </a:blipFill>
          </p:spPr>
          <p:txBody>
            <a:bodyPr/>
            <a:lstStyle/>
            <a:p>
              <a:endParaRPr lang="en-TZ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0"/>
              <a:ext cx="7346950" cy="4318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800"/>
                </a:lnSpc>
              </a:pPr>
              <a:r>
                <a:rPr lang="en-US" sz="1500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rPr>
                <a:t>26–31 July  •  Rio de Janeiro, Brazil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1684794" y="9625012"/>
            <a:ext cx="2645569" cy="323850"/>
            <a:chOff x="0" y="0"/>
            <a:chExt cx="3527425" cy="431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527422" cy="431800"/>
            </a:xfrm>
            <a:custGeom>
              <a:avLst/>
              <a:gdLst/>
              <a:ahLst/>
              <a:cxnLst/>
              <a:rect l="l" t="t" r="r" b="b"/>
              <a:pathLst>
                <a:path w="3527422" h="431800">
                  <a:moveTo>
                    <a:pt x="0" y="0"/>
                  </a:moveTo>
                  <a:lnTo>
                    <a:pt x="3527422" y="0"/>
                  </a:lnTo>
                  <a:lnTo>
                    <a:pt x="3527422" y="431800"/>
                  </a:lnTo>
                  <a:lnTo>
                    <a:pt x="0" y="4318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09175" b="-109175"/>
              </a:stretch>
            </a:blipFill>
          </p:spPr>
          <p:txBody>
            <a:bodyPr/>
            <a:lstStyle/>
            <a:p>
              <a:endParaRPr lang="en-TZ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0"/>
              <a:ext cx="3527425" cy="4318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800"/>
                </a:lnSpc>
              </a:pPr>
              <a:r>
                <a:rPr lang="en-US" sz="1500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rPr>
                <a:t>aids2026.org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-1025538" y="3145631"/>
            <a:ext cx="5713095" cy="7141369"/>
            <a:chOff x="0" y="0"/>
            <a:chExt cx="7617460" cy="952182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7617460" cy="9521825"/>
            </a:xfrm>
            <a:custGeom>
              <a:avLst/>
              <a:gdLst/>
              <a:ahLst/>
              <a:cxnLst/>
              <a:rect l="l" t="t" r="r" b="b"/>
              <a:pathLst>
                <a:path w="7617460" h="9521825">
                  <a:moveTo>
                    <a:pt x="0" y="0"/>
                  </a:moveTo>
                  <a:lnTo>
                    <a:pt x="7617460" y="0"/>
                  </a:lnTo>
                  <a:lnTo>
                    <a:pt x="7617460" y="9521825"/>
                  </a:lnTo>
                  <a:lnTo>
                    <a:pt x="0" y="95218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TZ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5322579" y="2621613"/>
            <a:ext cx="12330399" cy="6541395"/>
            <a:chOff x="0" y="0"/>
            <a:chExt cx="16440533" cy="872186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6440533" cy="8721859"/>
            </a:xfrm>
            <a:custGeom>
              <a:avLst/>
              <a:gdLst/>
              <a:ahLst/>
              <a:cxnLst/>
              <a:rect l="l" t="t" r="r" b="b"/>
              <a:pathLst>
                <a:path w="16440533" h="8721859">
                  <a:moveTo>
                    <a:pt x="0" y="0"/>
                  </a:moveTo>
                  <a:lnTo>
                    <a:pt x="16440533" y="0"/>
                  </a:lnTo>
                  <a:lnTo>
                    <a:pt x="16440533" y="8721859"/>
                  </a:lnTo>
                  <a:lnTo>
                    <a:pt x="0" y="872185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25516" r="-18369" b="-5695"/>
              </a:stretch>
            </a:blipFill>
          </p:spPr>
          <p:txBody>
            <a:bodyPr/>
            <a:lstStyle/>
            <a:p>
              <a:endParaRPr lang="en-TZ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47625"/>
              <a:ext cx="16440533" cy="8674235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algn="l">
                <a:lnSpc>
                  <a:spcPts val="3888"/>
                </a:lnSpc>
              </a:pPr>
              <a:r>
                <a:rPr lang="en-US" sz="3600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rPr>
                <a:t>This community-led intervention demonstrated that STI self-testing can successfully increase engagement with HIV prevention.</a:t>
              </a:r>
            </a:p>
            <a:p>
              <a:pPr algn="l">
                <a:lnSpc>
                  <a:spcPts val="3888"/>
                </a:lnSpc>
              </a:pPr>
              <a:endParaRPr lang="en-US" sz="3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endParaRPr>
            </a:p>
            <a:p>
              <a:pPr algn="l">
                <a:lnSpc>
                  <a:spcPts val="3888"/>
                </a:lnSpc>
              </a:pPr>
              <a:r>
                <a:rPr lang="en-US" sz="3600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rPr>
                <a:t>By providing an accessible and non-judgmental entry point into HIV testing and PrEP counselling, STI self-testing has the potential to strengthen HIV prevention efforts.</a:t>
              </a:r>
            </a:p>
            <a:p>
              <a:pPr algn="l">
                <a:lnSpc>
                  <a:spcPts val="3888"/>
                </a:lnSpc>
              </a:pPr>
              <a:endParaRPr lang="en-US" sz="3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endParaRPr>
            </a:p>
            <a:p>
              <a:pPr algn="l">
                <a:lnSpc>
                  <a:spcPts val="3888"/>
                </a:lnSpc>
              </a:pPr>
              <a:r>
                <a:rPr lang="en-US" sz="3600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rPr>
                <a:t>However, persistent gaps in STI–HIV service integration, affordability, and PrEP availability continue to limit access to comprehensive prevention services.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5322579" y="837333"/>
            <a:ext cx="11449050" cy="1319784"/>
            <a:chOff x="0" y="0"/>
            <a:chExt cx="15265400" cy="1759712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5265400" cy="1759715"/>
            </a:xfrm>
            <a:custGeom>
              <a:avLst/>
              <a:gdLst/>
              <a:ahLst/>
              <a:cxnLst/>
              <a:rect l="l" t="t" r="r" b="b"/>
              <a:pathLst>
                <a:path w="15265400" h="1759715">
                  <a:moveTo>
                    <a:pt x="0" y="0"/>
                  </a:moveTo>
                  <a:lnTo>
                    <a:pt x="15265400" y="0"/>
                  </a:lnTo>
                  <a:lnTo>
                    <a:pt x="15265400" y="1759715"/>
                  </a:lnTo>
                  <a:lnTo>
                    <a:pt x="0" y="175971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99476" b="-138585"/>
              </a:stretch>
            </a:blipFill>
          </p:spPr>
          <p:txBody>
            <a:bodyPr/>
            <a:lstStyle/>
            <a:p>
              <a:endParaRPr lang="en-TZ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85725"/>
              <a:ext cx="15265400" cy="1673987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algn="l">
                <a:lnSpc>
                  <a:spcPts val="6696"/>
                </a:lnSpc>
              </a:pPr>
              <a:r>
                <a:rPr lang="en-US" sz="6200" b="1">
                  <a:solidFill>
                    <a:srgbClr val="FFFFFF"/>
                  </a:solidFill>
                  <a:latin typeface="Verdana Bold"/>
                  <a:ea typeface="Verdana Bold"/>
                  <a:cs typeface="Verdana Bold"/>
                  <a:sym typeface="Verdana Bold"/>
                </a:rPr>
                <a:t>CONCLUSION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54320" y="372837"/>
            <a:ext cx="3492465" cy="2248776"/>
            <a:chOff x="0" y="0"/>
            <a:chExt cx="4656620" cy="299836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656582" cy="2998343"/>
            </a:xfrm>
            <a:custGeom>
              <a:avLst/>
              <a:gdLst/>
              <a:ahLst/>
              <a:cxnLst/>
              <a:rect l="l" t="t" r="r" b="b"/>
              <a:pathLst>
                <a:path w="4656582" h="2998343">
                  <a:moveTo>
                    <a:pt x="0" y="0"/>
                  </a:moveTo>
                  <a:lnTo>
                    <a:pt x="4656582" y="0"/>
                  </a:lnTo>
                  <a:lnTo>
                    <a:pt x="4656582" y="2998343"/>
                  </a:lnTo>
                  <a:lnTo>
                    <a:pt x="0" y="29983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b="-104"/>
              </a:stretch>
            </a:blipFill>
          </p:spPr>
          <p:txBody>
            <a:bodyPr/>
            <a:lstStyle/>
            <a:p>
              <a:endParaRPr lang="en-TZ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2497931"/>
            <a:chOff x="0" y="0"/>
            <a:chExt cx="24384000" cy="333057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3330575"/>
            </a:xfrm>
            <a:custGeom>
              <a:avLst/>
              <a:gdLst/>
              <a:ahLst/>
              <a:cxnLst/>
              <a:rect l="l" t="t" r="r" b="b"/>
              <a:pathLst>
                <a:path w="24384000" h="3330575">
                  <a:moveTo>
                    <a:pt x="0" y="0"/>
                  </a:moveTo>
                  <a:lnTo>
                    <a:pt x="24384000" y="0"/>
                  </a:lnTo>
                  <a:lnTo>
                    <a:pt x="24384000" y="3330575"/>
                  </a:lnTo>
                  <a:lnTo>
                    <a:pt x="0" y="333057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TZ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5038832" y="310601"/>
            <a:ext cx="2654741" cy="1978352"/>
            <a:chOff x="0" y="0"/>
            <a:chExt cx="3539655" cy="263780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539617" cy="2637790"/>
            </a:xfrm>
            <a:custGeom>
              <a:avLst/>
              <a:gdLst/>
              <a:ahLst/>
              <a:cxnLst/>
              <a:rect l="l" t="t" r="r" b="b"/>
              <a:pathLst>
                <a:path w="3539617" h="2637790">
                  <a:moveTo>
                    <a:pt x="0" y="0"/>
                  </a:moveTo>
                  <a:lnTo>
                    <a:pt x="3539617" y="0"/>
                  </a:lnTo>
                  <a:lnTo>
                    <a:pt x="3539617" y="2637790"/>
                  </a:lnTo>
                  <a:lnTo>
                    <a:pt x="0" y="26377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-1"/>
              </a:stretch>
            </a:blipFill>
          </p:spPr>
          <p:txBody>
            <a:bodyPr/>
            <a:lstStyle/>
            <a:p>
              <a:endParaRPr lang="en-TZ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4461950" y="372837"/>
            <a:ext cx="3492465" cy="2248776"/>
            <a:chOff x="0" y="0"/>
            <a:chExt cx="4656620" cy="299836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656582" cy="2998343"/>
            </a:xfrm>
            <a:custGeom>
              <a:avLst/>
              <a:gdLst/>
              <a:ahLst/>
              <a:cxnLst/>
              <a:rect l="l" t="t" r="r" b="b"/>
              <a:pathLst>
                <a:path w="4656582" h="2998343">
                  <a:moveTo>
                    <a:pt x="0" y="0"/>
                  </a:moveTo>
                  <a:lnTo>
                    <a:pt x="4656582" y="0"/>
                  </a:lnTo>
                  <a:lnTo>
                    <a:pt x="4656582" y="2998343"/>
                  </a:lnTo>
                  <a:lnTo>
                    <a:pt x="0" y="29983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b="-104"/>
              </a:stretch>
            </a:blipFill>
          </p:spPr>
          <p:txBody>
            <a:bodyPr/>
            <a:lstStyle/>
            <a:p>
              <a:endParaRPr lang="en-TZ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64369" y="9625012"/>
            <a:ext cx="5510212" cy="323850"/>
            <a:chOff x="0" y="0"/>
            <a:chExt cx="7346950" cy="431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7346950" cy="431800"/>
            </a:xfrm>
            <a:custGeom>
              <a:avLst/>
              <a:gdLst/>
              <a:ahLst/>
              <a:cxnLst/>
              <a:rect l="l" t="t" r="r" b="b"/>
              <a:pathLst>
                <a:path w="7346950" h="431800">
                  <a:moveTo>
                    <a:pt x="0" y="0"/>
                  </a:moveTo>
                  <a:lnTo>
                    <a:pt x="7346950" y="0"/>
                  </a:lnTo>
                  <a:lnTo>
                    <a:pt x="7346950" y="431800"/>
                  </a:lnTo>
                  <a:lnTo>
                    <a:pt x="0" y="4318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81532" b="-281532"/>
              </a:stretch>
            </a:blipFill>
          </p:spPr>
          <p:txBody>
            <a:bodyPr/>
            <a:lstStyle/>
            <a:p>
              <a:endParaRPr lang="en-TZ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0"/>
              <a:ext cx="7346950" cy="4318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800"/>
                </a:lnSpc>
              </a:pPr>
              <a:r>
                <a:rPr lang="en-US" sz="1500">
                  <a:solidFill>
                    <a:srgbClr val="000000"/>
                  </a:solidFill>
                  <a:latin typeface="Verdana"/>
                  <a:ea typeface="Verdana"/>
                  <a:cs typeface="Verdana"/>
                  <a:sym typeface="Verdana"/>
                </a:rPr>
                <a:t>26–31 July  •  Rio de Janeiro, Brazil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174581" y="9625012"/>
            <a:ext cx="2645569" cy="323850"/>
            <a:chOff x="0" y="0"/>
            <a:chExt cx="3527425" cy="431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27422" cy="431800"/>
            </a:xfrm>
            <a:custGeom>
              <a:avLst/>
              <a:gdLst/>
              <a:ahLst/>
              <a:cxnLst/>
              <a:rect l="l" t="t" r="r" b="b"/>
              <a:pathLst>
                <a:path w="3527422" h="431800">
                  <a:moveTo>
                    <a:pt x="0" y="0"/>
                  </a:moveTo>
                  <a:lnTo>
                    <a:pt x="3527422" y="0"/>
                  </a:lnTo>
                  <a:lnTo>
                    <a:pt x="3527422" y="431800"/>
                  </a:lnTo>
                  <a:lnTo>
                    <a:pt x="0" y="4318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09175" b="-109175"/>
              </a:stretch>
            </a:blipFill>
          </p:spPr>
          <p:txBody>
            <a:bodyPr/>
            <a:lstStyle/>
            <a:p>
              <a:endParaRPr lang="en-TZ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0"/>
              <a:ext cx="3527425" cy="4318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800"/>
                </a:lnSpc>
              </a:pPr>
              <a:r>
                <a:rPr lang="en-US" sz="1500">
                  <a:solidFill>
                    <a:srgbClr val="000000"/>
                  </a:solidFill>
                  <a:latin typeface="Verdana"/>
                  <a:ea typeface="Verdana"/>
                  <a:cs typeface="Verdana"/>
                  <a:sym typeface="Verdana"/>
                </a:rPr>
                <a:t>aids2026.org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64369" y="661988"/>
            <a:ext cx="13337877" cy="1835946"/>
            <a:chOff x="0" y="0"/>
            <a:chExt cx="17783835" cy="2447928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7783835" cy="2447931"/>
            </a:xfrm>
            <a:custGeom>
              <a:avLst/>
              <a:gdLst/>
              <a:ahLst/>
              <a:cxnLst/>
              <a:rect l="l" t="t" r="r" b="b"/>
              <a:pathLst>
                <a:path w="17783835" h="2447931">
                  <a:moveTo>
                    <a:pt x="0" y="0"/>
                  </a:moveTo>
                  <a:lnTo>
                    <a:pt x="17783835" y="0"/>
                  </a:lnTo>
                  <a:lnTo>
                    <a:pt x="17783835" y="2447931"/>
                  </a:lnTo>
                  <a:lnTo>
                    <a:pt x="0" y="2447931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91555" b="-91555"/>
              </a:stretch>
            </a:blipFill>
          </p:spPr>
          <p:txBody>
            <a:bodyPr/>
            <a:lstStyle/>
            <a:p>
              <a:endParaRPr lang="en-TZ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66675"/>
              <a:ext cx="17783835" cy="2381253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algn="l">
                <a:lnSpc>
                  <a:spcPts val="7128"/>
                </a:lnSpc>
              </a:pPr>
              <a:r>
                <a:rPr lang="en-US" sz="6600" b="1" dirty="0">
                  <a:solidFill>
                    <a:srgbClr val="617F09"/>
                  </a:solidFill>
                  <a:latin typeface="Verdana Bold"/>
                  <a:ea typeface="Verdana Bold"/>
                  <a:cs typeface="Verdana Bold"/>
                  <a:sym typeface="Verdana Bold"/>
                </a:rPr>
                <a:t>RECOMMENDATION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664369" y="2951561"/>
            <a:ext cx="14091543" cy="6219824"/>
            <a:chOff x="0" y="0"/>
            <a:chExt cx="18788724" cy="8293098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8788616" cy="8293098"/>
            </a:xfrm>
            <a:custGeom>
              <a:avLst/>
              <a:gdLst/>
              <a:ahLst/>
              <a:cxnLst/>
              <a:rect l="l" t="t" r="r" b="b"/>
              <a:pathLst>
                <a:path w="18788616" h="8293098">
                  <a:moveTo>
                    <a:pt x="0" y="0"/>
                  </a:moveTo>
                  <a:lnTo>
                    <a:pt x="18788616" y="0"/>
                  </a:lnTo>
                  <a:lnTo>
                    <a:pt x="18788616" y="8293098"/>
                  </a:lnTo>
                  <a:lnTo>
                    <a:pt x="0" y="8293098"/>
                  </a:lnTo>
                  <a:close/>
                </a:path>
              </a:pathLst>
            </a:custGeom>
            <a:solidFill>
              <a:srgbClr val="61800A"/>
            </a:solidFill>
          </p:spPr>
          <p:txBody>
            <a:bodyPr/>
            <a:lstStyle/>
            <a:p>
              <a:endParaRPr lang="en-TZ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0"/>
              <a:ext cx="18788724" cy="8293098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l">
                <a:lnSpc>
                  <a:spcPts val="4319"/>
                </a:lnSpc>
              </a:pPr>
              <a:r>
                <a:rPr lang="en-US" sz="3599" b="1">
                  <a:solidFill>
                    <a:srgbClr val="FFFFFF"/>
                  </a:solidFill>
                  <a:latin typeface="Verdana Bold"/>
                  <a:ea typeface="Verdana Bold"/>
                  <a:cs typeface="Verdana Bold"/>
                  <a:sym typeface="Verdana Bold"/>
                </a:rPr>
                <a:t>To maximize impact:</a:t>
              </a:r>
            </a:p>
            <a:p>
              <a:pPr algn="l">
                <a:lnSpc>
                  <a:spcPts val="4319"/>
                </a:lnSpc>
              </a:pPr>
              <a:endParaRPr lang="en-US" sz="3599" b="1">
                <a:solidFill>
                  <a:srgbClr val="FFFFFF"/>
                </a:solidFill>
                <a:latin typeface="Verdana Bold"/>
                <a:ea typeface="Verdana Bold"/>
                <a:cs typeface="Verdana Bold"/>
                <a:sym typeface="Verdana Bold"/>
              </a:endParaRPr>
            </a:p>
            <a:p>
              <a:pPr marL="777234" lvl="1" indent="-388617" algn="l">
                <a:lnSpc>
                  <a:spcPts val="4319"/>
                </a:lnSpc>
                <a:buFont typeface="Arial"/>
                <a:buChar char="•"/>
              </a:pPr>
              <a:r>
                <a:rPr lang="en-US" sz="3599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rPr>
                <a:t>Integrate STI self-testing into community health strategies.</a:t>
              </a:r>
            </a:p>
            <a:p>
              <a:pPr marL="777234" lvl="1" indent="-388617" algn="l">
                <a:lnSpc>
                  <a:spcPts val="4319"/>
                </a:lnSpc>
                <a:buFont typeface="Arial"/>
                <a:buChar char="•"/>
              </a:pPr>
              <a:r>
                <a:rPr lang="en-US" sz="3599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rPr>
                <a:t>Strengthen integration of STI and HIV prevention services.</a:t>
              </a:r>
            </a:p>
            <a:p>
              <a:pPr marL="777234" lvl="1" indent="-388617" algn="l">
                <a:lnSpc>
                  <a:spcPts val="4319"/>
                </a:lnSpc>
                <a:buFont typeface="Arial"/>
                <a:buChar char="•"/>
              </a:pPr>
              <a:r>
                <a:rPr lang="en-US" sz="3599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rPr>
                <a:t>Expand access to youth-friendly PrEP services.</a:t>
              </a:r>
            </a:p>
            <a:p>
              <a:pPr marL="777234" lvl="1" indent="-388617" algn="l">
                <a:lnSpc>
                  <a:spcPts val="4319"/>
                </a:lnSpc>
                <a:buFont typeface="Arial"/>
                <a:buChar char="•"/>
              </a:pPr>
              <a:r>
                <a:rPr lang="en-US" sz="3599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rPr>
                <a:t>Reduce affordability barriers to STI services.</a:t>
              </a:r>
            </a:p>
            <a:p>
              <a:pPr marL="777234" lvl="1" indent="-388617" algn="l">
                <a:lnSpc>
                  <a:spcPts val="4319"/>
                </a:lnSpc>
                <a:buFont typeface="Arial"/>
                <a:buChar char="•"/>
              </a:pPr>
              <a:r>
                <a:rPr lang="en-US" sz="3599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rPr>
                <a:t>Scale community-led HIV prevention interventions targeting AGYW.</a:t>
              </a:r>
            </a:p>
            <a:p>
              <a:pPr algn="l">
                <a:lnSpc>
                  <a:spcPts val="4319"/>
                </a:lnSpc>
              </a:pPr>
              <a:endParaRPr lang="en-US" sz="3599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54320" y="372837"/>
            <a:ext cx="3492465" cy="2248776"/>
            <a:chOff x="0" y="0"/>
            <a:chExt cx="4656620" cy="299836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656582" cy="2998343"/>
            </a:xfrm>
            <a:custGeom>
              <a:avLst/>
              <a:gdLst/>
              <a:ahLst/>
              <a:cxnLst/>
              <a:rect l="l" t="t" r="r" b="b"/>
              <a:pathLst>
                <a:path w="4656582" h="2998343">
                  <a:moveTo>
                    <a:pt x="0" y="0"/>
                  </a:moveTo>
                  <a:lnTo>
                    <a:pt x="4656582" y="0"/>
                  </a:lnTo>
                  <a:lnTo>
                    <a:pt x="4656582" y="2998343"/>
                  </a:lnTo>
                  <a:lnTo>
                    <a:pt x="0" y="29983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b="-104"/>
              </a:stretch>
            </a:blipFill>
          </p:spPr>
          <p:txBody>
            <a:bodyPr/>
            <a:lstStyle/>
            <a:p>
              <a:endParaRPr lang="en-TZ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664369" y="9625012"/>
            <a:ext cx="5510212" cy="323850"/>
            <a:chOff x="0" y="0"/>
            <a:chExt cx="7346950" cy="431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7346950" cy="431800"/>
            </a:xfrm>
            <a:custGeom>
              <a:avLst/>
              <a:gdLst/>
              <a:ahLst/>
              <a:cxnLst/>
              <a:rect l="l" t="t" r="r" b="b"/>
              <a:pathLst>
                <a:path w="7346950" h="431800">
                  <a:moveTo>
                    <a:pt x="0" y="0"/>
                  </a:moveTo>
                  <a:lnTo>
                    <a:pt x="7346950" y="0"/>
                  </a:lnTo>
                  <a:lnTo>
                    <a:pt x="7346950" y="431800"/>
                  </a:lnTo>
                  <a:lnTo>
                    <a:pt x="0" y="4318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81532" b="-281532"/>
              </a:stretch>
            </a:blipFill>
          </p:spPr>
          <p:txBody>
            <a:bodyPr/>
            <a:lstStyle/>
            <a:p>
              <a:endParaRPr lang="en-TZ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0"/>
              <a:ext cx="7346950" cy="4318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800"/>
                </a:lnSpc>
              </a:pPr>
              <a:r>
                <a:rPr lang="en-US" sz="1500">
                  <a:solidFill>
                    <a:srgbClr val="000000"/>
                  </a:solidFill>
                  <a:latin typeface="Verdana"/>
                  <a:ea typeface="Verdana"/>
                  <a:cs typeface="Verdana"/>
                  <a:sym typeface="Verdana"/>
                </a:rPr>
                <a:t>26–31 July  •  Rio de Janeiro, Brazil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174581" y="9625012"/>
            <a:ext cx="2645569" cy="323850"/>
            <a:chOff x="0" y="0"/>
            <a:chExt cx="3527425" cy="431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527422" cy="431800"/>
            </a:xfrm>
            <a:custGeom>
              <a:avLst/>
              <a:gdLst/>
              <a:ahLst/>
              <a:cxnLst/>
              <a:rect l="l" t="t" r="r" b="b"/>
              <a:pathLst>
                <a:path w="3527422" h="431800">
                  <a:moveTo>
                    <a:pt x="0" y="0"/>
                  </a:moveTo>
                  <a:lnTo>
                    <a:pt x="3527422" y="0"/>
                  </a:lnTo>
                  <a:lnTo>
                    <a:pt x="3527422" y="431800"/>
                  </a:lnTo>
                  <a:lnTo>
                    <a:pt x="0" y="4318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09175" b="-109175"/>
              </a:stretch>
            </a:blipFill>
          </p:spPr>
          <p:txBody>
            <a:bodyPr/>
            <a:lstStyle/>
            <a:p>
              <a:endParaRPr lang="en-TZ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0"/>
              <a:ext cx="3527425" cy="4318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800"/>
                </a:lnSpc>
              </a:pPr>
              <a:r>
                <a:rPr lang="en-US" sz="1500">
                  <a:solidFill>
                    <a:srgbClr val="000000"/>
                  </a:solidFill>
                  <a:latin typeface="Verdana"/>
                  <a:ea typeface="Verdana"/>
                  <a:cs typeface="Verdana"/>
                  <a:sym typeface="Verdana"/>
                </a:rPr>
                <a:t>aids2026.org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8490388" y="7382778"/>
            <a:ext cx="8155781" cy="20518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91"/>
              </a:lnSpc>
            </a:pPr>
            <a:r>
              <a:rPr lang="en-US" sz="3099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Peer educators from Kinondoni, </a:t>
            </a:r>
            <a:r>
              <a:rPr lang="en-US" sz="3099" dirty="0" err="1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Kigamboni</a:t>
            </a:r>
            <a:r>
              <a:rPr lang="en-US" sz="3099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, and </a:t>
            </a:r>
            <a:r>
              <a:rPr lang="en-US" sz="3099" dirty="0" err="1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Ubungo</a:t>
            </a:r>
            <a:r>
              <a:rPr lang="en-US" sz="3099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, Community members</a:t>
            </a:r>
          </a:p>
          <a:p>
            <a:pPr algn="l">
              <a:lnSpc>
                <a:spcPts val="3695"/>
              </a:lnSpc>
            </a:pPr>
            <a:endParaRPr lang="en-US" sz="3099" dirty="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8490388" y="4217694"/>
            <a:ext cx="8155781" cy="30674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91"/>
              </a:lnSpc>
            </a:pPr>
            <a:r>
              <a:rPr lang="en-US" sz="3099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Kinondoni District</a:t>
            </a:r>
          </a:p>
          <a:p>
            <a:pPr algn="l">
              <a:lnSpc>
                <a:spcPts val="4091"/>
              </a:lnSpc>
            </a:pPr>
            <a:r>
              <a:rPr lang="en-US" sz="3099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Tandale Health Center</a:t>
            </a:r>
          </a:p>
          <a:p>
            <a:pPr algn="l">
              <a:lnSpc>
                <a:spcPts val="4091"/>
              </a:lnSpc>
            </a:pPr>
            <a:r>
              <a:rPr lang="en-US" sz="3099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Magomeni Health Center</a:t>
            </a:r>
          </a:p>
          <a:p>
            <a:pPr algn="l">
              <a:lnSpc>
                <a:spcPts val="4091"/>
              </a:lnSpc>
            </a:pPr>
            <a:r>
              <a:rPr lang="en-US" sz="3099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DARE Organization</a:t>
            </a:r>
          </a:p>
          <a:p>
            <a:pPr algn="l">
              <a:lnSpc>
                <a:spcPts val="4091"/>
              </a:lnSpc>
            </a:pPr>
            <a:r>
              <a:rPr lang="en-US" sz="3099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Tanzania Youth Health and Development</a:t>
            </a:r>
          </a:p>
          <a:p>
            <a:pPr algn="l">
              <a:lnSpc>
                <a:spcPts val="4091"/>
              </a:lnSpc>
            </a:pPr>
            <a:endParaRPr lang="en-US" sz="3099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12" name="Group 12"/>
          <p:cNvGrpSpPr/>
          <p:nvPr/>
        </p:nvGrpSpPr>
        <p:grpSpPr>
          <a:xfrm>
            <a:off x="1578769" y="2844958"/>
            <a:ext cx="8155781" cy="971550"/>
            <a:chOff x="0" y="0"/>
            <a:chExt cx="10874375" cy="12954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0874374" cy="1295400"/>
            </a:xfrm>
            <a:custGeom>
              <a:avLst/>
              <a:gdLst/>
              <a:ahLst/>
              <a:cxnLst/>
              <a:rect l="l" t="t" r="r" b="b"/>
              <a:pathLst>
                <a:path w="10874374" h="1295400">
                  <a:moveTo>
                    <a:pt x="0" y="0"/>
                  </a:moveTo>
                  <a:lnTo>
                    <a:pt x="10874374" y="0"/>
                  </a:lnTo>
                  <a:lnTo>
                    <a:pt x="10874374" y="1295400"/>
                  </a:lnTo>
                  <a:lnTo>
                    <a:pt x="0" y="12954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13569" b="-113569"/>
              </a:stretch>
            </a:blipFill>
          </p:spPr>
          <p:txBody>
            <a:bodyPr/>
            <a:lstStyle/>
            <a:p>
              <a:endParaRPr lang="en-TZ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47625"/>
              <a:ext cx="10874375" cy="1247775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algn="l">
                <a:lnSpc>
                  <a:spcPts val="3671"/>
                </a:lnSpc>
              </a:pPr>
              <a:r>
                <a:rPr lang="en-US" sz="3399" b="1">
                  <a:solidFill>
                    <a:srgbClr val="61800A"/>
                  </a:solidFill>
                  <a:latin typeface="Verdana Bold"/>
                  <a:ea typeface="Verdana Bold"/>
                  <a:cs typeface="Verdana Bold"/>
                  <a:sym typeface="Verdana Bold"/>
                </a:rPr>
                <a:t>Funders: 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4944880" y="579252"/>
            <a:ext cx="11449050" cy="1835946"/>
            <a:chOff x="0" y="0"/>
            <a:chExt cx="15265400" cy="2447928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5265400" cy="2447931"/>
            </a:xfrm>
            <a:custGeom>
              <a:avLst/>
              <a:gdLst/>
              <a:ahLst/>
              <a:cxnLst/>
              <a:rect l="l" t="t" r="r" b="b"/>
              <a:pathLst>
                <a:path w="15265400" h="2447931">
                  <a:moveTo>
                    <a:pt x="0" y="0"/>
                  </a:moveTo>
                  <a:lnTo>
                    <a:pt x="15265400" y="0"/>
                  </a:lnTo>
                  <a:lnTo>
                    <a:pt x="15265400" y="2447931"/>
                  </a:lnTo>
                  <a:lnTo>
                    <a:pt x="0" y="244793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71509" b="-71509"/>
              </a:stretch>
            </a:blipFill>
          </p:spPr>
          <p:txBody>
            <a:bodyPr/>
            <a:lstStyle/>
            <a:p>
              <a:endParaRPr lang="en-TZ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66675"/>
              <a:ext cx="15265400" cy="2381253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algn="l">
                <a:lnSpc>
                  <a:spcPts val="7128"/>
                </a:lnSpc>
              </a:pPr>
              <a:r>
                <a:rPr lang="en-US" sz="6600" b="1">
                  <a:solidFill>
                    <a:srgbClr val="617F09"/>
                  </a:solidFill>
                  <a:latin typeface="Verdana Bold"/>
                  <a:ea typeface="Verdana Bold"/>
                  <a:cs typeface="Verdana Bold"/>
                  <a:sym typeface="Verdana Bold"/>
                </a:rPr>
                <a:t>ACKNOWLEDGEMENT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578769" y="4246269"/>
            <a:ext cx="8155781" cy="778669"/>
            <a:chOff x="0" y="0"/>
            <a:chExt cx="10874375" cy="1038225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0874374" cy="1038225"/>
            </a:xfrm>
            <a:custGeom>
              <a:avLst/>
              <a:gdLst/>
              <a:ahLst/>
              <a:cxnLst/>
              <a:rect l="l" t="t" r="r" b="b"/>
              <a:pathLst>
                <a:path w="10874374" h="1038225">
                  <a:moveTo>
                    <a:pt x="0" y="0"/>
                  </a:moveTo>
                  <a:lnTo>
                    <a:pt x="10874374" y="0"/>
                  </a:lnTo>
                  <a:lnTo>
                    <a:pt x="10874374" y="1038225"/>
                  </a:lnTo>
                  <a:lnTo>
                    <a:pt x="0" y="103822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41701" b="-166471"/>
              </a:stretch>
            </a:blipFill>
          </p:spPr>
          <p:txBody>
            <a:bodyPr/>
            <a:lstStyle/>
            <a:p>
              <a:endParaRPr lang="en-TZ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47625"/>
              <a:ext cx="10874375" cy="990600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algn="l">
                <a:lnSpc>
                  <a:spcPts val="3671"/>
                </a:lnSpc>
              </a:pPr>
              <a:r>
                <a:rPr lang="en-US" sz="3399" b="1" dirty="0">
                  <a:solidFill>
                    <a:srgbClr val="61800A"/>
                  </a:solidFill>
                  <a:latin typeface="Verdana Bold"/>
                  <a:ea typeface="Verdana Bold"/>
                  <a:cs typeface="Verdana Bold"/>
                  <a:sym typeface="Verdana Bold"/>
                </a:rPr>
                <a:t>Implementation Partners: 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578769" y="7133034"/>
            <a:ext cx="8155781" cy="778669"/>
            <a:chOff x="0" y="0"/>
            <a:chExt cx="10874375" cy="1038225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0874374" cy="1038225"/>
            </a:xfrm>
            <a:custGeom>
              <a:avLst/>
              <a:gdLst/>
              <a:ahLst/>
              <a:cxnLst/>
              <a:rect l="l" t="t" r="r" b="b"/>
              <a:pathLst>
                <a:path w="10874374" h="1038225">
                  <a:moveTo>
                    <a:pt x="0" y="0"/>
                  </a:moveTo>
                  <a:lnTo>
                    <a:pt x="10874374" y="0"/>
                  </a:lnTo>
                  <a:lnTo>
                    <a:pt x="10874374" y="1038225"/>
                  </a:lnTo>
                  <a:lnTo>
                    <a:pt x="0" y="103822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41701" b="-166471"/>
              </a:stretch>
            </a:blipFill>
          </p:spPr>
          <p:txBody>
            <a:bodyPr/>
            <a:lstStyle/>
            <a:p>
              <a:endParaRPr lang="en-TZ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47625"/>
              <a:ext cx="10874375" cy="990600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algn="l">
                <a:lnSpc>
                  <a:spcPts val="3671"/>
                </a:lnSpc>
              </a:pPr>
              <a:r>
                <a:rPr lang="en-US" sz="3399" b="1">
                  <a:solidFill>
                    <a:srgbClr val="61800A"/>
                  </a:solidFill>
                  <a:latin typeface="Verdana Bold"/>
                  <a:ea typeface="Verdana Bold"/>
                  <a:cs typeface="Verdana Bold"/>
                  <a:sym typeface="Verdana Bold"/>
                </a:rPr>
                <a:t>Community Contributors:  </a:t>
              </a:r>
            </a:p>
          </p:txBody>
        </p:sp>
      </p:grpSp>
      <p:sp>
        <p:nvSpPr>
          <p:cNvPr id="24" name="Freeform 24"/>
          <p:cNvSpPr/>
          <p:nvPr/>
        </p:nvSpPr>
        <p:spPr>
          <a:xfrm>
            <a:off x="5362446" y="2672885"/>
            <a:ext cx="2715595" cy="1774188"/>
          </a:xfrm>
          <a:custGeom>
            <a:avLst/>
            <a:gdLst/>
            <a:ahLst/>
            <a:cxnLst/>
            <a:rect l="l" t="t" r="r" b="b"/>
            <a:pathLst>
              <a:path w="2715595" h="1774188">
                <a:moveTo>
                  <a:pt x="0" y="0"/>
                </a:moveTo>
                <a:lnTo>
                  <a:pt x="2715595" y="0"/>
                </a:lnTo>
                <a:lnTo>
                  <a:pt x="2715595" y="1774188"/>
                </a:lnTo>
                <a:lnTo>
                  <a:pt x="0" y="17741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TZ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7">
            <a:extLst>
              <a:ext uri="{FF2B5EF4-FFF2-40B4-BE49-F238E27FC236}">
                <a16:creationId xmlns:a16="http://schemas.microsoft.com/office/drawing/2014/main" id="{9234C110-5210-03CB-F8D4-A69FF7B71081}"/>
              </a:ext>
            </a:extLst>
          </p:cNvPr>
          <p:cNvSpPr/>
          <p:nvPr/>
        </p:nvSpPr>
        <p:spPr>
          <a:xfrm>
            <a:off x="0" y="0"/>
            <a:ext cx="6089333" cy="5544121"/>
          </a:xfrm>
          <a:custGeom>
            <a:avLst/>
            <a:gdLst/>
            <a:ahLst/>
            <a:cxnLst/>
            <a:rect l="l" t="t" r="r" b="b"/>
            <a:pathLst>
              <a:path w="8119110" h="7392162">
                <a:moveTo>
                  <a:pt x="0" y="0"/>
                </a:moveTo>
                <a:lnTo>
                  <a:pt x="8119110" y="0"/>
                </a:lnTo>
                <a:lnTo>
                  <a:pt x="8119110" y="7392162"/>
                </a:lnTo>
                <a:lnTo>
                  <a:pt x="0" y="73921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TZ"/>
          </a:p>
        </p:txBody>
      </p:sp>
      <p:sp>
        <p:nvSpPr>
          <p:cNvPr id="7" name="Freeform 5">
            <a:extLst>
              <a:ext uri="{FF2B5EF4-FFF2-40B4-BE49-F238E27FC236}">
                <a16:creationId xmlns:a16="http://schemas.microsoft.com/office/drawing/2014/main" id="{E9B524C4-D847-E01C-3E1E-3AEB71951C51}"/>
              </a:ext>
            </a:extLst>
          </p:cNvPr>
          <p:cNvSpPr/>
          <p:nvPr/>
        </p:nvSpPr>
        <p:spPr>
          <a:xfrm>
            <a:off x="228600" y="6438900"/>
            <a:ext cx="5378196" cy="3463005"/>
          </a:xfrm>
          <a:custGeom>
            <a:avLst/>
            <a:gdLst/>
            <a:ahLst/>
            <a:cxnLst/>
            <a:rect l="l" t="t" r="r" b="b"/>
            <a:pathLst>
              <a:path w="7170928" h="4617339">
                <a:moveTo>
                  <a:pt x="0" y="0"/>
                </a:moveTo>
                <a:lnTo>
                  <a:pt x="7170928" y="0"/>
                </a:lnTo>
                <a:lnTo>
                  <a:pt x="7170928" y="4617339"/>
                </a:lnTo>
                <a:lnTo>
                  <a:pt x="0" y="461733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103"/>
            </a:stretch>
          </a:blipFill>
        </p:spPr>
        <p:txBody>
          <a:bodyPr/>
          <a:lstStyle/>
          <a:p>
            <a:endParaRPr lang="en-TZ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8CF7E34-985B-0FE1-17F7-A9C9F809215B}"/>
              </a:ext>
            </a:extLst>
          </p:cNvPr>
          <p:cNvSpPr txBox="1"/>
          <p:nvPr/>
        </p:nvSpPr>
        <p:spPr>
          <a:xfrm>
            <a:off x="4724400" y="2171698"/>
            <a:ext cx="1150620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en-US" sz="7200" b="1" dirty="0">
              <a:solidFill>
                <a:srgbClr val="617F09"/>
              </a:solidFill>
              <a:latin typeface="Verdana Bold"/>
              <a:ea typeface="Verdana Bold"/>
              <a:sym typeface="Verdana Bold"/>
            </a:endParaRPr>
          </a:p>
          <a:p>
            <a:pPr algn="ctr"/>
            <a:r>
              <a:rPr lang="en-US" sz="7200" b="1" dirty="0">
                <a:solidFill>
                  <a:srgbClr val="617F09"/>
                </a:solidFill>
                <a:latin typeface="Verdana Bold"/>
                <a:ea typeface="Verdana Bold"/>
                <a:sym typeface="Verdana Bold"/>
              </a:rPr>
              <a:t>Thank You!</a:t>
            </a:r>
          </a:p>
          <a:p>
            <a:pPr algn="ctr"/>
            <a:endParaRPr lang="en-US" sz="7200" b="1" dirty="0">
              <a:solidFill>
                <a:srgbClr val="617F09"/>
              </a:solidFill>
              <a:latin typeface="Verdana Bold"/>
              <a:ea typeface="Verdana Bold"/>
              <a:sym typeface="Verdana Bold"/>
            </a:endParaRPr>
          </a:p>
          <a:p>
            <a:pPr algn="ctr"/>
            <a:r>
              <a:rPr lang="en-US" sz="7200" b="1" dirty="0">
                <a:solidFill>
                  <a:srgbClr val="617F09"/>
                </a:solidFill>
                <a:latin typeface="Verdana Bold"/>
                <a:ea typeface="Verdana Bold"/>
                <a:sym typeface="Verdana Bold"/>
              </a:rPr>
              <a:t>Asanteni Sana. </a:t>
            </a:r>
            <a:endParaRPr lang="en-TZ" sz="7200" dirty="0"/>
          </a:p>
        </p:txBody>
      </p:sp>
    </p:spTree>
    <p:extLst>
      <p:ext uri="{BB962C8B-B14F-4D97-AF65-F5344CB8AC3E}">
        <p14:creationId xmlns:p14="http://schemas.microsoft.com/office/powerpoint/2010/main" val="37674053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429</TotalTime>
  <Words>693</Words>
  <Application>Microsoft Macintosh PowerPoint</Application>
  <PresentationFormat>Custom</PresentationFormat>
  <Paragraphs>110</Paragraphs>
  <Slides>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Verdana</vt:lpstr>
      <vt:lpstr>Verdana Bold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Integrating STI self-testing as a scalable entry point to HIV prevention among adolescent girls and young women in Dar es Salaam: evidence from a community-led advocacy initiative.</dc:title>
  <cp:lastModifiedBy>USER</cp:lastModifiedBy>
  <cp:revision>4</cp:revision>
  <dcterms:created xsi:type="dcterms:W3CDTF">2006-08-16T00:00:00Z</dcterms:created>
  <dcterms:modified xsi:type="dcterms:W3CDTF">2026-07-23T21:45:19Z</dcterms:modified>
  <dc:identifier>DAHPxwNLjsY</dc:identifier>
</cp:coreProperties>
</file>