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Verdana" panose="020B060403050404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Joint opening. Sandra introduces the purpose; Gastón welcomes participants.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Sandra: summarize the overall takeaways and lessons learned.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Sandra: highlight the diversity of scientific approaches presented.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Sandra: emphasize translation, access and the role of LMIC leadership.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Gastón: summarize the key messages and acknowledge participants and communities.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Gastón: look ahead to priorities and collaboration.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Gastón: invite participants to both Monday cure-related satellite sessions.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Sandra: invite everyone to networking; remind them to leave by 7:15 pm; thank participants, the Programme Committee and IAS staff.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Sandra: invite completion of the Delphi survey and point out that the QR code is also available near the entrance.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Joint closing. Wish everyone a successful and fruitful conference in 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buNone/>
              <a:defRPr sz="6000"/>
            </a:lvl1pPr>
          </a:lstStyle>
          <a:p>
            <a:r>
              <a:t>Clique para editar o título Mestre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pic>
        <p:nvPicPr>
          <p:cNvPr id="19" name="Picture 8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buNone/>
              <a:defRPr sz="6000"/>
            </a:lvl1pPr>
          </a:lstStyle>
          <a:p>
            <a:r>
              <a:t>Clique para editar o título Mestre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>
            <a:spLocks noGrp="1"/>
          </p:cNvSpPr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>
            <a:spLocks noGrp="1"/>
          </p:cNvSpPr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  <p:pic>
        <p:nvPicPr>
          <p:cNvPr id="2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buNone/>
              <a:defRPr sz="6000"/>
            </a:lvl1pPr>
          </a:lstStyle>
          <a:p>
            <a:r>
              <a:t>Clique para editar o título Mestre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>
            <a:spLocks noGrp="1"/>
          </p:cNvSpPr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>
            <a:spLocks noGrp="1"/>
          </p:cNvSpPr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  <p:pic>
        <p:nvPicPr>
          <p:cNvPr id="21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t>Nulla quis lorem ut libero malesuada feugiat. Curabitur non nulla sit amet nisl tempus convallis quis ac lectus.</a:t>
            </a:r>
          </a:p>
          <a:p>
            <a:r>
              <a:t>Proin eget tortor risus. Lorem ipsum dolor sit amet, consectetur adipiscing elit.</a:t>
            </a:r>
          </a:p>
          <a:p>
            <a:pPr marL="457200" indent="-457200">
              <a:buChar char="•"/>
            </a:pPr>
            <a:r>
              <a:t>Donec rutrum congue leo eget malesuada.</a:t>
            </a:r>
          </a:p>
          <a:p>
            <a:pPr marL="457200" indent="-457200">
              <a:buChar char="•"/>
            </a:pPr>
            <a:r>
              <a:t>Curabitur aliquet quam id dui posuere blandit.</a:t>
            </a:r>
          </a:p>
          <a:p>
            <a:pPr marL="457200" indent="-457200">
              <a:buChar char="•"/>
            </a:pPr>
            <a:r>
              <a:t>Proin eget tortor risus.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>
            <a:spLocks noGrp="1"/>
          </p:cNvSpPr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>
            <a:spLocks noGrp="1"/>
          </p:cNvSpPr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  <p:pic>
        <p:nvPicPr>
          <p:cNvPr id="20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(no patter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4759B3F-D110-D6ED-127F-0FAAA91002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2917" y="2097091"/>
            <a:ext cx="11306175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t>Nulla quis lorem ut libero malesuada feugiat. Curabitur non nulla sit amet nisl tempus convallis quis ac lectus.</a:t>
            </a:r>
          </a:p>
          <a:p>
            <a:r>
              <a:t>Proin eget tortor risus. Lorem ipsum dolor sit amet, consectetur adipiscing elit.</a:t>
            </a:r>
          </a:p>
          <a:p>
            <a:pPr marL="457200" indent="-457200">
              <a:buChar char="•"/>
            </a:pPr>
            <a:r>
              <a:t>Donec rutrum congue leo eget malesuada.</a:t>
            </a:r>
          </a:p>
          <a:p>
            <a:pPr marL="457200" indent="-457200">
              <a:buChar char="•"/>
            </a:pPr>
            <a:r>
              <a:t>Curabitur aliquet quam id dui posuere blandit.</a:t>
            </a:r>
          </a:p>
          <a:p>
            <a:pPr marL="457200" indent="-457200">
              <a:buChar char="•"/>
            </a:pPr>
            <a:r>
              <a:t>Proin eget tortor risus.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8" cy="1223964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pic>
        <p:nvPicPr>
          <p:cNvPr id="19" name="Pictur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025891" y="207065"/>
            <a:ext cx="1769829" cy="13189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901EB4-E3E6-8225-19A0-34A625053E42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pic>
        <p:nvPicPr>
          <p:cNvPr id="21" name="Picture 1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35374F-5573-8FBD-685A-03451FB8512C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FC3371-5374-7807-05C6-9DBAB5C0276B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pic>
        <p:nvPicPr>
          <p:cNvPr id="20" name="Picture 10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2913" y="2997201"/>
            <a:ext cx="5437187" cy="320357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3" y="3006253"/>
            <a:ext cx="5437188" cy="319452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77C5BB-ECCB-7A41-A232-01EA8F05C1E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42913" y="2097088"/>
            <a:ext cx="5437187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 b="1" i="0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>Clique para editar os estilos de texto Mestres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BAD9058-33A3-1840-83AB-734EB9C24FBC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311903" y="2097088"/>
            <a:ext cx="5437188" cy="6477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800" b="1" i="0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0308F-D993-E646-9E6E-28100D0E9D75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F406F8-E791-2943-ADA1-E7FC9D027FA8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2C3D4-5012-1B31-7B44-6BB7A537AA52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>
              <a:buNone/>
            </a:pPr>
            <a:r>
              <a:t>Nulla quis lorem ut libero malesuada feugiat. Curabitur non nulla sit amet nisl tempus convallis quis ac lectus.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t>Nulla quis lorem ut libero malesuada feugiat. Curabitur non nulla sit amet nisl tempus convallis quis ac lectus.</a:t>
            </a:r>
          </a:p>
          <a:p>
            <a:r>
              <a:t>Proin eget tortor risus. Lorem ipsum dolor sit amet, consectetur adipiscing elit.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t>Nulla quis lorem ut libero malesuada feugiat. Curabitur non nulla sit amet nisl tempus convallis quis ac lectus.</a:t>
            </a:r>
          </a:p>
          <a:p>
            <a:r>
              <a:t>Proin eget tortor risus. Lorem ipsum dolor sit amet, consectetur adipiscing elit.</a:t>
            </a:r>
          </a:p>
          <a:p>
            <a:pPr marL="457200" indent="-457200">
              <a:buChar char="•"/>
            </a:pPr>
            <a:r>
              <a:t>Donec rutrum congue leo eget malesuada.</a:t>
            </a:r>
          </a:p>
          <a:p>
            <a:pPr marL="457200" indent="-457200">
              <a:buChar char="•"/>
            </a:pPr>
            <a:r>
              <a:t>Curabitur aliquet quam id dui posuere blandit.</a:t>
            </a:r>
          </a:p>
          <a:p>
            <a:pPr marL="457200" indent="-457200">
              <a:buChar char="•"/>
            </a:pPr>
            <a:r>
              <a:t>Proin eget tortor risus.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83328" y="979714"/>
            <a:ext cx="4734000" cy="4898572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t>Clique no ícone para adicionar uma imagem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F8014D-10B6-92E2-EC28-6F8D0BE63F97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84BBC5-1ACA-DA2D-6288-2BEBBD6C11B1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A659CA-CD00-8136-4486-A2E1EB283E60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t>Clique no ícone para adicionar uma imagem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t>Clique no ícone para adicionar uma imagem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>
            <a:spLocks noGrp="1"/>
          </p:cNvSpPr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>
            <a:spLocks noGrp="1"/>
          </p:cNvSpPr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t>Clique no ícone para adicionar uma imagem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>
            <a:spLocks noGrp="1"/>
          </p:cNvSpPr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>
            <a:spLocks noGrp="1"/>
          </p:cNvSpPr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>
              <a:buNone/>
            </a:pPr>
            <a:r>
              <a:t>Clique para editar os estilos de texto Mestres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t>Clique para editar o título Mestre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t>Clique no ícone para adicionar uma imagem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>
            <a:spLocks noGrp="1"/>
          </p:cNvSpPr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>
            <a:spLocks noGrp="1"/>
          </p:cNvSpPr>
          <p:nvPr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>
            <a:spLocks noGrp="1"/>
          </p:cNvSpPr>
          <p:nvPr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buNone/>
              <a:defRPr sz="4800" b="0" i="0">
                <a:latin typeface="+mn-lt"/>
                <a:ea typeface="+mn-lt"/>
                <a:cs typeface="+mn-lt"/>
              </a:defRPr>
            </a:lvl1pPr>
          </a:lstStyle>
          <a:p>
            <a:r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</a:pPr>
            <a:r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>
            <a:spLocks noGrp="1"/>
          </p:cNvSpPr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>
            <a:spLocks noGrp="1"/>
          </p:cNvSpPr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tx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>
            <a:spLocks noGrp="1"/>
          </p:cNvSpPr>
          <p:nvPr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anchor="t"/>
          <a:lstStyle/>
          <a:p>
            <a:pPr algn="l">
              <a:buNone/>
            </a:pPr>
            <a:endParaRPr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buNone/>
              <a:defRPr sz="4800" b="0" i="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</a:lstStyle>
          <a:p>
            <a:r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</a:pPr>
            <a:r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>
            <a:spLocks noGrp="1"/>
          </p:cNvSpPr>
          <p:nvPr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>
            <a:spLocks noGrp="1"/>
          </p:cNvSpPr>
          <p:nvPr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r>
              <a:rPr sz="1000" b="0" i="0">
                <a:solidFill>
                  <a:schemeClr val="bg1"/>
                </a:solidFill>
                <a:latin typeface="+mn-lt"/>
                <a:ea typeface="+mn-lt"/>
                <a:cs typeface="+mn-lt"/>
              </a:rPr>
              <a:t>aids2026.org</a:t>
            </a: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9DCBB5-6C6A-4CEC-8D1A-10F76C265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33500-69C7-47B8-BCD6-68FDD65DA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/>
          <a:p>
            <a:pPr>
              <a:buNone/>
            </a:pPr>
            <a:r>
              <a:t>Clique para editar os estilos de texto Mestres</a:t>
            </a:r>
          </a:p>
          <a:p>
            <a:pPr>
              <a:buNone/>
            </a:pPr>
            <a:r>
              <a:t>Segundo nível</a:t>
            </a:r>
          </a:p>
          <a:p>
            <a:pPr>
              <a:buNone/>
            </a:pPr>
            <a:r>
              <a:t>Terceiro nível</a:t>
            </a:r>
          </a:p>
          <a:p>
            <a:pPr>
              <a:buNone/>
            </a:pPr>
            <a:r>
              <a:t>Quarto nível</a:t>
            </a:r>
          </a:p>
          <a:p>
            <a:pPr>
              <a:buNone/>
            </a:pPr>
            <a:r>
              <a:t>Quinto nível</a:t>
            </a:r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txStyles>
    <p:titleStyle>
      <a:lvl1pPr algn="l">
        <a:lnSpc>
          <a:spcPct val="90000"/>
        </a:lnSpc>
        <a:buNone/>
        <a:defRPr sz="4400" b="1">
          <a:solidFill>
            <a:schemeClr val="tx2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110000"/>
        </a:lnSpc>
        <a:spcBef>
          <a:spcPts val="1000"/>
        </a:spcBef>
        <a:buChar char="•"/>
        <a:defRPr sz="14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110000"/>
        </a:lnSpc>
        <a:spcBef>
          <a:spcPts val="500"/>
        </a:spcBef>
        <a:buChar char="•"/>
        <a:defRPr sz="1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110000"/>
        </a:lnSpc>
        <a:spcBef>
          <a:spcPts val="500"/>
        </a:spcBef>
        <a:buChar char="•"/>
        <a:defRPr sz="14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110000"/>
        </a:lnSpc>
        <a:spcBef>
          <a:spcPts val="500"/>
        </a:spcBef>
        <a:buChar char="•"/>
        <a:defRPr sz="14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110000"/>
        </a:lnSpc>
        <a:spcBef>
          <a:spcPts val="500"/>
        </a:spcBef>
        <a:buChar char="•"/>
        <a:defRPr sz="14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B17D6-3ACF-A59D-E820-978B64DC6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1983179"/>
            <a:ext cx="7521427" cy="4178778"/>
          </a:xfrm>
        </p:spPr>
        <p:txBody>
          <a:bodyPr>
            <a:normAutofit/>
          </a:bodyPr>
          <a:lstStyle/>
          <a:p>
            <a:r>
              <a:t>Co-Chairs’ Closing Remarks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8F3AF-D0F0-DB53-437F-38D0D53433D0}"/>
              </a:ext>
            </a:extLst>
          </p:cNvPr>
          <p:cNvSpPr>
            <a:spLocks noGrp="1"/>
          </p:cNvSpPr>
          <p:nvPr/>
        </p:nvSpPr>
        <p:spPr>
          <a:xfrm>
            <a:off x="4116388" y="1162358"/>
            <a:ext cx="7357344" cy="43379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228600" indent="-228600" algn="l">
              <a:lnSpc>
                <a:spcPct val="110000"/>
              </a:lnSpc>
              <a:spcBef>
                <a:spcPts val="10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None/>
            </a:pPr>
            <a:r>
              <a:rPr sz="2800" b="1">
                <a:latin typeface="+mj-lt"/>
                <a:ea typeface="+mj-lt"/>
                <a:cs typeface="+mj-lt"/>
              </a:rPr>
              <a:t>HIV Cure Pre-Conference | AIDS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B077A-AFEC-0AEF-52E5-64986D86C677}"/>
              </a:ext>
            </a:extLst>
          </p:cNvPr>
          <p:cNvSpPr>
            <a:spLocks noGrp="1"/>
          </p:cNvSpPr>
          <p:nvPr/>
        </p:nvSpPr>
        <p:spPr>
          <a:xfrm>
            <a:off x="4116388" y="696043"/>
            <a:ext cx="7357344" cy="385199"/>
          </a:xfrm>
          <a:prstGeom prst="rect">
            <a:avLst/>
          </a:prstGeom>
        </p:spPr>
        <p:txBody>
          <a:bodyPr lIns="0" tIns="0" rIns="0" bIns="0"/>
          <a:lstStyle>
            <a:lvl1pPr marL="228600" indent="-228600" algn="l">
              <a:lnSpc>
                <a:spcPct val="110000"/>
              </a:lnSpc>
              <a:spcBef>
                <a:spcPts val="10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lnSpc>
                <a:spcPct val="110000"/>
              </a:lnSpc>
              <a:spcBef>
                <a:spcPts val="500"/>
              </a:spcBef>
              <a:buChar char="•"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buNone/>
            </a:pPr>
            <a:r>
              <a:rPr sz="1600"/>
              <a:t>Sandra Wagner Cardoso &amp; Gastón Devisich</a:t>
            </a:r>
          </a:p>
        </p:txBody>
      </p:sp>
    </p:spTree>
    <p:extLst>
      <p:ext uri="{BB962C8B-B14F-4D97-AF65-F5344CB8AC3E}">
        <p14:creationId xmlns:p14="http://schemas.microsoft.com/office/powerpoint/2010/main" val="17181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t>• HIV cure research has entered a new phase—from proof-of-concept toward translation.</a:t>
            </a:r>
          </a:p>
          <a:p>
            <a:r>
              <a:t>• Today’s presentations showed rapid progress across basic, clinical and implementation science.</a:t>
            </a:r>
          </a:p>
          <a:p>
            <a:pPr marL="457200" indent="-457200">
              <a:buChar char="•"/>
            </a:pPr>
            <a:r>
              <a:t>Meaningful community partnership and global collaboration remain essential.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Looking Back: What Did We Learn Today?</a:t>
            </a: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t>• Reservoir measurement and latency reversal</a:t>
            </a:r>
          </a:p>
          <a:p>
            <a:r>
              <a:t>• Gene editing and mRNA approaches</a:t>
            </a:r>
          </a:p>
          <a:p>
            <a:pPr marL="457200" indent="-457200">
              <a:buChar char="•"/>
            </a:pPr>
            <a:r>
              <a:t>• CAR-T cells, vaccines and immunotherapy</a:t>
            </a:r>
          </a:p>
          <a:p>
            <a:pPr marL="457200" indent="-457200">
              <a:buChar char="•"/>
            </a:pPr>
            <a:r>
              <a:t>Broadly neutralizing antibodies and novel therapeutic targets</a:t>
            </a:r>
          </a:p>
          <a:p>
            <a:pPr marL="457200" indent="-457200">
              <a:buChar char="•"/>
            </a:pPr>
            <a:r>
              <a:t>Progress will likely come from combining complementary strategies.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No Single Path to an HIV Cure</a:t>
            </a: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t>• Clinical-trial capacity must grow alongside discovery.</a:t>
            </a:r>
          </a:p>
          <a:p>
            <a:r>
              <a:t>• Manufacturing, affordability and scalability must be designed in from the start.</a:t>
            </a:r>
          </a:p>
          <a:p>
            <a:pPr marL="457200" indent="-457200">
              <a:buChar char="•"/>
            </a:pPr>
            <a:r>
              <a:t>• Implementation science can shorten the path from evidence to impact.</a:t>
            </a:r>
          </a:p>
          <a:p>
            <a:pPr marL="457200" indent="-457200">
              <a:buChar char="•"/>
            </a:pPr>
            <a:r>
              <a:t>Global partnerships—and leadership from LMICs—are indispensable.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Beyond Scientific Discovery</a:t>
            </a: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t>• Multiple complementary cure strategies are advancing.</a:t>
            </a:r>
          </a:p>
          <a:p>
            <a:r>
              <a:t>• Science and implementation must progress together.</a:t>
            </a:r>
          </a:p>
          <a:p>
            <a:pPr marL="457200" indent="-457200">
              <a:buChar char="•"/>
            </a:pPr>
            <a:r>
              <a:t>• Every study brings us closer—even when the result is not the one expected.</a:t>
            </a:r>
          </a:p>
          <a:p>
            <a:pPr marL="457200" indent="-457200">
              <a:buChar char="•"/>
            </a:pPr>
            <a:r>
              <a:t>Every participant matters, and community partnership strengthens the science.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Key Messages from Today</a:t>
            </a: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t>• Prioritize safe, scalable and accessible approaches.</a:t>
            </a:r>
          </a:p>
          <a:p>
            <a:r>
              <a:t>• Combine strategies based on strong biological rationale.</a:t>
            </a:r>
          </a:p>
          <a:p>
            <a:pPr marL="457200" indent="-457200">
              <a:buChar char="•"/>
            </a:pPr>
            <a:r>
              <a:t>• Design studies that are inclusive and feasible across settings.</a:t>
            </a:r>
          </a:p>
          <a:p>
            <a:pPr marL="457200" indent="-457200">
              <a:buChar char="•"/>
            </a:pPr>
            <a:r>
              <a:t>Strengthen South–South collaboration and Latin American leadership.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Looking Ahead</a:t>
            </a: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t>11:30–12:30 | Room 205 — Galvanizing HIV cure research in LMICs: Lessons and perspectives from Africa</a:t>
            </a:r>
          </a:p>
          <a:p>
            <a:r>
              <a:t>13:00–14:30 | Room 103 — Advancing HIV cure research in Africa and Latin America and the Caribbean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Continue the Conversation on Monday, 27 July</a:t>
            </a: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EBCFC-4907-6648-87B8-5CEE435505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t>• Please join us now for the networking session.</a:t>
            </a:r>
          </a:p>
          <a:p>
            <a:r>
              <a:t>• A reminder that we need to leave the venue by 7:15 pm.</a:t>
            </a:r>
          </a:p>
          <a:p>
            <a:pPr marL="457200" indent="-457200">
              <a:buChar char="•"/>
            </a:pPr>
            <a:r>
              <a:t>Thank you to everyone who traveled from near and far to be with us today.</a:t>
            </a:r>
          </a:p>
          <a:p>
            <a:pPr marL="457200" indent="-457200">
              <a:buChar char="•"/>
            </a:pPr>
            <a:r>
              <a:t>Our sincere thanks to the Programme Committee and IAS staff for making this pre-conference possible.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B28285-DD14-CF47-9ADD-FC1A9D5FF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Before We Close</a:t>
            </a:r>
          </a:p>
        </p:txBody>
      </p:sp>
    </p:spTree>
    <p:extLst>
      <p:ext uri="{BB962C8B-B14F-4D97-AF65-F5344CB8AC3E}">
        <p14:creationId xmlns:p14="http://schemas.microsoft.com/office/powerpoint/2010/main" val="2694814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512588-AD71-A541-8C67-D48304F18673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/>
          </a:bodyPr>
          <a:lstStyle/>
          <a:p>
            <a:r>
              <a:t>Please complete the Delphi survey for the Paediatric HIV Cure Target Product Profile.</a:t>
            </a:r>
          </a:p>
          <a:p>
            <a:endParaRPr/>
          </a:p>
          <a:p>
            <a:r>
              <a:t>Scan the QR code to participate. The code is also available near the entrance.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6D1EF3-464C-2441-9B81-0D92458A9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Paediatric HIV Cure Delphi Survey</a:t>
            </a:r>
          </a:p>
        </p:txBody>
      </p:sp>
      <p:pic>
        <p:nvPicPr>
          <p:cNvPr id="8" name="Picture Placeholder 5"/>
          <p:cNvPicPr>
            <a:picLocks noGrp="1" noChangeAspect="1"/>
          </p:cNvPicPr>
          <p:nvPr>
            <p:ph type="pic" idx="14"/>
          </p:nvPr>
        </p:nvPicPr>
        <p:blipFill rotWithShape="1">
          <a:blip r:embed="rId3"/>
          <a:stretch/>
        </p:blipFill>
        <p:spPr>
          <a:xfrm>
            <a:off x="6858000" y="1285875"/>
            <a:ext cx="3905250" cy="3905250"/>
          </a:xfrm>
        </p:spPr>
      </p:pic>
    </p:spTree>
    <p:extLst>
      <p:ext uri="{BB962C8B-B14F-4D97-AF65-F5344CB8AC3E}">
        <p14:creationId xmlns:p14="http://schemas.microsoft.com/office/powerpoint/2010/main" val="2033570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8F98D-7295-E343-8A23-37562C7E3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>
            <a:normAutofit/>
          </a:bodyPr>
          <a:lstStyle/>
          <a:p>
            <a:r>
              <a:t>“Thank you for bringing your science, experience and commitment to this shared goal. We wish you a successful and fruitful AIDS 2026—and a wonderful time in Rio.”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719E9-DEE5-AD41-99DD-439B9AF6D1DA}"/>
              </a:ext>
            </a:extLst>
          </p:cNvPr>
          <p:cNvSpPr>
            <a:spLocks noGrp="1"/>
          </p:cNvSpPr>
          <p:nvPr>
            <p:ph type="body" idx="10"/>
          </p:nvPr>
        </p:nvSpPr>
        <p:spPr/>
        <p:txBody>
          <a:bodyPr/>
          <a:lstStyle/>
          <a:p>
            <a:r>
              <a:t>Sandra &amp; Gastón | Co-Chairs</a:t>
            </a:r>
          </a:p>
        </p:txBody>
      </p:sp>
    </p:spTree>
    <p:extLst>
      <p:ext uri="{BB962C8B-B14F-4D97-AF65-F5344CB8AC3E}">
        <p14:creationId xmlns:p14="http://schemas.microsoft.com/office/powerpoint/2010/main" val="146662159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IDS 2026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IDS 2026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553</Words>
  <Application>Microsoft Office PowerPoint</Application>
  <DocSecurity>0</DocSecurity>
  <PresentationFormat>Widescreen</PresentationFormat>
  <Paragraphs>52</Paragraphs>
  <Slides>10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2" baseType="lpstr">
      <vt:lpstr>Verdana</vt:lpstr>
      <vt:lpstr>AIDS2026</vt:lpstr>
      <vt:lpstr>Co-Chairs’ Closing Remarks</vt:lpstr>
      <vt:lpstr>Looking Back: What Did We Learn Today?</vt:lpstr>
      <vt:lpstr>No Single Path to an HIV Cure</vt:lpstr>
      <vt:lpstr>Beyond Scientific Discovery</vt:lpstr>
      <vt:lpstr>Key Messages from Today</vt:lpstr>
      <vt:lpstr>Looking Ahead</vt:lpstr>
      <vt:lpstr>Continue the Conversation on Monday, 27 July</vt:lpstr>
      <vt:lpstr>Before We Close</vt:lpstr>
      <vt:lpstr>Paediatric HIV Cure Delphi Survey</vt:lpstr>
      <vt:lpstr>“Thank you for bringing your science, experience and commitment to this shared goal. We wish you a successful and fruitful AIDS 2026—and a wonderful time in Rio.”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sandra wagner cardoso</cp:lastModifiedBy>
  <cp:revision>1</cp:revision>
  <dcterms:created xsi:type="dcterms:W3CDTF">2026-07-22T19:15:26Z</dcterms:created>
  <dcterms:modified xsi:type="dcterms:W3CDTF">2026-07-22T19:17:02Z</dcterms:modified>
</cp:coreProperties>
</file>