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1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charts/colors1.xml" ContentType="application/vnd.ms-office.chartcolorstyle+xml"/>
  <Override PartName="/ppt/charts/style1.xml" ContentType="application/vnd.ms-office.chartstyl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charts/chart1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68" r:id="rId2"/>
    <p:sldId id="3190" r:id="rId3"/>
    <p:sldId id="4365" r:id="rId4"/>
    <p:sldId id="4366" r:id="rId5"/>
    <p:sldId id="4352" r:id="rId6"/>
    <p:sldId id="4363" r:id="rId7"/>
    <p:sldId id="3102" r:id="rId8"/>
    <p:sldId id="4345" r:id="rId9"/>
    <p:sldId id="4346" r:id="rId10"/>
    <p:sldId id="4358" r:id="rId11"/>
    <p:sldId id="4354" r:id="rId12"/>
    <p:sldId id="460" r:id="rId13"/>
    <p:sldId id="4342" r:id="rId14"/>
    <p:sldId id="4349" r:id="rId15"/>
    <p:sldId id="4361" r:id="rId16"/>
    <p:sldId id="4343" r:id="rId17"/>
    <p:sldId id="4357" r:id="rId18"/>
    <p:sldId id="3156" r:id="rId19"/>
    <p:sldId id="581" r:id="rId20"/>
    <p:sldId id="4364" r:id="rId21"/>
    <p:sldId id="3157" r:id="rId22"/>
    <p:sldId id="4359" r:id="rId23"/>
    <p:sldId id="4350" r:id="rId24"/>
    <p:sldId id="4353" r:id="rId25"/>
    <p:sldId id="435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3425"/>
  </p:normalViewPr>
  <p:slideViewPr>
    <p:cSldViewPr snapToGrid="0">
      <p:cViewPr varScale="1">
        <p:scale>
          <a:sx n="105" d="100"/>
          <a:sy n="105" d="100"/>
        </p:scale>
        <p:origin x="1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gul365-my.sharepoint.com/personal/rwake_sgul_ac_uk/Documents/rae/Research/NIHR%20AHD/Stats/MASTER_do_files_ADVANCE/AMR%20and%20presenting%20infections%20July%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AHD</a:t>
            </a:r>
            <a:endParaRPr lang="en-US"/>
          </a:p>
        </c:rich>
      </c:tx>
      <c:layout>
        <c:manualLayout>
          <c:xMode val="edge"/>
          <c:yMode val="edge"/>
          <c:x val="0.47153360812476297"/>
          <c:y val="6.43579450389906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Sheet1!$B$46</c:f>
              <c:strCache>
                <c:ptCount val="1"/>
                <c:pt idx="0">
                  <c:v>AHD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5EA-4B63-9684-51D78A7FD31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5EA-4B63-9684-51D78A7FD31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5EA-4B63-9684-51D78A7FD31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5EA-4B63-9684-51D78A7FD31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5EA-4B63-9684-51D78A7FD31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5EA-4B63-9684-51D78A7FD31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5EA-4B63-9684-51D78A7FD31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D5EA-4B63-9684-51D78A7FD31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D5EA-4B63-9684-51D78A7FD31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D5EA-4B63-9684-51D78A7FD319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D5EA-4B63-9684-51D78A7FD319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D5EA-4B63-9684-51D78A7FD31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Sheet1!$A$47:$A$58</c:f>
              <c:strCache>
                <c:ptCount val="12"/>
                <c:pt idx="0">
                  <c:v>Infection without identified pathogen</c:v>
                </c:pt>
                <c:pt idx="1">
                  <c:v>TB</c:v>
                </c:pt>
                <c:pt idx="2">
                  <c:v>Lab-confirmed bacterial infection</c:v>
                </c:pt>
                <c:pt idx="3">
                  <c:v>Pneumocystis jirovecii pneumonia</c:v>
                </c:pt>
                <c:pt idx="4">
                  <c:v>Cryptococcal disease</c:v>
                </c:pt>
                <c:pt idx="5">
                  <c:v>Lab-confirmed viral infection</c:v>
                </c:pt>
                <c:pt idx="6">
                  <c:v>Lab-confirmed parasitic infection</c:v>
                </c:pt>
                <c:pt idx="7">
                  <c:v>Other</c:v>
                </c:pt>
                <c:pt idx="8">
                  <c:v>Lab-confirmed fungal infection</c:v>
                </c:pt>
                <c:pt idx="9">
                  <c:v>Non-tuberculous mycobacteria</c:v>
                </c:pt>
                <c:pt idx="10">
                  <c:v>Unknown</c:v>
                </c:pt>
                <c:pt idx="11">
                  <c:v>Toxoplasmosis</c:v>
                </c:pt>
              </c:strCache>
            </c:strRef>
          </c:cat>
          <c:val>
            <c:numRef>
              <c:f>Sheet1!$B$47:$B$58</c:f>
              <c:numCache>
                <c:formatCode>General</c:formatCode>
                <c:ptCount val="12"/>
                <c:pt idx="0">
                  <c:v>129</c:v>
                </c:pt>
                <c:pt idx="1">
                  <c:v>117</c:v>
                </c:pt>
                <c:pt idx="2">
                  <c:v>54</c:v>
                </c:pt>
                <c:pt idx="3">
                  <c:v>39</c:v>
                </c:pt>
                <c:pt idx="4">
                  <c:v>18</c:v>
                </c:pt>
                <c:pt idx="5">
                  <c:v>10</c:v>
                </c:pt>
                <c:pt idx="6">
                  <c:v>2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D5EA-4B63-9684-51D78A7FD3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736199523194003"/>
          <c:y val="0.29376172572752712"/>
          <c:w val="0.35625381061029415"/>
          <c:h val="0.499790625530509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FB871-49EC-FF45-AC81-51FCAAD11820}" type="datetimeFigureOut">
              <a:rPr lang="en-US" smtClean="0"/>
              <a:t>7/28/26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9C5B4-4665-1D40-B7A2-EC0F0EE63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56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Re-read brief</a:t>
            </a:r>
          </a:p>
          <a:p>
            <a:endParaRPr lang="en-US" dirty="0"/>
          </a:p>
          <a:p>
            <a:r>
              <a:rPr lang="en-US" dirty="0"/>
              <a:t>Check slide 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79C5B4-4665-1D40-B7A2-EC0F0EE635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771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79C5B4-4665-1D40-B7A2-EC0F0EE635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15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79C5B4-4665-1D40-B7A2-EC0F0EE635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18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Return to these in final slide</a:t>
            </a:r>
          </a:p>
          <a:p>
            <a:r>
              <a:rPr lang="en-US" dirty="0"/>
              <a:t>Upstream</a:t>
            </a:r>
          </a:p>
          <a:p>
            <a:r>
              <a:rPr lang="en-US" dirty="0" err="1"/>
              <a:t>Hopsitals</a:t>
            </a:r>
            <a:r>
              <a:rPr lang="en-US" dirty="0"/>
              <a:t> – health systems often </a:t>
            </a:r>
            <a:r>
              <a:rPr lang="en-US" dirty="0" err="1"/>
              <a:t>outrside</a:t>
            </a:r>
            <a:r>
              <a:rPr lang="en-US" dirty="0"/>
              <a:t> of vertical </a:t>
            </a:r>
            <a:r>
              <a:rPr lang="en-US" dirty="0" err="1"/>
              <a:t>hiv</a:t>
            </a:r>
            <a:r>
              <a:rPr lang="en-US" dirty="0"/>
              <a:t> programs – </a:t>
            </a:r>
            <a:r>
              <a:rPr lang="en-US" dirty="0" err="1"/>
              <a:t>cf</a:t>
            </a:r>
            <a:r>
              <a:rPr lang="en-US" dirty="0"/>
              <a:t> integration</a:t>
            </a:r>
          </a:p>
          <a:p>
            <a:r>
              <a:rPr lang="en-US" dirty="0"/>
              <a:t>Package doesn’t reach those not in care and often too late for those </a:t>
            </a:r>
            <a:r>
              <a:rPr lang="en-US" dirty="0" err="1"/>
              <a:t>hpsitalised</a:t>
            </a:r>
            <a:endParaRPr lang="en-US" dirty="0"/>
          </a:p>
          <a:p>
            <a:endParaRPr lang="en-US" dirty="0"/>
          </a:p>
          <a:p>
            <a:r>
              <a:rPr lang="en-US"/>
              <a:t>Multifaceted strategy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79C5B4-4665-1D40-B7A2-EC0F0EE6357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575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79C5B4-4665-1D40-B7A2-EC0F0EE6357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404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79C5B4-4665-1D40-B7A2-EC0F0EE635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5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sz="1200" b="0">
                <a:effectLst/>
                <a:latin typeface="Lato" panose="020F0502020204030204" pitchFamily="34" charset="0"/>
              </a:rPr>
              <a:t>Conceptually, studies described underlying vulnerability factors (individual, interpersonal, </a:t>
            </a:r>
          </a:p>
          <a:p>
            <a:r>
              <a:rPr lang="en-ZA" sz="1200" b="0">
                <a:effectLst/>
                <a:latin typeface="Lato" panose="020F0502020204030204" pitchFamily="34" charset="0"/>
              </a:rPr>
              <a:t>structural and healthcare) but that often unexpected proximal events (e.g. unanticipated mobility) </a:t>
            </a:r>
          </a:p>
          <a:p>
            <a:r>
              <a:rPr lang="en-ZA" sz="1200" b="0">
                <a:effectLst/>
                <a:latin typeface="Lato" panose="020F0502020204030204" pitchFamily="34" charset="0"/>
              </a:rPr>
              <a:t>acted as the trigger for disengagement to occur”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02ABD3-58B3-F542-AC6C-CD6851A7003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7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Interrupting slower CD4 recovery – read paper</a:t>
            </a:r>
          </a:p>
          <a:p>
            <a:r>
              <a:rPr lang="en-US" dirty="0"/>
              <a:t>Note gradient of decline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79C5B4-4665-1D40-B7A2-EC0F0EE6357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40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Dual testing now advised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CF3813-1AD3-BA41-8661-30EB1A2710A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544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Suthar – observational?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79C5B4-4665-1D40-B7A2-EC0F0EE6357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7818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USG funding cuts severely affected provision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79C5B4-4665-1D40-B7A2-EC0F0EE6357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225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AHD commodities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79C5B4-4665-1D40-B7A2-EC0F0EE6357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7222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Rough approximation across studies</a:t>
            </a:r>
          </a:p>
          <a:p>
            <a:r>
              <a:rPr lang="en-US"/>
              <a:t>Burke 2026 – TB 27%, SBI 25%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0F4BA-2750-D642-BBB6-8CDCB633E2A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36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32F51-4B0D-C129-5F4E-398AFB0B8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1F3DC6-E4DD-748D-46AE-74BE1708E8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B7DF65-1D99-E0C9-150D-22D954F0A7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Sentinel </a:t>
            </a:r>
            <a:r>
              <a:rPr lang="en-GB" sz="1200" b="1" dirty="0">
                <a:solidFill>
                  <a:srgbClr val="9035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facility-level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 surveillance; one of 4 tiers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0E3D6-D6B0-FF29-158E-69A248784C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870DD3-7AB2-3741-AAA5-33652949C6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42588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BC and urine MCS</a:t>
            </a:r>
          </a:p>
          <a:p>
            <a:r>
              <a:rPr lang="en-US" dirty="0"/>
              <a:t>Sats</a:t>
            </a:r>
          </a:p>
          <a:p>
            <a:r>
              <a:rPr lang="en-US" dirty="0"/>
              <a:t>Glucose</a:t>
            </a:r>
          </a:p>
          <a:p>
            <a:endParaRPr lang="en-US" dirty="0"/>
          </a:p>
          <a:p>
            <a:r>
              <a:rPr lang="en-US" dirty="0"/>
              <a:t>Due to USG funding cuts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79C5B4-4665-1D40-B7A2-EC0F0EE6357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306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Flexibility</a:t>
            </a:r>
          </a:p>
          <a:p>
            <a:endParaRPr lang="en-US" dirty="0"/>
          </a:p>
          <a:p>
            <a:r>
              <a:rPr lang="en-US" dirty="0"/>
              <a:t>Health system strengthening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79C5B4-4665-1D40-B7A2-EC0F0EE6357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00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44187-532C-5C39-F8AE-151D458EB0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85EB15-3FC4-4FD2-BAD9-362EA60A31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BF6D8-DB2F-3823-CBA3-7DD886954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41744-722E-0043-8E66-532CF79A5D87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A9E50-086E-1D1D-61CE-EAED8A6E2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90725-E08E-8A14-2697-308E7687C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9AEB-1B01-1E46-AE21-F6F9209EC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85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CC18B-576A-536E-F587-BF35C096A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36AB8-FF09-0F8F-EF46-A99A1A8EF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E1679-AC9D-198D-0ADD-E91565B1F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41744-722E-0043-8E66-532CF79A5D87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808BE-B93C-3C3B-99A3-85FB37126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51196-A340-3BC5-9CFE-40954D06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9AEB-1B01-1E46-AE21-F6F9209EC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510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7CC2E-2698-EEF2-EAAF-922A5DF92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D5D502-E41F-AA67-2F0E-C8A052587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BB90C-30F0-E8CE-7734-ADB616F7A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41744-722E-0043-8E66-532CF79A5D87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46E10-DF75-05D6-EABA-2D6BB0660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E35CC-E609-4380-B4E3-216D2CCF4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9AEB-1B01-1E46-AE21-F6F9209EC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97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04D2C-5B1D-E223-E86D-C727867B4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625C7-80EA-3AEE-D0D4-09FF26ABD1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AC8832-BCDF-1D81-0569-4774A4C8E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D39546-DBE6-8F1E-7DCA-82EE4E29C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41744-722E-0043-8E66-532CF79A5D87}" type="datetimeFigureOut">
              <a:rPr lang="en-US" smtClean="0"/>
              <a:t>7/28/26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CD5793-012F-7FFF-0E0A-3C4B4B8CA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5126A9-EBBF-1F5F-76B2-FB824329A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9AEB-1B01-1E46-AE21-F6F9209EC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25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1521D-809D-D139-C0F7-176DC02A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C602A-CCD9-F7FF-2358-D7AF2F8D2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955041-77CF-8F08-5E41-6034BE5D2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CAEFD8-A762-97A1-D922-7E25A768F5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72F183-CFC6-61F5-9203-0E6BF359AC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0DC11D-3DBE-CC19-5888-8E79B98D9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41744-722E-0043-8E66-532CF79A5D87}" type="datetimeFigureOut">
              <a:rPr lang="en-US" smtClean="0"/>
              <a:t>7/28/26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274F46-B765-4F2E-0A92-EC65C7BF2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E5AE4C-AF7B-C1E6-075B-D648001AA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9AEB-1B01-1E46-AE21-F6F9209EC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62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EFDE9-8C16-FD91-3538-B3C5B7F5F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84EC30-42B9-ED75-F6D8-8CCF9B577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41744-722E-0043-8E66-532CF79A5D87}" type="datetimeFigureOut">
              <a:rPr lang="en-US" smtClean="0"/>
              <a:t>7/28/26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983699-3301-A8BF-30B1-68544B87E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E67351-8E14-2FE5-B786-B6D3AB014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9AEB-1B01-1E46-AE21-F6F9209EC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41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FA9A39-0BDB-D173-BEB2-D5B219EC1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41744-722E-0043-8E66-532CF79A5D87}" type="datetimeFigureOut">
              <a:rPr lang="en-US" smtClean="0"/>
              <a:t>7/28/26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9BF57A-9D4E-7D07-A4AD-1B0773EE7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3EB4D-0463-ED46-6F2D-CA081015B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9AEB-1B01-1E46-AE21-F6F9209EC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120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EEF77-FDB2-3C98-F809-9BAE69F0F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B2567-E123-0226-14DB-0838A5C8A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B406D-6B0E-DA60-C5AC-EB685B3F4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D4FEF-58E4-3868-B0E6-77DF6736B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41744-722E-0043-8E66-532CF79A5D87}" type="datetimeFigureOut">
              <a:rPr lang="en-US" smtClean="0"/>
              <a:t>7/28/26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B95903-1674-EDD7-4E3D-05C50F08F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6AC43B-A4B1-CE29-E536-7B85DDE96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9AEB-1B01-1E46-AE21-F6F9209EC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547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9D8E0-85A3-1B4C-B089-DFE744A11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2ACACC-422F-7BE5-C618-B2B9173D76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F0F62-CEE2-FCA2-A434-9AF99AE944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338067-29AD-9B1C-B50A-0FA5C9F8C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41744-722E-0043-8E66-532CF79A5D87}" type="datetimeFigureOut">
              <a:rPr lang="en-US" smtClean="0"/>
              <a:t>7/28/26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E855BE-F103-E017-A019-DB9D0AF06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5EA7D6-4994-055A-4A55-3F29B9417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9AEB-1B01-1E46-AE21-F6F9209EC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731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43D5C-A5F9-37CF-330E-72C32D7D8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24E1DC-5D89-48DC-DBCA-EB46161DA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990E3-9C28-9D3D-F814-4204CB55C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41744-722E-0043-8E66-532CF79A5D87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F1F8E-AC3E-01C7-FCB3-2EB452DF1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B8377-F524-4934-40EF-D6AB74E4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9AEB-1B01-1E46-AE21-F6F9209EC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40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3BE1D7-4860-07D0-1CA9-37EEE477E4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A18235-05DC-8296-A91D-01A95560B4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A9D81-CCE3-30E1-5301-6CDF723DD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41744-722E-0043-8E66-532CF79A5D87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A996D-0CB2-9540-43A8-9E078CA96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251E2-515D-C2B6-D5BC-80D8B1777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79AEB-1B01-1E46-AE21-F6F9209EC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93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238505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04B0CD-D1D7-5D09-7B04-025ACED2E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967EE-1EA4-166D-7FE7-8930B6F86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1F92F4-B1DD-8C3F-EBF0-A1BE722AE8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641744-722E-0043-8E66-532CF79A5D87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160F1-2E8A-6923-C771-0DFC41876F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62C54-FEF2-3BB2-CF10-EACEF18022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379AEB-1B01-1E46-AE21-F6F9209EC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619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chart" Target="../charts/chart1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A04B1-372F-B359-D62A-9CC263D7C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180068"/>
            <a:ext cx="7357341" cy="5759450"/>
          </a:xfrm>
        </p:spPr>
        <p:txBody>
          <a:bodyPr/>
          <a:lstStyle/>
          <a:p>
            <a:r>
              <a:rPr lang="en-US" dirty="0"/>
              <a:t>What we know </a:t>
            </a:r>
            <a:br>
              <a:rPr lang="en-US" dirty="0"/>
            </a:br>
            <a:r>
              <a:rPr lang="en-US" dirty="0"/>
              <a:t>vs </a:t>
            </a:r>
            <a:br>
              <a:rPr lang="en-US" dirty="0"/>
            </a:br>
            <a:r>
              <a:rPr lang="en-US" dirty="0"/>
              <a:t>what is happening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59164F-E97A-9F08-0E28-96DFA83CFE4D}"/>
              </a:ext>
            </a:extLst>
          </p:cNvPr>
          <p:cNvSpPr txBox="1"/>
          <p:nvPr/>
        </p:nvSpPr>
        <p:spPr>
          <a:xfrm>
            <a:off x="4029304" y="5006292"/>
            <a:ext cx="76018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Graeme Meintjes, University of Cape Town &amp; Queen Mary University London</a:t>
            </a:r>
            <a:br>
              <a:rPr lang="en-US" sz="1000" dirty="0"/>
            </a:br>
            <a:endParaRPr lang="en-US" sz="1000" dirty="0"/>
          </a:p>
          <a:p>
            <a:endParaRPr lang="en-US" sz="1000" b="1" dirty="0"/>
          </a:p>
          <a:p>
            <a:r>
              <a:rPr lang="en-US" sz="1200" b="1" dirty="0"/>
              <a:t>Unfinished business: Ending preventable deaths from advanced HIV disease in a changing HIV response  </a:t>
            </a:r>
          </a:p>
        </p:txBody>
      </p:sp>
    </p:spTree>
    <p:extLst>
      <p:ext uri="{BB962C8B-B14F-4D97-AF65-F5344CB8AC3E}">
        <p14:creationId xmlns:p14="http://schemas.microsoft.com/office/powerpoint/2010/main" val="2365305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7C3C-F5F3-39F6-0775-83EA9384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002060"/>
          </a:solidFill>
        </p:spPr>
        <p:txBody>
          <a:bodyPr/>
          <a:lstStyle/>
          <a:p>
            <a:r>
              <a:rPr lang="en-US" dirty="0"/>
              <a:t>    </a:t>
            </a:r>
            <a:r>
              <a:rPr lang="en-US" dirty="0">
                <a:solidFill>
                  <a:schemeClr val="bg1"/>
                </a:solidFill>
              </a:rPr>
              <a:t>Rate of decline in HIV-related deaths has slowed</a:t>
            </a:r>
          </a:p>
        </p:txBody>
      </p:sp>
      <p:pic>
        <p:nvPicPr>
          <p:cNvPr id="5" name="Picture 4" descr="A graph showing the growth of the average&#10;&#10;AI-generated content may be incorrect.">
            <a:extLst>
              <a:ext uri="{FF2B5EF4-FFF2-40B4-BE49-F238E27FC236}">
                <a16:creationId xmlns:a16="http://schemas.microsoft.com/office/drawing/2014/main" id="{749F316E-2055-469E-3CEA-4F2C51054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4112" y="1702550"/>
            <a:ext cx="8211388" cy="47623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D6A236-3031-F336-1185-9D1CA17FE47F}"/>
              </a:ext>
            </a:extLst>
          </p:cNvPr>
          <p:cNvSpPr txBox="1"/>
          <p:nvPr/>
        </p:nvSpPr>
        <p:spPr>
          <a:xfrm>
            <a:off x="4923251" y="1984831"/>
            <a:ext cx="2820451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Deaths consistently</a:t>
            </a:r>
          </a:p>
          <a:p>
            <a:pPr algn="ctr"/>
            <a:r>
              <a:rPr lang="en-US" sz="2400" dirty="0"/>
              <a:t>~ 600,000 / year </a:t>
            </a:r>
          </a:p>
          <a:p>
            <a:pPr algn="ctr"/>
            <a:r>
              <a:rPr lang="en-US" sz="2400" dirty="0"/>
              <a:t>since 2020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4930EC-AE89-2096-B61F-37FC7FC95854}"/>
              </a:ext>
            </a:extLst>
          </p:cNvPr>
          <p:cNvSpPr txBox="1"/>
          <p:nvPr/>
        </p:nvSpPr>
        <p:spPr>
          <a:xfrm>
            <a:off x="8298329" y="2612427"/>
            <a:ext cx="3600473" cy="2677656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Estimated 1.9 million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people living with AHD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in sub-Saharan Africa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 err="1">
                <a:solidFill>
                  <a:schemeClr val="bg1"/>
                </a:solidFill>
              </a:rPr>
              <a:t>Stelzle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ZA" dirty="0">
                <a:solidFill>
                  <a:schemeClr val="bg1"/>
                </a:solidFill>
              </a:rPr>
              <a:t>Lancet Glob Health 2025;13:e437</a:t>
            </a:r>
          </a:p>
          <a:p>
            <a:pPr algn="ctr"/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419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5552E-3ED1-858D-FE1A-00DC46090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8A914-065E-698D-7F0D-45250442B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002060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dirty="0">
                <a:solidFill>
                  <a:schemeClr val="bg1"/>
                </a:solidFill>
              </a:rPr>
              <a:t>Drivers of AHD and settings it is encountered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635450-5D96-1C38-7244-F724223A7E85}"/>
              </a:ext>
            </a:extLst>
          </p:cNvPr>
          <p:cNvSpPr txBox="1"/>
          <p:nvPr/>
        </p:nvSpPr>
        <p:spPr>
          <a:xfrm>
            <a:off x="1169582" y="2179674"/>
            <a:ext cx="276446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Late HIV diagnosis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0B7B12-03CE-F44D-C0DD-A6914F2DF7C6}"/>
              </a:ext>
            </a:extLst>
          </p:cNvPr>
          <p:cNvSpPr txBox="1"/>
          <p:nvPr/>
        </p:nvSpPr>
        <p:spPr>
          <a:xfrm>
            <a:off x="1169581" y="3673493"/>
            <a:ext cx="276446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Failure to start ART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CAC122-4723-74E0-EF83-4C78765699A9}"/>
              </a:ext>
            </a:extLst>
          </p:cNvPr>
          <p:cNvSpPr txBox="1"/>
          <p:nvPr/>
        </p:nvSpPr>
        <p:spPr>
          <a:xfrm>
            <a:off x="1169581" y="5167312"/>
            <a:ext cx="276446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Disengagement from care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0650D1-FC9A-DDD1-DC55-FBC1B7FB0C10}"/>
              </a:ext>
            </a:extLst>
          </p:cNvPr>
          <p:cNvSpPr txBox="1"/>
          <p:nvPr/>
        </p:nvSpPr>
        <p:spPr>
          <a:xfrm>
            <a:off x="7941728" y="2700912"/>
            <a:ext cx="3080689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(Re)enter care as outpatient</a:t>
            </a:r>
          </a:p>
          <a:p>
            <a:r>
              <a:rPr lang="en-US" dirty="0"/>
              <a:t>~12% mortality over 1-year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BD541E-E3D9-7275-EE5D-CDDEDF447CFF}"/>
              </a:ext>
            </a:extLst>
          </p:cNvPr>
          <p:cNvSpPr txBox="1"/>
          <p:nvPr/>
        </p:nvSpPr>
        <p:spPr>
          <a:xfrm>
            <a:off x="7941729" y="4357467"/>
            <a:ext cx="3080689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Require </a:t>
            </a:r>
            <a:r>
              <a:rPr lang="en-US" dirty="0" err="1"/>
              <a:t>hospitalisation</a:t>
            </a:r>
            <a:endParaRPr lang="en-US" dirty="0"/>
          </a:p>
          <a:p>
            <a:r>
              <a:rPr lang="en-US" dirty="0"/>
              <a:t>~16% inpatient mortality</a:t>
            </a:r>
          </a:p>
          <a:p>
            <a:r>
              <a:rPr lang="en-US" dirty="0"/>
              <a:t>~14% in year after discharge 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2BFB638E-7611-4964-72F7-E6DFC9DD5139}"/>
              </a:ext>
            </a:extLst>
          </p:cNvPr>
          <p:cNvSpPr/>
          <p:nvPr/>
        </p:nvSpPr>
        <p:spPr>
          <a:xfrm>
            <a:off x="4923857" y="3024078"/>
            <a:ext cx="2397211" cy="166816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Enter or return </a:t>
            </a:r>
          </a:p>
          <a:p>
            <a:pPr algn="ctr"/>
            <a:r>
              <a:rPr lang="en-US" dirty="0"/>
              <a:t>to care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F53032-17E8-832A-26A8-DA97F5250A57}"/>
              </a:ext>
            </a:extLst>
          </p:cNvPr>
          <p:cNvSpPr/>
          <p:nvPr/>
        </p:nvSpPr>
        <p:spPr>
          <a:xfrm>
            <a:off x="838200" y="1690688"/>
            <a:ext cx="3523735" cy="45741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9798DB-A237-AEF3-09B2-8A3755DF4504}"/>
              </a:ext>
            </a:extLst>
          </p:cNvPr>
          <p:cNvSpPr txBox="1"/>
          <p:nvPr/>
        </p:nvSpPr>
        <p:spPr>
          <a:xfrm>
            <a:off x="1715880" y="6388854"/>
            <a:ext cx="131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Not in care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6D18B0-A7A3-25AE-A5F4-CDA4D640BFB7}"/>
              </a:ext>
            </a:extLst>
          </p:cNvPr>
          <p:cNvSpPr txBox="1"/>
          <p:nvPr/>
        </p:nvSpPr>
        <p:spPr>
          <a:xfrm>
            <a:off x="8997366" y="5829356"/>
            <a:ext cx="30694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Scheier, </a:t>
            </a:r>
            <a:r>
              <a:rPr lang="en-ZA" dirty="0"/>
              <a:t>AIDS 2026;40:967 </a:t>
            </a:r>
            <a:endParaRPr lang="en-ZA" sz="1800" dirty="0">
              <a:effectLst/>
              <a:latin typeface="ScalaLancetPro"/>
            </a:endParaRPr>
          </a:p>
          <a:p>
            <a:r>
              <a:rPr lang="en-ZA" sz="1800" dirty="0">
                <a:effectLst/>
                <a:latin typeface="ScalaLancetPro"/>
              </a:rPr>
              <a:t>Burke, JIAS 2026;29:e70134</a:t>
            </a:r>
          </a:p>
          <a:p>
            <a:r>
              <a:rPr lang="en-ZA" sz="1800" dirty="0">
                <a:effectLst/>
                <a:latin typeface="ScalaLancetPro"/>
              </a:rPr>
              <a:t>Ford, Lancet HIV 2022;9:e150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104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670B6-ED8D-3071-D886-CE349337C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92690-7FE6-3A54-177F-77265DE53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002060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dirty="0">
                <a:solidFill>
                  <a:schemeClr val="bg1"/>
                </a:solidFill>
              </a:rPr>
              <a:t>Drivers of AHD and settings it is encountered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514289-9144-9FD9-402E-AEF0180507E6}"/>
              </a:ext>
            </a:extLst>
          </p:cNvPr>
          <p:cNvSpPr txBox="1"/>
          <p:nvPr/>
        </p:nvSpPr>
        <p:spPr>
          <a:xfrm>
            <a:off x="1169582" y="2179674"/>
            <a:ext cx="276446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Late HIV diagnosis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98D272-8247-0282-C90C-24D62E66D069}"/>
              </a:ext>
            </a:extLst>
          </p:cNvPr>
          <p:cNvSpPr txBox="1"/>
          <p:nvPr/>
        </p:nvSpPr>
        <p:spPr>
          <a:xfrm>
            <a:off x="1169581" y="3673493"/>
            <a:ext cx="276446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Failure to start ART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6C44CF-6265-A375-ACDB-E9C2E581E693}"/>
              </a:ext>
            </a:extLst>
          </p:cNvPr>
          <p:cNvSpPr txBox="1"/>
          <p:nvPr/>
        </p:nvSpPr>
        <p:spPr>
          <a:xfrm>
            <a:off x="1169581" y="5167312"/>
            <a:ext cx="276446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Disengagement from care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E6FDA4-481B-5903-1EDC-729943C3C803}"/>
              </a:ext>
            </a:extLst>
          </p:cNvPr>
          <p:cNvSpPr txBox="1"/>
          <p:nvPr/>
        </p:nvSpPr>
        <p:spPr>
          <a:xfrm>
            <a:off x="7941729" y="2700912"/>
            <a:ext cx="308068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(Re)enter care as outpatient</a:t>
            </a:r>
          </a:p>
          <a:p>
            <a:r>
              <a:rPr lang="en-US" dirty="0"/>
              <a:t>~12% mortality over 1-year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97FA69-D3B0-CAE7-5EFE-0F93BD47277B}"/>
              </a:ext>
            </a:extLst>
          </p:cNvPr>
          <p:cNvSpPr txBox="1"/>
          <p:nvPr/>
        </p:nvSpPr>
        <p:spPr>
          <a:xfrm>
            <a:off x="7941729" y="4357467"/>
            <a:ext cx="3080689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Require </a:t>
            </a:r>
            <a:r>
              <a:rPr lang="en-US" dirty="0" err="1"/>
              <a:t>hospitalisation</a:t>
            </a:r>
            <a:endParaRPr lang="en-US" dirty="0"/>
          </a:p>
          <a:p>
            <a:r>
              <a:rPr lang="en-US" dirty="0"/>
              <a:t>~16% inpatient mortality</a:t>
            </a:r>
          </a:p>
          <a:p>
            <a:r>
              <a:rPr lang="en-US" dirty="0"/>
              <a:t>~14% in year after discharge 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AA1FEF86-E2A0-6F71-DE25-557AEB2FC745}"/>
              </a:ext>
            </a:extLst>
          </p:cNvPr>
          <p:cNvSpPr/>
          <p:nvPr/>
        </p:nvSpPr>
        <p:spPr>
          <a:xfrm>
            <a:off x="4923857" y="3024078"/>
            <a:ext cx="2397211" cy="166816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Enter or return </a:t>
            </a:r>
          </a:p>
          <a:p>
            <a:pPr algn="ctr"/>
            <a:r>
              <a:rPr lang="en-US" dirty="0"/>
              <a:t>to care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09D607-0A89-152B-E371-58F33CB70704}"/>
              </a:ext>
            </a:extLst>
          </p:cNvPr>
          <p:cNvSpPr/>
          <p:nvPr/>
        </p:nvSpPr>
        <p:spPr>
          <a:xfrm>
            <a:off x="838200" y="1690688"/>
            <a:ext cx="3523735" cy="45741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6E6D74-0A81-BFDC-7191-251EA33EFB64}"/>
              </a:ext>
            </a:extLst>
          </p:cNvPr>
          <p:cNvSpPr txBox="1"/>
          <p:nvPr/>
        </p:nvSpPr>
        <p:spPr>
          <a:xfrm>
            <a:off x="1715880" y="6388854"/>
            <a:ext cx="131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Not in care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E162DF-E169-F881-6906-F8FFE3605AB1}"/>
              </a:ext>
            </a:extLst>
          </p:cNvPr>
          <p:cNvSpPr txBox="1"/>
          <p:nvPr/>
        </p:nvSpPr>
        <p:spPr>
          <a:xfrm>
            <a:off x="1470454" y="2649527"/>
            <a:ext cx="1899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Testing strategies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CA5E53-7FC9-646F-94EA-B91BEA855872}"/>
              </a:ext>
            </a:extLst>
          </p:cNvPr>
          <p:cNvSpPr txBox="1"/>
          <p:nvPr/>
        </p:nvSpPr>
        <p:spPr>
          <a:xfrm>
            <a:off x="1470454" y="4135199"/>
            <a:ext cx="1967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Linkage strategies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881D33-DEBC-5A40-1EE2-9CF664525EE7}"/>
              </a:ext>
            </a:extLst>
          </p:cNvPr>
          <p:cNvSpPr txBox="1"/>
          <p:nvPr/>
        </p:nvSpPr>
        <p:spPr>
          <a:xfrm>
            <a:off x="862374" y="5716094"/>
            <a:ext cx="3549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Retention &amp; early return strategies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953950-FB39-91AE-6AC8-F135619C1EE3}"/>
              </a:ext>
            </a:extLst>
          </p:cNvPr>
          <p:cNvSpPr txBox="1"/>
          <p:nvPr/>
        </p:nvSpPr>
        <p:spPr>
          <a:xfrm>
            <a:off x="8351889" y="3429000"/>
            <a:ext cx="2258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AHD package of care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92EB6A-62C3-60F3-4FB4-A1DBD0FB0367}"/>
              </a:ext>
            </a:extLst>
          </p:cNvPr>
          <p:cNvSpPr txBox="1"/>
          <p:nvPr/>
        </p:nvSpPr>
        <p:spPr>
          <a:xfrm>
            <a:off x="7784363" y="5462743"/>
            <a:ext cx="33933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Improved hospital management 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&amp; linkage to outpatient care</a:t>
            </a:r>
          </a:p>
        </p:txBody>
      </p:sp>
    </p:spTree>
    <p:extLst>
      <p:ext uri="{BB962C8B-B14F-4D97-AF65-F5344CB8AC3E}">
        <p14:creationId xmlns:p14="http://schemas.microsoft.com/office/powerpoint/2010/main" val="3770723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7D6BE-8388-EC1A-F4F3-34E85CED6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C00000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dirty="0">
                <a:solidFill>
                  <a:schemeClr val="bg1"/>
                </a:solidFill>
              </a:rPr>
              <a:t>Issues to be covered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28BF5-1AB3-6F28-D1D0-18A567F80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71048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Disengagement</a:t>
            </a:r>
            <a:r>
              <a:rPr lang="en-US" dirty="0"/>
              <a:t> as a driver of AHD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Implementation of </a:t>
            </a:r>
            <a:r>
              <a:rPr lang="en-US" b="1" dirty="0"/>
              <a:t>AHD package of care </a:t>
            </a:r>
            <a:r>
              <a:rPr lang="en-US" dirty="0"/>
              <a:t>and role of </a:t>
            </a:r>
            <a:r>
              <a:rPr lang="en-US" b="1" dirty="0"/>
              <a:t>CD4 testing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Management of those </a:t>
            </a:r>
            <a:r>
              <a:rPr lang="en-US" b="1" dirty="0"/>
              <a:t>hospitalized </a:t>
            </a:r>
            <a:r>
              <a:rPr lang="en-US" dirty="0"/>
              <a:t>with AHD</a:t>
            </a:r>
          </a:p>
        </p:txBody>
      </p:sp>
    </p:spTree>
    <p:extLst>
      <p:ext uri="{BB962C8B-B14F-4D97-AF65-F5344CB8AC3E}">
        <p14:creationId xmlns:p14="http://schemas.microsoft.com/office/powerpoint/2010/main" val="1748776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FFE5D-5E3C-3B1B-91AF-F47194BC3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002060"/>
          </a:solidFill>
        </p:spPr>
        <p:txBody>
          <a:bodyPr/>
          <a:lstStyle/>
          <a:p>
            <a:r>
              <a:rPr lang="en-US" dirty="0"/>
              <a:t>      </a:t>
            </a:r>
            <a:r>
              <a:rPr lang="en-US" sz="4000" dirty="0">
                <a:solidFill>
                  <a:schemeClr val="bg1"/>
                </a:solidFill>
              </a:rPr>
              <a:t>Western Cape, South Africa: Return to care with AHD</a:t>
            </a:r>
          </a:p>
        </p:txBody>
      </p:sp>
      <p:pic>
        <p:nvPicPr>
          <p:cNvPr id="4" name="Picture 3" descr="A graph of a number of bars&#10;&#10;AI-generated content may be incorrect.">
            <a:extLst>
              <a:ext uri="{FF2B5EF4-FFF2-40B4-BE49-F238E27FC236}">
                <a16:creationId xmlns:a16="http://schemas.microsoft.com/office/drawing/2014/main" id="{D5637838-D58C-3162-F626-D24F4A19A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83" y="1418881"/>
            <a:ext cx="10909690" cy="40202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0C8D3D-6553-2299-F80C-CFA95695E75D}"/>
              </a:ext>
            </a:extLst>
          </p:cNvPr>
          <p:cNvSpPr txBox="1"/>
          <p:nvPr/>
        </p:nvSpPr>
        <p:spPr>
          <a:xfrm>
            <a:off x="1371760" y="5532436"/>
            <a:ext cx="9977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2025: 65% of those with CD4 &lt; 200 are re-entering care (rather than entering for first time)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350B37-4DB7-CBBE-7133-66CFAC89C43D}"/>
              </a:ext>
            </a:extLst>
          </p:cNvPr>
          <p:cNvSpPr/>
          <p:nvPr/>
        </p:nvSpPr>
        <p:spPr>
          <a:xfrm>
            <a:off x="9715705" y="2817341"/>
            <a:ext cx="515689" cy="119077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D2FDA7-5716-1958-AEF6-FD68D1FA476B}"/>
              </a:ext>
            </a:extLst>
          </p:cNvPr>
          <p:cNvSpPr txBox="1"/>
          <p:nvPr/>
        </p:nvSpPr>
        <p:spPr>
          <a:xfrm>
            <a:off x="7937929" y="6376086"/>
            <a:ext cx="4192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Euvrard et al, Western Cape Data Centre</a:t>
            </a:r>
          </a:p>
        </p:txBody>
      </p:sp>
    </p:spTree>
    <p:extLst>
      <p:ext uri="{BB962C8B-B14F-4D97-AF65-F5344CB8AC3E}">
        <p14:creationId xmlns:p14="http://schemas.microsoft.com/office/powerpoint/2010/main" val="1775101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45CB58-81EB-AA73-E716-64525B3FA3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452"/>
          <a:stretch/>
        </p:blipFill>
        <p:spPr>
          <a:xfrm>
            <a:off x="0" y="1154740"/>
            <a:ext cx="8939409" cy="50274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CF20F2-8B77-D33D-B430-9687F45F2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319"/>
            <a:ext cx="10515600" cy="1325563"/>
          </a:xfrm>
        </p:spPr>
        <p:txBody>
          <a:bodyPr/>
          <a:lstStyle/>
          <a:p>
            <a:r>
              <a:rPr lang="en-US"/>
              <a:t>What are the reasons for disengagement?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87589-73B1-B867-6EA1-FDB815ED144F}"/>
              </a:ext>
            </a:extLst>
          </p:cNvPr>
          <p:cNvSpPr txBox="1"/>
          <p:nvPr/>
        </p:nvSpPr>
        <p:spPr>
          <a:xfrm>
            <a:off x="7953722" y="6363730"/>
            <a:ext cx="3907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Burke, J Int AIDS Soc 2024,27:e26230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68E69A-5995-D8B3-4AB7-44BEE570B121}"/>
              </a:ext>
            </a:extLst>
          </p:cNvPr>
          <p:cNvSpPr txBox="1"/>
          <p:nvPr/>
        </p:nvSpPr>
        <p:spPr>
          <a:xfrm>
            <a:off x="8247392" y="2480303"/>
            <a:ext cx="3613490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ZA" sz="1800" b="0" u="sng" dirty="0">
                <a:effectLst/>
                <a:latin typeface="Lato" panose="020F0502020204030204" pitchFamily="34" charset="0"/>
              </a:rPr>
              <a:t>Systematic review of 21 studies </a:t>
            </a:r>
          </a:p>
          <a:p>
            <a:pPr algn="ctr"/>
            <a:r>
              <a:rPr lang="en-ZA" sz="1800" b="0" u="sng" dirty="0">
                <a:effectLst/>
                <a:latin typeface="Lato" panose="020F0502020204030204" pitchFamily="34" charset="0"/>
              </a:rPr>
              <a:t>(LMICs, 2015 -2022)</a:t>
            </a:r>
            <a:r>
              <a:rPr lang="en-ZA" sz="1800" b="0" dirty="0">
                <a:effectLst/>
                <a:latin typeface="Lato" panose="020F0502020204030204" pitchFamily="34" charset="0"/>
              </a:rPr>
              <a:t>: </a:t>
            </a:r>
          </a:p>
          <a:p>
            <a:r>
              <a:rPr lang="en-ZA" sz="1800" b="0" dirty="0">
                <a:effectLst/>
                <a:latin typeface="Lato" panose="020F0502020204030204" pitchFamily="34" charset="0"/>
              </a:rPr>
              <a:t>“The most common reasons for </a:t>
            </a:r>
          </a:p>
          <a:p>
            <a:r>
              <a:rPr lang="en-ZA" sz="1800" b="0" dirty="0">
                <a:effectLst/>
                <a:latin typeface="Lato" panose="020F0502020204030204" pitchFamily="34" charset="0"/>
              </a:rPr>
              <a:t>disengagement were </a:t>
            </a:r>
            <a:r>
              <a:rPr lang="en-ZA" sz="1800" b="1" dirty="0">
                <a:effectLst/>
                <a:latin typeface="Lato" panose="020F0502020204030204" pitchFamily="34" charset="0"/>
              </a:rPr>
              <a:t>unexpected </a:t>
            </a:r>
          </a:p>
          <a:p>
            <a:r>
              <a:rPr lang="en-ZA" sz="1800" b="1" dirty="0">
                <a:effectLst/>
                <a:latin typeface="Lato" panose="020F0502020204030204" pitchFamily="34" charset="0"/>
              </a:rPr>
              <a:t>events, socio-economic reasons, </a:t>
            </a:r>
          </a:p>
          <a:p>
            <a:r>
              <a:rPr lang="en-ZA" sz="1800" b="1" dirty="0">
                <a:effectLst/>
                <a:latin typeface="Lato" panose="020F0502020204030204" pitchFamily="34" charset="0"/>
              </a:rPr>
              <a:t>ART side effects or lack of </a:t>
            </a:r>
          </a:p>
          <a:p>
            <a:r>
              <a:rPr lang="en-ZA" sz="1800" b="1" dirty="0">
                <a:effectLst/>
                <a:latin typeface="Lato" panose="020F0502020204030204" pitchFamily="34" charset="0"/>
              </a:rPr>
              <a:t>perceived benefit of ART” </a:t>
            </a:r>
          </a:p>
        </p:txBody>
      </p:sp>
    </p:spTree>
    <p:extLst>
      <p:ext uri="{BB962C8B-B14F-4D97-AF65-F5344CB8AC3E}">
        <p14:creationId xmlns:p14="http://schemas.microsoft.com/office/powerpoint/2010/main" val="2390040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A0D8F-0021-82F6-702A-0C5809BDA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6504"/>
            <a:ext cx="12192000" cy="1325563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Disengagement from ART care = key AHD driver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Especially patients who have low CD4 nadir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F6C08D7-CF76-A8DA-AFFD-78E3E2528492}"/>
              </a:ext>
            </a:extLst>
          </p:cNvPr>
          <p:cNvCxnSpPr>
            <a:cxnSpLocks/>
          </p:cNvCxnSpPr>
          <p:nvPr/>
        </p:nvCxnSpPr>
        <p:spPr>
          <a:xfrm flipV="1">
            <a:off x="7500551" y="2347784"/>
            <a:ext cx="1532238" cy="2010032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A21194-2113-9B89-66B3-BF2CDD89031A}"/>
              </a:ext>
            </a:extLst>
          </p:cNvPr>
          <p:cNvCxnSpPr>
            <a:cxnSpLocks/>
          </p:cNvCxnSpPr>
          <p:nvPr/>
        </p:nvCxnSpPr>
        <p:spPr>
          <a:xfrm flipV="1">
            <a:off x="7179276" y="4357816"/>
            <a:ext cx="321275" cy="832022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81EB56-4CC7-B931-2A78-65529DA6C78E}"/>
              </a:ext>
            </a:extLst>
          </p:cNvPr>
          <p:cNvCxnSpPr>
            <a:cxnSpLocks/>
          </p:cNvCxnSpPr>
          <p:nvPr/>
        </p:nvCxnSpPr>
        <p:spPr>
          <a:xfrm>
            <a:off x="1392196" y="2195383"/>
            <a:ext cx="5787080" cy="299445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3ADA88E-1198-1C50-D507-3AA6BCE79EBF}"/>
              </a:ext>
            </a:extLst>
          </p:cNvPr>
          <p:cNvCxnSpPr>
            <a:cxnSpLocks/>
          </p:cNvCxnSpPr>
          <p:nvPr/>
        </p:nvCxnSpPr>
        <p:spPr>
          <a:xfrm flipH="1" flipV="1">
            <a:off x="9032789" y="2347784"/>
            <a:ext cx="556054" cy="24260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FDC3E03-50B9-588E-78B8-1ABAD90ED26D}"/>
              </a:ext>
            </a:extLst>
          </p:cNvPr>
          <p:cNvSpPr txBox="1"/>
          <p:nvPr/>
        </p:nvSpPr>
        <p:spPr>
          <a:xfrm>
            <a:off x="660938" y="1761438"/>
            <a:ext cx="1545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HIV infection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2C5EE3-20F3-AA81-B851-8C3F1A4B98EB}"/>
              </a:ext>
            </a:extLst>
          </p:cNvPr>
          <p:cNvSpPr txBox="1"/>
          <p:nvPr/>
        </p:nvSpPr>
        <p:spPr>
          <a:xfrm>
            <a:off x="1134047" y="3486536"/>
            <a:ext cx="2481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Gradual decline in CD4</a:t>
            </a:r>
          </a:p>
          <a:p>
            <a:r>
              <a:rPr lang="en-US" dirty="0"/>
              <a:t>over years without ART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F867D0-5191-9121-D69C-C46ACF8A9825}"/>
              </a:ext>
            </a:extLst>
          </p:cNvPr>
          <p:cNvSpPr txBox="1"/>
          <p:nvPr/>
        </p:nvSpPr>
        <p:spPr>
          <a:xfrm>
            <a:off x="5887995" y="5186273"/>
            <a:ext cx="11554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Low CD4 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nadir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154C81-3F6F-B489-BB5E-927ADB049DE4}"/>
              </a:ext>
            </a:extLst>
          </p:cNvPr>
          <p:cNvCxnSpPr/>
          <p:nvPr/>
        </p:nvCxnSpPr>
        <p:spPr>
          <a:xfrm>
            <a:off x="1178011" y="2681416"/>
            <a:ext cx="9609438" cy="0"/>
          </a:xfrm>
          <a:prstGeom prst="line">
            <a:avLst/>
          </a:prstGeom>
          <a:ln>
            <a:solidFill>
              <a:srgbClr val="0070C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A50B660-5040-7AB1-613E-76B8862D77E2}"/>
              </a:ext>
            </a:extLst>
          </p:cNvPr>
          <p:cNvCxnSpPr/>
          <p:nvPr/>
        </p:nvCxnSpPr>
        <p:spPr>
          <a:xfrm>
            <a:off x="1083276" y="4477265"/>
            <a:ext cx="9609438" cy="0"/>
          </a:xfrm>
          <a:prstGeom prst="line">
            <a:avLst/>
          </a:prstGeom>
          <a:ln>
            <a:solidFill>
              <a:srgbClr val="0070C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4E489B0-875A-AD16-8540-BEDF2F0D3595}"/>
              </a:ext>
            </a:extLst>
          </p:cNvPr>
          <p:cNvSpPr txBox="1"/>
          <p:nvPr/>
        </p:nvSpPr>
        <p:spPr>
          <a:xfrm>
            <a:off x="10930099" y="2496750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600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254541-A3BE-7188-4EA0-6A14C08BBBC4}"/>
              </a:ext>
            </a:extLst>
          </p:cNvPr>
          <p:cNvSpPr txBox="1"/>
          <p:nvPr/>
        </p:nvSpPr>
        <p:spPr>
          <a:xfrm>
            <a:off x="10964564" y="4338941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200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829A693-E2EE-CEC0-2790-8C89B7E7EBA6}"/>
              </a:ext>
            </a:extLst>
          </p:cNvPr>
          <p:cNvSpPr txBox="1"/>
          <p:nvPr/>
        </p:nvSpPr>
        <p:spPr>
          <a:xfrm>
            <a:off x="5794118" y="2914474"/>
            <a:ext cx="2300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CD4 recovers on ART </a:t>
            </a:r>
          </a:p>
          <a:p>
            <a:pPr algn="r"/>
            <a:r>
              <a:rPr lang="en-US" dirty="0"/>
              <a:t>over a few years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CE6BEC-8CA7-9F77-83F7-69D3AFA55D5B}"/>
              </a:ext>
            </a:extLst>
          </p:cNvPr>
          <p:cNvSpPr txBox="1"/>
          <p:nvPr/>
        </p:nvSpPr>
        <p:spPr>
          <a:xfrm>
            <a:off x="7283098" y="4846549"/>
            <a:ext cx="1386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ART started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21C547E-8314-D099-9427-D4AF6175AC4C}"/>
              </a:ext>
            </a:extLst>
          </p:cNvPr>
          <p:cNvSpPr txBox="1"/>
          <p:nvPr/>
        </p:nvSpPr>
        <p:spPr>
          <a:xfrm>
            <a:off x="7945394" y="1795635"/>
            <a:ext cx="1819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ART interrupted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A0BA41A-8079-B72F-5B2A-7AD62CEB6A45}"/>
              </a:ext>
            </a:extLst>
          </p:cNvPr>
          <p:cNvSpPr txBox="1"/>
          <p:nvPr/>
        </p:nvSpPr>
        <p:spPr>
          <a:xfrm>
            <a:off x="9514859" y="3141357"/>
            <a:ext cx="23557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Rapid drop in CD4</a:t>
            </a:r>
          </a:p>
          <a:p>
            <a:r>
              <a:rPr lang="en-US" b="1" dirty="0">
                <a:solidFill>
                  <a:srgbClr val="C00000"/>
                </a:solidFill>
              </a:rPr>
              <a:t>to approximate nadir</a:t>
            </a:r>
          </a:p>
          <a:p>
            <a:r>
              <a:rPr lang="en-US" b="1" dirty="0">
                <a:solidFill>
                  <a:srgbClr val="C00000"/>
                </a:solidFill>
              </a:rPr>
              <a:t>within months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126D8A9-8A59-79B3-E96C-ACBB79462C3A}"/>
              </a:ext>
            </a:extLst>
          </p:cNvPr>
          <p:cNvSpPr txBox="1"/>
          <p:nvPr/>
        </p:nvSpPr>
        <p:spPr>
          <a:xfrm>
            <a:off x="10615911" y="1992483"/>
            <a:ext cx="129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CD4 count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02D773-42DE-496A-94EA-C86877E0FC30}"/>
              </a:ext>
            </a:extLst>
          </p:cNvPr>
          <p:cNvSpPr txBox="1"/>
          <p:nvPr/>
        </p:nvSpPr>
        <p:spPr>
          <a:xfrm>
            <a:off x="7888217" y="6071665"/>
            <a:ext cx="35766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err="1"/>
              <a:t>Thomadakis</a:t>
            </a:r>
            <a:endParaRPr lang="en-ZA" dirty="0"/>
          </a:p>
          <a:p>
            <a:r>
              <a:rPr lang="en-ZA" dirty="0"/>
              <a:t>Am J </a:t>
            </a:r>
            <a:r>
              <a:rPr lang="en-ZA" dirty="0" err="1"/>
              <a:t>Epidemiol</a:t>
            </a:r>
            <a:r>
              <a:rPr lang="en-ZA" dirty="0"/>
              <a:t> 2023;192(7):1181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994F1-4B0C-4BF8-418D-1D375D4D9B6C}"/>
              </a:ext>
            </a:extLst>
          </p:cNvPr>
          <p:cNvSpPr txBox="1"/>
          <p:nvPr/>
        </p:nvSpPr>
        <p:spPr>
          <a:xfrm>
            <a:off x="603630" y="6076162"/>
            <a:ext cx="7153369" cy="646331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ZA" dirty="0">
                <a:solidFill>
                  <a:schemeClr val="bg1"/>
                </a:solidFill>
              </a:rPr>
              <a:t>East Africa </a:t>
            </a:r>
            <a:r>
              <a:rPr lang="en-ZA" dirty="0" err="1">
                <a:solidFill>
                  <a:schemeClr val="bg1"/>
                </a:solidFill>
              </a:rPr>
              <a:t>IeDEA</a:t>
            </a:r>
            <a:r>
              <a:rPr lang="en-ZA" dirty="0">
                <a:solidFill>
                  <a:schemeClr val="bg1"/>
                </a:solidFill>
              </a:rPr>
              <a:t> Collaboration: CD4 increases after ART reinitiation </a:t>
            </a:r>
          </a:p>
          <a:p>
            <a:pPr algn="ctr"/>
            <a:r>
              <a:rPr lang="en-ZA" dirty="0">
                <a:solidFill>
                  <a:schemeClr val="bg1"/>
                </a:solidFill>
              </a:rPr>
              <a:t>much slower than those before disengagement </a:t>
            </a:r>
          </a:p>
        </p:txBody>
      </p:sp>
    </p:spTree>
    <p:extLst>
      <p:ext uri="{BB962C8B-B14F-4D97-AF65-F5344CB8AC3E}">
        <p14:creationId xmlns:p14="http://schemas.microsoft.com/office/powerpoint/2010/main" val="980474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10E47-0447-BF6A-29CD-1967E759D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a graph of different colored lines&#10;&#10;Description automatically generated with medium confidence">
            <a:extLst>
              <a:ext uri="{FF2B5EF4-FFF2-40B4-BE49-F238E27FC236}">
                <a16:creationId xmlns:a16="http://schemas.microsoft.com/office/drawing/2014/main" id="{E41F9B00-AC10-43E4-D6BA-5F0B74A9AD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79"/>
          <a:stretch/>
        </p:blipFill>
        <p:spPr>
          <a:xfrm>
            <a:off x="95529" y="1205619"/>
            <a:ext cx="5885141" cy="54546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065EF4-1188-DB9B-4B9C-8810A930E1E0}"/>
              </a:ext>
            </a:extLst>
          </p:cNvPr>
          <p:cNvSpPr txBox="1"/>
          <p:nvPr/>
        </p:nvSpPr>
        <p:spPr>
          <a:xfrm>
            <a:off x="7288722" y="3429000"/>
            <a:ext cx="2861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800" dirty="0">
                <a:effectLst/>
                <a:latin typeface="OTNEJMQuadraat"/>
              </a:rPr>
              <a:t>SMART Study Group</a:t>
            </a:r>
          </a:p>
          <a:p>
            <a:r>
              <a:rPr lang="en-ZA" sz="1800" dirty="0">
                <a:effectLst/>
                <a:latin typeface="OTNEJMQuadraat"/>
              </a:rPr>
              <a:t>N Engl J Med 2006;355:2283</a:t>
            </a:r>
            <a:endParaRPr lang="en-Z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489630-BF97-5DAC-E56C-9F9A5695A2D6}"/>
              </a:ext>
            </a:extLst>
          </p:cNvPr>
          <p:cNvSpPr txBox="1"/>
          <p:nvPr/>
        </p:nvSpPr>
        <p:spPr>
          <a:xfrm>
            <a:off x="481913" y="197774"/>
            <a:ext cx="114176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In majority of people with low CD4 count nadir, when stop ART </a:t>
            </a:r>
          </a:p>
          <a:p>
            <a:pPr algn="ctr"/>
            <a:r>
              <a:rPr lang="en-US" sz="2800" dirty="0"/>
              <a:t>CD4 count drops in 3-6 months to approximate that CD4 nadir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525181-E078-8C72-68E1-BA2AEEC78691}"/>
              </a:ext>
            </a:extLst>
          </p:cNvPr>
          <p:cNvSpPr txBox="1"/>
          <p:nvPr/>
        </p:nvSpPr>
        <p:spPr>
          <a:xfrm>
            <a:off x="6662032" y="1760485"/>
            <a:ext cx="473475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SMART trial evaluated planned </a:t>
            </a:r>
          </a:p>
          <a:p>
            <a:r>
              <a:rPr lang="en-US" sz="2400" dirty="0">
                <a:solidFill>
                  <a:srgbClr val="C00000"/>
                </a:solidFill>
              </a:rPr>
              <a:t>ART interruption strategy:</a:t>
            </a:r>
          </a:p>
          <a:p>
            <a:r>
              <a:rPr lang="en-US" sz="2400" dirty="0">
                <a:solidFill>
                  <a:srgbClr val="C00000"/>
                </a:solidFill>
              </a:rPr>
              <a:t>CD4 dropped by ~ 200 in 4 months</a:t>
            </a:r>
          </a:p>
          <a:p>
            <a:r>
              <a:rPr lang="en-US" sz="2400" dirty="0">
                <a:solidFill>
                  <a:srgbClr val="C00000"/>
                </a:solidFill>
              </a:rPr>
              <a:t>following ART interruption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E236458-9D7D-4929-298B-ECF0EBFBF6FC}"/>
              </a:ext>
            </a:extLst>
          </p:cNvPr>
          <p:cNvCxnSpPr>
            <a:cxnSpLocks/>
          </p:cNvCxnSpPr>
          <p:nvPr/>
        </p:nvCxnSpPr>
        <p:spPr>
          <a:xfrm flipH="1">
            <a:off x="1272746" y="2545315"/>
            <a:ext cx="5192448" cy="10381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957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24019-5FE3-BFCC-F33B-325831FB6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002060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dirty="0">
                <a:solidFill>
                  <a:schemeClr val="bg1"/>
                </a:solidFill>
              </a:rPr>
              <a:t>Interventions to address disengagement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89672-72CB-5A6F-1A47-AC4C412C3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19816" cy="4351338"/>
          </a:xfrm>
        </p:spPr>
        <p:txBody>
          <a:bodyPr>
            <a:normAutofit/>
          </a:bodyPr>
          <a:lstStyle/>
          <a:p>
            <a:r>
              <a:rPr lang="en-US" dirty="0"/>
              <a:t>Funding cuts will negatively impact PEPFAR-funded retention and outreach activities to find patients who have disengaged</a:t>
            </a:r>
          </a:p>
          <a:p>
            <a:endParaRPr lang="en-US" dirty="0"/>
          </a:p>
          <a:p>
            <a:r>
              <a:rPr lang="en-US" dirty="0"/>
              <a:t>Need to intensify strategies for retention/early re-engagement</a:t>
            </a:r>
          </a:p>
          <a:p>
            <a:pPr lvl="1"/>
            <a:r>
              <a:rPr lang="en-US" dirty="0"/>
              <a:t>Design services to work around life demands of PLHIV and their mobility</a:t>
            </a:r>
          </a:p>
          <a:p>
            <a:pPr lvl="1"/>
            <a:r>
              <a:rPr lang="en-US" dirty="0"/>
              <a:t>Welcoming, person-centered services</a:t>
            </a:r>
          </a:p>
          <a:p>
            <a:pPr lvl="1"/>
            <a:r>
              <a:rPr lang="en-US" dirty="0"/>
              <a:t>Including multi-month dispensing and dispensing outside facilities</a:t>
            </a:r>
          </a:p>
          <a:p>
            <a:pPr lvl="1"/>
            <a:r>
              <a:rPr lang="en-US" dirty="0"/>
              <a:t>Adherence support and education about consequences of disengagement</a:t>
            </a:r>
          </a:p>
          <a:p>
            <a:pPr lvl="1"/>
            <a:r>
              <a:rPr lang="en-US" dirty="0"/>
              <a:t>Outreach to find those disengaged; including mHealth solutions</a:t>
            </a:r>
          </a:p>
        </p:txBody>
      </p:sp>
    </p:spTree>
    <p:extLst>
      <p:ext uri="{BB962C8B-B14F-4D97-AF65-F5344CB8AC3E}">
        <p14:creationId xmlns:p14="http://schemas.microsoft.com/office/powerpoint/2010/main" val="3009293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a number of people&#10;&#10;AI-generated content may be incorrect.">
            <a:extLst>
              <a:ext uri="{FF2B5EF4-FFF2-40B4-BE49-F238E27FC236}">
                <a16:creationId xmlns:a16="http://schemas.microsoft.com/office/drawing/2014/main" id="{A52B0FBB-09AB-270F-8346-6BE69B28B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156" y="953540"/>
            <a:ext cx="8202001" cy="55708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32D8A3-AB0F-13CE-86DC-D2B70BC6A643}"/>
              </a:ext>
            </a:extLst>
          </p:cNvPr>
          <p:cNvSpPr txBox="1"/>
          <p:nvPr/>
        </p:nvSpPr>
        <p:spPr>
          <a:xfrm>
            <a:off x="8674443" y="6351373"/>
            <a:ext cx="3373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Scheier, </a:t>
            </a:r>
            <a:r>
              <a:rPr lang="en-ZA" dirty="0"/>
              <a:t>AIDS 2026;40:967–981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9EA50-6B03-87E3-EF79-345BA617B8C9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      </a:t>
            </a:r>
            <a:r>
              <a:rPr lang="en-US" sz="2800" dirty="0">
                <a:solidFill>
                  <a:schemeClr val="bg1"/>
                </a:solidFill>
              </a:rPr>
              <a:t>Substantial mortality after entering/re-entering care with CD4 &lt; 200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AB8575-D4BE-A7C0-35A9-A770A3E8AF8C}"/>
              </a:ext>
            </a:extLst>
          </p:cNvPr>
          <p:cNvSpPr txBox="1"/>
          <p:nvPr/>
        </p:nvSpPr>
        <p:spPr>
          <a:xfrm>
            <a:off x="8587945" y="4584356"/>
            <a:ext cx="2100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12-month mortality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CAED4D-5152-A64A-AE58-00C934AF7546}"/>
              </a:ext>
            </a:extLst>
          </p:cNvPr>
          <p:cNvSpPr txBox="1"/>
          <p:nvPr/>
        </p:nvSpPr>
        <p:spPr>
          <a:xfrm>
            <a:off x="9805662" y="925438"/>
            <a:ext cx="1090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CD4 &lt; 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B9DD09-BEE9-D981-6F0C-A2B158076493}"/>
              </a:ext>
            </a:extLst>
          </p:cNvPr>
          <p:cNvSpPr txBox="1"/>
          <p:nvPr/>
        </p:nvSpPr>
        <p:spPr>
          <a:xfrm>
            <a:off x="9805662" y="2692455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CD4 &lt; 100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2F9A2B-6E9F-EE92-2C39-82A0C3D6404D}"/>
              </a:ext>
            </a:extLst>
          </p:cNvPr>
          <p:cNvSpPr txBox="1"/>
          <p:nvPr/>
        </p:nvSpPr>
        <p:spPr>
          <a:xfrm>
            <a:off x="9805662" y="3583175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CD4 &lt; 200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2779E0-9CD0-3EF0-04B7-141ACD9D94A0}"/>
              </a:ext>
            </a:extLst>
          </p:cNvPr>
          <p:cNvSpPr txBox="1"/>
          <p:nvPr/>
        </p:nvSpPr>
        <p:spPr>
          <a:xfrm>
            <a:off x="4795195" y="1053839"/>
            <a:ext cx="2735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Meta-analysis of studies</a:t>
            </a:r>
          </a:p>
        </p:txBody>
      </p:sp>
    </p:spTree>
    <p:extLst>
      <p:ext uri="{BB962C8B-B14F-4D97-AF65-F5344CB8AC3E}">
        <p14:creationId xmlns:p14="http://schemas.microsoft.com/office/powerpoint/2010/main" val="1018283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4FA647-00CA-864D-8D19-7542A1A75B52}"/>
              </a:ext>
            </a:extLst>
          </p:cNvPr>
          <p:cNvSpPr txBox="1"/>
          <p:nvPr/>
        </p:nvSpPr>
        <p:spPr>
          <a:xfrm>
            <a:off x="4687910" y="464396"/>
            <a:ext cx="7288781" cy="513986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WHO package of care for people with AHD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u="sng" dirty="0">
                <a:solidFill>
                  <a:schemeClr val="bg1"/>
                </a:solidFill>
              </a:rPr>
              <a:t>Screening and diagnostics</a:t>
            </a:r>
          </a:p>
          <a:p>
            <a:r>
              <a:rPr lang="en-US" dirty="0">
                <a:solidFill>
                  <a:schemeClr val="bg1"/>
                </a:solidFill>
              </a:rPr>
              <a:t>TB symptoms screen</a:t>
            </a:r>
          </a:p>
          <a:p>
            <a:r>
              <a:rPr lang="en-US" dirty="0">
                <a:solidFill>
                  <a:schemeClr val="bg1"/>
                </a:solidFill>
              </a:rPr>
              <a:t>Sputum NAAT</a:t>
            </a:r>
          </a:p>
          <a:p>
            <a:r>
              <a:rPr lang="en-US" dirty="0">
                <a:solidFill>
                  <a:schemeClr val="bg1"/>
                </a:solidFill>
              </a:rPr>
              <a:t>Urine LAM </a:t>
            </a:r>
          </a:p>
          <a:p>
            <a:r>
              <a:rPr lang="en-US" dirty="0" err="1">
                <a:solidFill>
                  <a:schemeClr val="bg1"/>
                </a:solidFill>
              </a:rPr>
              <a:t>CrAg</a:t>
            </a:r>
            <a:r>
              <a:rPr lang="en-US" dirty="0">
                <a:solidFill>
                  <a:schemeClr val="bg1"/>
                </a:solidFill>
              </a:rPr>
              <a:t> screening recommended if CD4 &lt;= 100 (consider if CD4 &lt;= 200)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u="sng" dirty="0">
                <a:solidFill>
                  <a:schemeClr val="bg1"/>
                </a:solidFill>
              </a:rPr>
              <a:t>Prophylaxis</a:t>
            </a:r>
          </a:p>
          <a:p>
            <a:r>
              <a:rPr lang="en-US" dirty="0">
                <a:solidFill>
                  <a:schemeClr val="bg1"/>
                </a:solidFill>
              </a:rPr>
              <a:t>Co-trimoxazole if CD4 &lt;=350 or stage 3 or 4</a:t>
            </a:r>
          </a:p>
          <a:p>
            <a:r>
              <a:rPr lang="en-US" dirty="0">
                <a:solidFill>
                  <a:schemeClr val="bg1"/>
                </a:solidFill>
              </a:rPr>
              <a:t>TB preventive therapy </a:t>
            </a:r>
          </a:p>
          <a:p>
            <a:r>
              <a:rPr lang="en-US" dirty="0">
                <a:solidFill>
                  <a:schemeClr val="bg1"/>
                </a:solidFill>
              </a:rPr>
              <a:t>Fluconazole pre-emptive treatment if </a:t>
            </a:r>
            <a:r>
              <a:rPr lang="en-US" dirty="0" err="1">
                <a:solidFill>
                  <a:schemeClr val="bg1"/>
                </a:solidFill>
              </a:rPr>
              <a:t>CrAg</a:t>
            </a:r>
            <a:r>
              <a:rPr lang="en-US" dirty="0">
                <a:solidFill>
                  <a:schemeClr val="bg1"/>
                </a:solidFill>
              </a:rPr>
              <a:t>+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u="sng" dirty="0">
                <a:solidFill>
                  <a:schemeClr val="bg1"/>
                </a:solidFill>
              </a:rPr>
              <a:t>ART initiation</a:t>
            </a:r>
          </a:p>
          <a:p>
            <a:r>
              <a:rPr lang="en-US" dirty="0">
                <a:solidFill>
                  <a:schemeClr val="bg1"/>
                </a:solidFill>
              </a:rPr>
              <a:t>Rapid, but defer if symptoms of TBM or CM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u="sng" dirty="0">
                <a:solidFill>
                  <a:schemeClr val="bg1"/>
                </a:solidFill>
              </a:rPr>
              <a:t>Adapted adherence support</a:t>
            </a:r>
          </a:p>
          <a:p>
            <a:r>
              <a:rPr lang="en-US" dirty="0">
                <a:solidFill>
                  <a:schemeClr val="bg1"/>
                </a:solidFill>
              </a:rPr>
              <a:t>Include home visits if feasible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BCD6EC-F69A-8EF7-AB59-96C33AF44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09" y="187842"/>
            <a:ext cx="4318054" cy="64728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6C6BD7-0B1B-BF29-B339-B457E75C02ED}"/>
              </a:ext>
            </a:extLst>
          </p:cNvPr>
          <p:cNvSpPr txBox="1"/>
          <p:nvPr/>
        </p:nvSpPr>
        <p:spPr>
          <a:xfrm>
            <a:off x="5504218" y="6208938"/>
            <a:ext cx="5656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Integrated into WHO 2021 Consolidated HIV guidelines </a:t>
            </a:r>
          </a:p>
        </p:txBody>
      </p:sp>
    </p:spTree>
    <p:extLst>
      <p:ext uri="{BB962C8B-B14F-4D97-AF65-F5344CB8AC3E}">
        <p14:creationId xmlns:p14="http://schemas.microsoft.com/office/powerpoint/2010/main" val="85280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CB997-C581-55A2-F3B0-0CF176E28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325563"/>
          </a:xfrm>
          <a:solidFill>
            <a:srgbClr val="002060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dirty="0">
                <a:solidFill>
                  <a:schemeClr val="bg1"/>
                </a:solidFill>
              </a:rPr>
              <a:t>Evidence behind AHD package of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D355C-1650-2EF3-AAAC-BB76EBD0A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638" y="1795417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Urine LAM reduces deaths among </a:t>
            </a:r>
            <a:r>
              <a:rPr lang="en-US" dirty="0" err="1">
                <a:solidFill>
                  <a:srgbClr val="C00000"/>
                </a:solidFill>
              </a:rPr>
              <a:t>hospitalised</a:t>
            </a:r>
            <a:r>
              <a:rPr lang="en-US" dirty="0">
                <a:solidFill>
                  <a:srgbClr val="C00000"/>
                </a:solidFill>
              </a:rPr>
              <a:t> PWH</a:t>
            </a:r>
          </a:p>
          <a:p>
            <a:pPr lvl="1"/>
            <a:r>
              <a:rPr lang="en-US" b="1" dirty="0"/>
              <a:t>TB NEAT LAM trial: </a:t>
            </a:r>
            <a:r>
              <a:rPr lang="en-US" dirty="0"/>
              <a:t>25 to 21%  </a:t>
            </a:r>
          </a:p>
          <a:p>
            <a:pPr lvl="1"/>
            <a:r>
              <a:rPr lang="en-US" b="1" dirty="0"/>
              <a:t>STAMP trial: </a:t>
            </a:r>
            <a:r>
              <a:rPr lang="en-US" dirty="0"/>
              <a:t>21 to 18%</a:t>
            </a:r>
          </a:p>
          <a:p>
            <a:r>
              <a:rPr lang="en-US" dirty="0" err="1">
                <a:solidFill>
                  <a:srgbClr val="C00000"/>
                </a:solidFill>
              </a:rPr>
              <a:t>CrAg</a:t>
            </a:r>
            <a:r>
              <a:rPr lang="en-US" dirty="0">
                <a:solidFill>
                  <a:srgbClr val="C00000"/>
                </a:solidFill>
              </a:rPr>
              <a:t> screening / pre-emptive fluconazole + adherence support</a:t>
            </a:r>
          </a:p>
          <a:p>
            <a:pPr lvl="1"/>
            <a:r>
              <a:rPr lang="en-US" b="1" dirty="0"/>
              <a:t>REMSTART trial: </a:t>
            </a:r>
            <a:r>
              <a:rPr lang="en-US" dirty="0"/>
              <a:t>reduced deaths by </a:t>
            </a:r>
            <a:r>
              <a:rPr lang="en-ZA" dirty="0"/>
              <a:t>28% </a:t>
            </a:r>
            <a:r>
              <a:rPr lang="en-US" dirty="0"/>
              <a:t>in those with CD4 &lt; 200 </a:t>
            </a:r>
          </a:p>
          <a:p>
            <a:r>
              <a:rPr lang="en-ZA" dirty="0">
                <a:solidFill>
                  <a:srgbClr val="C00000"/>
                </a:solidFill>
              </a:rPr>
              <a:t>Co-trimoxazole prophylaxis with ART</a:t>
            </a:r>
          </a:p>
          <a:p>
            <a:pPr lvl="1"/>
            <a:r>
              <a:rPr lang="en-ZA" b="1" dirty="0"/>
              <a:t>Meta-analysis: </a:t>
            </a:r>
            <a:r>
              <a:rPr lang="en-ZA" dirty="0"/>
              <a:t>reduced death by 60% </a:t>
            </a:r>
            <a:r>
              <a:rPr lang="en-ZA" sz="2400" dirty="0">
                <a:latin typeface="ScalaLancetPro"/>
              </a:rPr>
              <a:t>when started at CD4 &lt; 350</a:t>
            </a:r>
          </a:p>
          <a:p>
            <a:r>
              <a:rPr lang="en-ZA" dirty="0">
                <a:solidFill>
                  <a:srgbClr val="C00000"/>
                </a:solidFill>
                <a:latin typeface="ScalaLancetPro"/>
              </a:rPr>
              <a:t>Isoniazid preventive therapy for TB with ART</a:t>
            </a:r>
          </a:p>
          <a:p>
            <a:pPr lvl="1"/>
            <a:r>
              <a:rPr lang="en-ZA" b="1" dirty="0">
                <a:latin typeface="ScalaLancetPro"/>
              </a:rPr>
              <a:t>IPT-ART trial: </a:t>
            </a:r>
            <a:r>
              <a:rPr lang="en-ZA" dirty="0">
                <a:latin typeface="ScalaLancetPro"/>
              </a:rPr>
              <a:t>reduced incidence of TB by 37%</a:t>
            </a:r>
          </a:p>
          <a:p>
            <a:pPr lvl="1"/>
            <a:r>
              <a:rPr lang="en-ZA" b="1" dirty="0">
                <a:latin typeface="ScalaLancetPro"/>
              </a:rPr>
              <a:t>TEMPRANO trial: </a:t>
            </a:r>
            <a:r>
              <a:rPr lang="en-ZA" dirty="0">
                <a:latin typeface="ScalaLancetPro"/>
              </a:rPr>
              <a:t>reduced TB by 56% and death by 37%</a:t>
            </a:r>
          </a:p>
          <a:p>
            <a:pPr lvl="1"/>
            <a:r>
              <a:rPr lang="en-ZA" b="1" dirty="0">
                <a:latin typeface="ScalaLancetPro"/>
              </a:rPr>
              <a:t>PREVENT TB: </a:t>
            </a:r>
            <a:r>
              <a:rPr lang="en-ZA" dirty="0">
                <a:latin typeface="ScalaLancetPro"/>
              </a:rPr>
              <a:t>3HP non-inferior to isoniazid preventive therapy</a:t>
            </a:r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EDA7B8-608A-69A0-C0E3-E600EBD025F7}"/>
              </a:ext>
            </a:extLst>
          </p:cNvPr>
          <p:cNvSpPr txBox="1"/>
          <p:nvPr/>
        </p:nvSpPr>
        <p:spPr>
          <a:xfrm>
            <a:off x="8707647" y="4929629"/>
            <a:ext cx="3313664" cy="181588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ZA" sz="1400" dirty="0"/>
              <a:t>Peter, Lancet 2016;387:1187 </a:t>
            </a:r>
          </a:p>
          <a:p>
            <a:r>
              <a:rPr lang="en-US" sz="1400" dirty="0"/>
              <a:t>Gupta-Wright, Lancet 2018;392:292</a:t>
            </a:r>
          </a:p>
          <a:p>
            <a:r>
              <a:rPr lang="en-ZA" sz="1400" dirty="0" err="1"/>
              <a:t>Mfinanga</a:t>
            </a:r>
            <a:r>
              <a:rPr lang="en-ZA" sz="1400" dirty="0"/>
              <a:t>, Lancet 2015;385:2173</a:t>
            </a:r>
          </a:p>
          <a:p>
            <a:r>
              <a:rPr lang="en-ZA" sz="1400" dirty="0">
                <a:latin typeface="Shaker2Lancet"/>
              </a:rPr>
              <a:t>Suthar, Lancet HIV 2015; 2: e137</a:t>
            </a:r>
          </a:p>
          <a:p>
            <a:r>
              <a:rPr lang="en-US" sz="1400" dirty="0" err="1"/>
              <a:t>Rangaka</a:t>
            </a:r>
            <a:r>
              <a:rPr lang="en-US" sz="1400" dirty="0"/>
              <a:t>, Lancet 2014</a:t>
            </a:r>
            <a:r>
              <a:rPr lang="en-ZA" sz="1400" dirty="0"/>
              <a:t>;384:682</a:t>
            </a:r>
          </a:p>
          <a:p>
            <a:r>
              <a:rPr lang="en-US" sz="1400" dirty="0"/>
              <a:t>TEMPRANO, </a:t>
            </a:r>
            <a:r>
              <a:rPr lang="en-ZA" sz="1400" dirty="0"/>
              <a:t>N Engl J Med 2015;373:808</a:t>
            </a:r>
            <a:endParaRPr lang="en-US" sz="1400" dirty="0"/>
          </a:p>
          <a:p>
            <a:r>
              <a:rPr lang="en-US" sz="1400" dirty="0" err="1"/>
              <a:t>Badje</a:t>
            </a:r>
            <a:r>
              <a:rPr lang="en-US" sz="1400" dirty="0"/>
              <a:t>, </a:t>
            </a:r>
            <a:r>
              <a:rPr lang="en-ZA" sz="1400" dirty="0"/>
              <a:t>Lancet Glob Health 2017;5:e1080</a:t>
            </a:r>
          </a:p>
          <a:p>
            <a:r>
              <a:rPr lang="en-ZA" sz="1400" dirty="0"/>
              <a:t>Sterling, N Engl J Med 2011;365:2155</a:t>
            </a:r>
          </a:p>
        </p:txBody>
      </p:sp>
    </p:spTree>
    <p:extLst>
      <p:ext uri="{BB962C8B-B14F-4D97-AF65-F5344CB8AC3E}">
        <p14:creationId xmlns:p14="http://schemas.microsoft.com/office/powerpoint/2010/main" val="2821549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E41F2-B9CD-592D-791D-37133E2A3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002060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dirty="0">
                <a:solidFill>
                  <a:schemeClr val="bg1"/>
                </a:solidFill>
              </a:rPr>
              <a:t>CD4 testing: recommendations and coverage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58844-503A-B57A-8694-7E0215158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2500"/>
            <a:ext cx="10515600" cy="4575175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CD4 testing critical for identifying patients for AHD package of care</a:t>
            </a:r>
          </a:p>
          <a:p>
            <a:pPr lvl="1"/>
            <a:r>
              <a:rPr lang="en-US" dirty="0"/>
              <a:t>WHO recommendation 2026: </a:t>
            </a:r>
            <a:r>
              <a:rPr lang="en-ZA" i="1" dirty="0"/>
              <a:t>CD4 testing is recommended as the preferred method to identify AHD among PLHIV </a:t>
            </a:r>
          </a:p>
          <a:p>
            <a:pPr marL="457200" lvl="1" indent="0">
              <a:buNone/>
            </a:pPr>
            <a:r>
              <a:rPr lang="en-ZA" i="1" dirty="0"/>
              <a:t>	(Strong recommendation, moderate-certainty evidence) </a:t>
            </a:r>
            <a:endParaRPr lang="en-US" dirty="0"/>
          </a:p>
          <a:p>
            <a:r>
              <a:rPr lang="en-US" dirty="0"/>
              <a:t>Funding constraints, national policy, market forces affects provision</a:t>
            </a:r>
          </a:p>
          <a:p>
            <a:r>
              <a:rPr lang="en-US" dirty="0"/>
              <a:t>Manufacture of new machines stopped </a:t>
            </a:r>
          </a:p>
          <a:p>
            <a:pPr lvl="1"/>
            <a:r>
              <a:rPr lang="en-ZA" dirty="0"/>
              <a:t>Abbott stopped production of Pima, but now committed to limited production</a:t>
            </a:r>
          </a:p>
          <a:p>
            <a:pPr lvl="1"/>
            <a:r>
              <a:rPr lang="en-ZA" dirty="0"/>
              <a:t>BD no longer produce </a:t>
            </a:r>
            <a:r>
              <a:rPr lang="en-ZA" dirty="0" err="1"/>
              <a:t>FACSPresto</a:t>
            </a:r>
            <a:endParaRPr lang="en-ZA" dirty="0"/>
          </a:p>
          <a:p>
            <a:r>
              <a:rPr lang="en-ZA" dirty="0"/>
              <a:t>Main option now = semi-quantitative VISITECT (</a:t>
            </a:r>
            <a:r>
              <a:rPr lang="en-ZA" dirty="0" err="1"/>
              <a:t>AccuBio</a:t>
            </a:r>
            <a:r>
              <a:rPr lang="en-ZA" dirty="0"/>
              <a:t>) </a:t>
            </a:r>
          </a:p>
          <a:p>
            <a:r>
              <a:rPr lang="en-US" dirty="0"/>
              <a:t>CD4 testing declined 35% from 2024 to 2025 (6 countries in SSA)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9C708B-D5FF-B015-BDD9-E96097A4141C}"/>
              </a:ext>
            </a:extLst>
          </p:cNvPr>
          <p:cNvSpPr txBox="1"/>
          <p:nvPr/>
        </p:nvSpPr>
        <p:spPr>
          <a:xfrm>
            <a:off x="7823175" y="5934670"/>
            <a:ext cx="43688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WHO Guideline update 2026 </a:t>
            </a:r>
          </a:p>
          <a:p>
            <a:r>
              <a:rPr lang="en-US" dirty="0" err="1"/>
              <a:t>Syarif</a:t>
            </a:r>
            <a:r>
              <a:rPr lang="en-US" dirty="0"/>
              <a:t>, Lancet Glob Health 2025;13:e26</a:t>
            </a:r>
          </a:p>
          <a:p>
            <a:r>
              <a:rPr lang="en-US" dirty="0"/>
              <a:t>CHAI HIV Market Impact Memo, June 2026</a:t>
            </a:r>
          </a:p>
        </p:txBody>
      </p:sp>
    </p:spTree>
    <p:extLst>
      <p:ext uri="{BB962C8B-B14F-4D97-AF65-F5344CB8AC3E}">
        <p14:creationId xmlns:p14="http://schemas.microsoft.com/office/powerpoint/2010/main" val="2742750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5F712-BEBD-DD67-5526-2B79248EA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0844" y="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AHD Rapid Landscape Assessment</a:t>
            </a:r>
          </a:p>
        </p:txBody>
      </p:sp>
      <p:pic>
        <p:nvPicPr>
          <p:cNvPr id="5" name="Content Placeholder 4" descr="A screenshot of a medical report&#10;&#10;AI-generated content may be incorrect.">
            <a:extLst>
              <a:ext uri="{FF2B5EF4-FFF2-40B4-BE49-F238E27FC236}">
                <a16:creationId xmlns:a16="http://schemas.microsoft.com/office/drawing/2014/main" id="{9B84FE50-88A3-6F2E-1AEE-D319B25B64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75836" y="2007632"/>
            <a:ext cx="4310449" cy="3967426"/>
          </a:xfrm>
        </p:spPr>
      </p:pic>
      <p:pic>
        <p:nvPicPr>
          <p:cNvPr id="7" name="Picture 6" descr="A blue and white logo with white stars&#10;&#10;AI-generated content may be incorrect.">
            <a:extLst>
              <a:ext uri="{FF2B5EF4-FFF2-40B4-BE49-F238E27FC236}">
                <a16:creationId xmlns:a16="http://schemas.microsoft.com/office/drawing/2014/main" id="{DE03DD25-375E-832E-0A7B-FA56B8874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282" y="134678"/>
            <a:ext cx="1865870" cy="11083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B45AF8-67F1-BDBC-80FC-37E50573A40A}"/>
              </a:ext>
            </a:extLst>
          </p:cNvPr>
          <p:cNvSpPr txBox="1"/>
          <p:nvPr/>
        </p:nvSpPr>
        <p:spPr>
          <a:xfrm>
            <a:off x="253649" y="1778709"/>
            <a:ext cx="695652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Survey of 6 countries in southern Africa (2025)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Critical challenges with supply chain and funding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400" b="1" dirty="0"/>
              <a:t>CD4 testing coverage </a:t>
            </a:r>
            <a:r>
              <a:rPr lang="en-ZA" sz="2400" dirty="0"/>
              <a:t>remains inconsistent, </a:t>
            </a:r>
          </a:p>
          <a:p>
            <a:r>
              <a:rPr lang="en-ZA" sz="2400" dirty="0"/>
              <a:t>     ranging from as low as </a:t>
            </a:r>
            <a:r>
              <a:rPr lang="en-ZA" sz="2400" b="1" dirty="0"/>
              <a:t>16%</a:t>
            </a:r>
            <a:r>
              <a:rPr lang="en-ZA" sz="2400" dirty="0"/>
              <a:t> of new ART initiates</a:t>
            </a:r>
          </a:p>
          <a:p>
            <a:r>
              <a:rPr lang="en-ZA" sz="2400" dirty="0"/>
              <a:t>     in one country to </a:t>
            </a:r>
            <a:r>
              <a:rPr lang="en-ZA" sz="2400" b="1" dirty="0"/>
              <a:t>80%+ </a:t>
            </a:r>
            <a:r>
              <a:rPr lang="en-ZA" sz="2400" dirty="0"/>
              <a:t>in another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2400" b="1" dirty="0" err="1"/>
              <a:t>CrAg</a:t>
            </a:r>
            <a:r>
              <a:rPr lang="en-ZA" sz="2400" b="1" dirty="0"/>
              <a:t> and TB LAM screening </a:t>
            </a:r>
            <a:r>
              <a:rPr lang="en-ZA" sz="2400" dirty="0"/>
              <a:t>gaps are severe, </a:t>
            </a:r>
          </a:p>
          <a:p>
            <a:r>
              <a:rPr lang="en-ZA" sz="2400" dirty="0"/>
              <a:t>     with one of the five countries reporting </a:t>
            </a:r>
          </a:p>
          <a:p>
            <a:r>
              <a:rPr lang="en-ZA" sz="2400" dirty="0"/>
              <a:t>     </a:t>
            </a:r>
            <a:r>
              <a:rPr lang="en-ZA" sz="2400" b="1" dirty="0"/>
              <a:t>3% </a:t>
            </a:r>
            <a:r>
              <a:rPr lang="en-ZA" sz="2400" dirty="0"/>
              <a:t>of eligible AHD clients receiving either test, </a:t>
            </a:r>
          </a:p>
          <a:p>
            <a:r>
              <a:rPr lang="en-ZA" sz="2400" dirty="0"/>
              <a:t>     and highest reporting coverage rates only </a:t>
            </a:r>
            <a:r>
              <a:rPr lang="en-ZA" sz="2400" b="1" dirty="0"/>
              <a:t>~50%</a:t>
            </a:r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A87D00-050D-A5AF-AED7-F9257CA8D154}"/>
              </a:ext>
            </a:extLst>
          </p:cNvPr>
          <p:cNvSpPr txBox="1"/>
          <p:nvPr/>
        </p:nvSpPr>
        <p:spPr>
          <a:xfrm>
            <a:off x="7823358" y="6272473"/>
            <a:ext cx="379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Acknowledgment: Ana Moore (CHAI)</a:t>
            </a:r>
          </a:p>
        </p:txBody>
      </p:sp>
    </p:spTree>
    <p:extLst>
      <p:ext uri="{BB962C8B-B14F-4D97-AF65-F5344CB8AC3E}">
        <p14:creationId xmlns:p14="http://schemas.microsoft.com/office/powerpoint/2010/main" val="2396304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africa with different countries/regions&#10;&#10;AI-generated content may be incorrect.">
            <a:extLst>
              <a:ext uri="{FF2B5EF4-FFF2-40B4-BE49-F238E27FC236}">
                <a16:creationId xmlns:a16="http://schemas.microsoft.com/office/drawing/2014/main" id="{37E6B157-48A1-04FA-DBFD-093D0C528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735" y="1962590"/>
            <a:ext cx="5938767" cy="4152983"/>
          </a:xfrm>
          <a:prstGeom prst="rect">
            <a:avLst/>
          </a:prstGeom>
        </p:spPr>
      </p:pic>
      <p:pic>
        <p:nvPicPr>
          <p:cNvPr id="4" name="Picture 3" descr="A red ribbon with a map of africa">
            <a:extLst>
              <a:ext uri="{FF2B5EF4-FFF2-40B4-BE49-F238E27FC236}">
                <a16:creationId xmlns:a16="http://schemas.microsoft.com/office/drawing/2014/main" id="{537B4C1A-3B3F-97BC-7A57-BB12BD2EB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1" y="196207"/>
            <a:ext cx="2626803" cy="22028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4872DD-0269-BE49-C8DD-2265CC14EBFE}"/>
              </a:ext>
            </a:extLst>
          </p:cNvPr>
          <p:cNvSpPr txBox="1"/>
          <p:nvPr/>
        </p:nvSpPr>
        <p:spPr>
          <a:xfrm>
            <a:off x="3157681" y="382596"/>
            <a:ext cx="83654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REVIVE trial</a:t>
            </a:r>
          </a:p>
          <a:p>
            <a:r>
              <a:rPr lang="en-US" sz="2400" dirty="0"/>
              <a:t>RCT evaluating </a:t>
            </a:r>
            <a:r>
              <a:rPr lang="en-US" sz="2400" b="1" dirty="0"/>
              <a:t>Azithromycin </a:t>
            </a:r>
            <a:r>
              <a:rPr lang="en-US" sz="2400" dirty="0"/>
              <a:t>prophylaxis (250mg for 4 weeks) </a:t>
            </a:r>
          </a:p>
          <a:p>
            <a:r>
              <a:rPr lang="en-US" sz="2400" dirty="0"/>
              <a:t>in patients with CD4 &lt; 100 entering or returning to care to</a:t>
            </a:r>
          </a:p>
          <a:p>
            <a:r>
              <a:rPr lang="en-US" sz="2400" dirty="0"/>
              <a:t>reduce mortality (related to </a:t>
            </a:r>
            <a:r>
              <a:rPr lang="en-US" sz="2400" b="1" dirty="0"/>
              <a:t>severe bacterial infections</a:t>
            </a:r>
            <a:r>
              <a:rPr lang="en-US" sz="2400" dirty="0"/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5D49E8-CD68-E7E8-896C-D1B80304C60C}"/>
              </a:ext>
            </a:extLst>
          </p:cNvPr>
          <p:cNvSpPr txBox="1"/>
          <p:nvPr/>
        </p:nvSpPr>
        <p:spPr>
          <a:xfrm>
            <a:off x="542907" y="2878085"/>
            <a:ext cx="554523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Enrolling in 57 sites across 11 countries</a:t>
            </a:r>
          </a:p>
          <a:p>
            <a:endParaRPr lang="en-US" sz="2400" dirty="0"/>
          </a:p>
          <a:p>
            <a:r>
              <a:rPr lang="en-US" sz="2400" dirty="0"/>
              <a:t>6000 of target 8000 participants enrolled</a:t>
            </a:r>
          </a:p>
          <a:p>
            <a:endParaRPr lang="en-US" sz="2400" dirty="0"/>
          </a:p>
          <a:p>
            <a:r>
              <a:rPr lang="en-US" sz="2400" dirty="0"/>
              <a:t>Results anticipated Q4 of 2027</a:t>
            </a:r>
          </a:p>
        </p:txBody>
      </p:sp>
      <p:pic>
        <p:nvPicPr>
          <p:cNvPr id="8" name="Picture 7" descr="A close-up of a logo&#10;&#10;AI-generated content may be incorrect.">
            <a:extLst>
              <a:ext uri="{FF2B5EF4-FFF2-40B4-BE49-F238E27FC236}">
                <a16:creationId xmlns:a16="http://schemas.microsoft.com/office/drawing/2014/main" id="{98FAC5AD-F409-1B12-8341-175BC8C4F1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505" y="5043079"/>
            <a:ext cx="3541257" cy="1309527"/>
          </a:xfrm>
          <a:prstGeom prst="rect">
            <a:avLst/>
          </a:prstGeom>
        </p:spPr>
      </p:pic>
      <p:pic>
        <p:nvPicPr>
          <p:cNvPr id="11" name="Picture 10" descr="A close up of a logo&#10;&#10;AI-generated content may be incorrect.">
            <a:extLst>
              <a:ext uri="{FF2B5EF4-FFF2-40B4-BE49-F238E27FC236}">
                <a16:creationId xmlns:a16="http://schemas.microsoft.com/office/drawing/2014/main" id="{D9466AFA-3741-15D2-CE4B-18D4A813B8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5470" y="5969927"/>
            <a:ext cx="1842199" cy="76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06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0EFAE-FB63-1B82-A564-F15118111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002060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  REVIVE: Co-trimoxazole preventive therapy (CPT)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B09CA4-FE3B-8884-0645-42BE917791E6}"/>
              </a:ext>
            </a:extLst>
          </p:cNvPr>
          <p:cNvSpPr txBox="1"/>
          <p:nvPr/>
        </p:nvSpPr>
        <p:spPr>
          <a:xfrm>
            <a:off x="444843" y="5249675"/>
            <a:ext cx="445660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Reasons for non-prescription of CPT</a:t>
            </a:r>
            <a:r>
              <a:rPr lang="en-US" dirty="0"/>
              <a:t>:</a:t>
            </a:r>
          </a:p>
          <a:p>
            <a:r>
              <a:rPr lang="en-US" dirty="0"/>
              <a:t>Supply issues, funding cuts, out of pocket, </a:t>
            </a:r>
          </a:p>
          <a:p>
            <a:r>
              <a:rPr lang="en-US" dirty="0"/>
              <a:t>misunderstanding of guidelines</a:t>
            </a:r>
          </a:p>
          <a:p>
            <a:endParaRPr lang="en-US" dirty="0"/>
          </a:p>
          <a:p>
            <a:r>
              <a:rPr lang="en-US" dirty="0"/>
              <a:t>This is clinical trial – worse in routine care?</a:t>
            </a:r>
          </a:p>
        </p:txBody>
      </p:sp>
      <p:pic>
        <p:nvPicPr>
          <p:cNvPr id="8" name="Picture 7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CEDA80F8-DF89-894D-63C3-85C21FE93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729" y="2068635"/>
            <a:ext cx="5260094" cy="3012233"/>
          </a:xfrm>
          <a:prstGeom prst="rect">
            <a:avLst/>
          </a:prstGeom>
        </p:spPr>
      </p:pic>
      <p:pic>
        <p:nvPicPr>
          <p:cNvPr id="10" name="Picture 9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CF903320-E3D3-90C0-13EF-0D8254E0B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43" y="1820436"/>
            <a:ext cx="5623412" cy="32604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84A556B-3847-75E3-91AB-05632AF9FCE9}"/>
              </a:ext>
            </a:extLst>
          </p:cNvPr>
          <p:cNvSpPr txBox="1"/>
          <p:nvPr/>
        </p:nvSpPr>
        <p:spPr>
          <a:xfrm>
            <a:off x="7302843" y="1820436"/>
            <a:ext cx="4389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Prescription of CPT, stratified by country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C900E3-9AF6-9475-3368-EC0CFB9B50CB}"/>
              </a:ext>
            </a:extLst>
          </p:cNvPr>
          <p:cNvSpPr txBox="1"/>
          <p:nvPr/>
        </p:nvSpPr>
        <p:spPr>
          <a:xfrm>
            <a:off x="7314159" y="5886967"/>
            <a:ext cx="4367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Wasserman, Scheier, REVIVE investigators</a:t>
            </a:r>
          </a:p>
          <a:p>
            <a:r>
              <a:rPr lang="en-US" dirty="0"/>
              <a:t>Unpublished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1E5E0F-71CD-248B-B114-F9AAC483CCCF}"/>
              </a:ext>
            </a:extLst>
          </p:cNvPr>
          <p:cNvSpPr txBox="1"/>
          <p:nvPr/>
        </p:nvSpPr>
        <p:spPr>
          <a:xfrm>
            <a:off x="937356" y="1805920"/>
            <a:ext cx="471372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Prescription over time for ART, CPT, and TPT</a:t>
            </a:r>
          </a:p>
        </p:txBody>
      </p:sp>
      <p:pic>
        <p:nvPicPr>
          <p:cNvPr id="14" name="Picture 13" descr="A red ribbon with a map of africa">
            <a:extLst>
              <a:ext uri="{FF2B5EF4-FFF2-40B4-BE49-F238E27FC236}">
                <a16:creationId xmlns:a16="http://schemas.microsoft.com/office/drawing/2014/main" id="{AAD4363C-B505-2F6E-A2EF-6A3F4810B3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712248"/>
            <a:ext cx="1210047" cy="10147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3B86F9-8D8E-3D96-9E16-28CA8292619E}"/>
              </a:ext>
            </a:extLst>
          </p:cNvPr>
          <p:cNvSpPr txBox="1"/>
          <p:nvPr/>
        </p:nvSpPr>
        <p:spPr>
          <a:xfrm>
            <a:off x="7302843" y="5269790"/>
            <a:ext cx="1816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Data for n=4041</a:t>
            </a:r>
          </a:p>
        </p:txBody>
      </p:sp>
    </p:spTree>
    <p:extLst>
      <p:ext uri="{BB962C8B-B14F-4D97-AF65-F5344CB8AC3E}">
        <p14:creationId xmlns:p14="http://schemas.microsoft.com/office/powerpoint/2010/main" val="1001994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646524-86F8-6B45-A953-8C8FF4DBDA3C}"/>
              </a:ext>
            </a:extLst>
          </p:cNvPr>
          <p:cNvSpPr/>
          <p:nvPr/>
        </p:nvSpPr>
        <p:spPr>
          <a:xfrm>
            <a:off x="508154" y="1591514"/>
            <a:ext cx="3541853" cy="336139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Tuberculosis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1CBAB7-D6B8-954F-AE41-ACAFACDB55AE}"/>
              </a:ext>
            </a:extLst>
          </p:cNvPr>
          <p:cNvSpPr/>
          <p:nvPr/>
        </p:nvSpPr>
        <p:spPr>
          <a:xfrm>
            <a:off x="4233338" y="1591513"/>
            <a:ext cx="3314374" cy="3361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Severe bacterial infections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A7457B-773B-D04D-AE99-C84186457B29}"/>
              </a:ext>
            </a:extLst>
          </p:cNvPr>
          <p:cNvSpPr/>
          <p:nvPr/>
        </p:nvSpPr>
        <p:spPr>
          <a:xfrm>
            <a:off x="7738831" y="1609402"/>
            <a:ext cx="1872128" cy="291786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Cryptococcal meningitis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4BAE87-4BCD-7D45-9A9D-64A7B779A75B}"/>
              </a:ext>
            </a:extLst>
          </p:cNvPr>
          <p:cNvSpPr/>
          <p:nvPr/>
        </p:nvSpPr>
        <p:spPr>
          <a:xfrm>
            <a:off x="508154" y="5081324"/>
            <a:ext cx="2238737" cy="97227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Diarrhoeal</a:t>
            </a:r>
            <a:r>
              <a:rPr lang="en-US" dirty="0"/>
              <a:t> disease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EC8381-756E-D54D-816B-D39D4BD77E9C}"/>
              </a:ext>
            </a:extLst>
          </p:cNvPr>
          <p:cNvSpPr/>
          <p:nvPr/>
        </p:nvSpPr>
        <p:spPr>
          <a:xfrm>
            <a:off x="2930222" y="5087242"/>
            <a:ext cx="2137718" cy="96043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Other opportunistic infections</a:t>
            </a:r>
          </a:p>
          <a:p>
            <a:pPr algn="ctr"/>
            <a:r>
              <a:rPr lang="en-US" sz="1400" dirty="0" err="1"/>
              <a:t>eg.</a:t>
            </a:r>
            <a:r>
              <a:rPr lang="en-US" sz="1400" dirty="0"/>
              <a:t> PCP, Toxoplasmosis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243B96-8633-3B4C-8D34-D34C7A7730B1}"/>
              </a:ext>
            </a:extLst>
          </p:cNvPr>
          <p:cNvSpPr/>
          <p:nvPr/>
        </p:nvSpPr>
        <p:spPr>
          <a:xfrm>
            <a:off x="5260039" y="5081324"/>
            <a:ext cx="2312735" cy="9722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Malignancies</a:t>
            </a:r>
          </a:p>
          <a:p>
            <a:pPr algn="ctr"/>
            <a:r>
              <a:rPr lang="en-US" sz="1600" dirty="0"/>
              <a:t>Kaposi’s sarcoma, lymphoma, cervical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EED7F6-E176-B240-B081-A83A25BC96E7}"/>
              </a:ext>
            </a:extLst>
          </p:cNvPr>
          <p:cNvSpPr/>
          <p:nvPr/>
        </p:nvSpPr>
        <p:spPr>
          <a:xfrm>
            <a:off x="7764873" y="4722115"/>
            <a:ext cx="1872128" cy="1325563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HIV-related organ disease</a:t>
            </a:r>
          </a:p>
          <a:p>
            <a:pPr algn="ctr"/>
            <a:r>
              <a:rPr lang="en-US" dirty="0"/>
              <a:t>esp. renal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E0CB981-9AAF-2749-89A6-85C4A2B4A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4833"/>
            <a:ext cx="12191999" cy="1325563"/>
          </a:xfrm>
          <a:solidFill>
            <a:srgbClr val="002060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dirty="0">
                <a:solidFill>
                  <a:schemeClr val="bg1"/>
                </a:solidFill>
              </a:rPr>
              <a:t>Causes of hospitalization and death in AHD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7A551B-C3E4-BF41-8521-A3EBF8E28FEE}"/>
              </a:ext>
            </a:extLst>
          </p:cNvPr>
          <p:cNvSpPr txBox="1"/>
          <p:nvPr/>
        </p:nvSpPr>
        <p:spPr>
          <a:xfrm>
            <a:off x="10032418" y="2818181"/>
            <a:ext cx="1750800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u="sng" dirty="0"/>
              <a:t>Region specific </a:t>
            </a:r>
          </a:p>
          <a:p>
            <a:pPr algn="ctr"/>
            <a:r>
              <a:rPr lang="en-US" u="sng" dirty="0"/>
              <a:t>infections</a:t>
            </a:r>
            <a:r>
              <a:rPr lang="en-US" dirty="0"/>
              <a:t>: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C &amp; S America: </a:t>
            </a:r>
          </a:p>
          <a:p>
            <a:pPr algn="ctr"/>
            <a:r>
              <a:rPr lang="en-US" dirty="0"/>
              <a:t>Histoplasmosis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SE Asia &amp; China: </a:t>
            </a:r>
          </a:p>
          <a:p>
            <a:pPr algn="ctr"/>
            <a:r>
              <a:rPr lang="en-US" dirty="0" err="1"/>
              <a:t>Talaromyces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73F189-1AC5-5F40-B4A3-283D87F11DE2}"/>
              </a:ext>
            </a:extLst>
          </p:cNvPr>
          <p:cNvSpPr txBox="1"/>
          <p:nvPr/>
        </p:nvSpPr>
        <p:spPr>
          <a:xfrm>
            <a:off x="806911" y="6187926"/>
            <a:ext cx="8485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600" dirty="0">
                <a:effectLst/>
              </a:rPr>
              <a:t>Burke, Lancet HIV 2025</a:t>
            </a:r>
            <a:r>
              <a:rPr lang="en-ZA" sz="1600" dirty="0"/>
              <a:t>;12:</a:t>
            </a:r>
            <a:r>
              <a:rPr lang="en-ZA" sz="1600" dirty="0">
                <a:effectLst/>
              </a:rPr>
              <a:t>e355; </a:t>
            </a:r>
            <a:r>
              <a:rPr lang="en-ZA" sz="1600" dirty="0">
                <a:latin typeface="ScalaLancetPro"/>
              </a:rPr>
              <a:t>Burke, JIAS 2026;29:e70134; </a:t>
            </a:r>
            <a:r>
              <a:rPr lang="en-ZA" sz="1600" dirty="0"/>
              <a:t>Gupta, AIDS 2015, 29:1987–2002;</a:t>
            </a:r>
          </a:p>
          <a:p>
            <a:pPr algn="ctr"/>
            <a:r>
              <a:rPr lang="en-ZA" sz="1600" dirty="0" err="1"/>
              <a:t>Meintjes</a:t>
            </a:r>
            <a:r>
              <a:rPr lang="en-ZA" sz="1600" dirty="0"/>
              <a:t>, </a:t>
            </a:r>
            <a:r>
              <a:rPr lang="en-ZA" sz="1600" b="0" i="0" u="none" strike="noStrike" dirty="0">
                <a:solidFill>
                  <a:srgbClr val="212121"/>
                </a:solidFill>
                <a:effectLst/>
              </a:rPr>
              <a:t>Medicine 2015;94:e2269; </a:t>
            </a:r>
            <a:r>
              <a:rPr lang="en-US" sz="1600" dirty="0" err="1"/>
              <a:t>Rajasingham</a:t>
            </a:r>
            <a:r>
              <a:rPr lang="en-US" sz="1600" dirty="0"/>
              <a:t>, </a:t>
            </a:r>
            <a:r>
              <a:rPr lang="en-ZA" sz="1600" b="0" i="0" u="none" strike="noStrike" dirty="0">
                <a:solidFill>
                  <a:srgbClr val="212121"/>
                </a:solidFill>
                <a:effectLst/>
              </a:rPr>
              <a:t>Lancet Infect Dis 2022;22:1748</a:t>
            </a:r>
            <a:endParaRPr lang="en-US" sz="1600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35B6608-F529-744E-ACED-18FD47317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DFEA-4A79-BB4D-A13D-44D0EDCB874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334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F2954-47CE-71CC-034C-EB2656A90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86D7557-1FB9-54C2-2288-CED2A741750E}"/>
              </a:ext>
            </a:extLst>
          </p:cNvPr>
          <p:cNvGrpSpPr/>
          <p:nvPr/>
        </p:nvGrpSpPr>
        <p:grpSpPr>
          <a:xfrm>
            <a:off x="1264187" y="-59266"/>
            <a:ext cx="1295895" cy="1325563"/>
            <a:chOff x="1420995" y="47681"/>
            <a:chExt cx="1965818" cy="1963263"/>
          </a:xfrm>
        </p:grpSpPr>
        <p:pic>
          <p:nvPicPr>
            <p:cNvPr id="4" name="Content Placeholder 4" descr="A map of south africa&#10;&#10;Description automatically generated">
              <a:extLst>
                <a:ext uri="{FF2B5EF4-FFF2-40B4-BE49-F238E27FC236}">
                  <a16:creationId xmlns:a16="http://schemas.microsoft.com/office/drawing/2014/main" id="{FDFC644A-D785-6FA7-B5D9-74A03C4E6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0995" y="47681"/>
              <a:ext cx="1965818" cy="1963263"/>
            </a:xfrm>
            <a:prstGeom prst="rect">
              <a:avLst/>
            </a:prstGeom>
          </p:spPr>
        </p:pic>
        <p:sp>
          <p:nvSpPr>
            <p:cNvPr id="5" name="Cross 4">
              <a:extLst>
                <a:ext uri="{FF2B5EF4-FFF2-40B4-BE49-F238E27FC236}">
                  <a16:creationId xmlns:a16="http://schemas.microsoft.com/office/drawing/2014/main" id="{005AB847-7D2B-F7BC-58F0-A4AFDA96E2C3}"/>
                </a:ext>
              </a:extLst>
            </p:cNvPr>
            <p:cNvSpPr/>
            <p:nvPr/>
          </p:nvSpPr>
          <p:spPr>
            <a:xfrm>
              <a:off x="2461810" y="770695"/>
              <a:ext cx="203135" cy="196971"/>
            </a:xfrm>
            <a:prstGeom prst="plus">
              <a:avLst>
                <a:gd name="adj" fmla="val 4073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6" name="Cross 5">
              <a:extLst>
                <a:ext uri="{FF2B5EF4-FFF2-40B4-BE49-F238E27FC236}">
                  <a16:creationId xmlns:a16="http://schemas.microsoft.com/office/drawing/2014/main" id="{99CADB86-31C7-21CC-3AD8-12ADBB53135E}"/>
                </a:ext>
              </a:extLst>
            </p:cNvPr>
            <p:cNvSpPr/>
            <p:nvPr/>
          </p:nvSpPr>
          <p:spPr>
            <a:xfrm>
              <a:off x="2602211" y="836256"/>
              <a:ext cx="203135" cy="196971"/>
            </a:xfrm>
            <a:prstGeom prst="plus">
              <a:avLst>
                <a:gd name="adj" fmla="val 4073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pic>
        <p:nvPicPr>
          <p:cNvPr id="7" name="Image 0">
            <a:extLst>
              <a:ext uri="{FF2B5EF4-FFF2-40B4-BE49-F238E27FC236}">
                <a16:creationId xmlns:a16="http://schemas.microsoft.com/office/drawing/2014/main" id="{46B0F43A-63F1-E018-F737-56A4242794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11" y="151840"/>
            <a:ext cx="1295895" cy="903352"/>
          </a:xfrm>
          <a:prstGeom prst="rect">
            <a:avLst/>
          </a:prstGeom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620EDCC1-F3BD-26DD-CA81-74690FC856FE}"/>
              </a:ext>
            </a:extLst>
          </p:cNvPr>
          <p:cNvSpPr txBox="1">
            <a:spLocks/>
          </p:cNvSpPr>
          <p:nvPr/>
        </p:nvSpPr>
        <p:spPr>
          <a:xfrm>
            <a:off x="2536520" y="165276"/>
            <a:ext cx="9342969" cy="1742391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Infection-related admissions are most commonly of </a:t>
            </a: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unknown cause</a:t>
            </a: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, followed by TB, bacteria, PCP and crypto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4D94C79C-D1A0-DA25-D01C-96FF28C268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6511876"/>
              </p:ext>
            </p:extLst>
          </p:nvPr>
        </p:nvGraphicFramePr>
        <p:xfrm>
          <a:off x="1924990" y="1266297"/>
          <a:ext cx="9002823" cy="5474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015A9C2-278F-C267-F9E9-5EC52EE8C35E}"/>
              </a:ext>
            </a:extLst>
          </p:cNvPr>
          <p:cNvSpPr txBox="1"/>
          <p:nvPr/>
        </p:nvSpPr>
        <p:spPr>
          <a:xfrm>
            <a:off x="119500" y="5861840"/>
            <a:ext cx="25898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Prophylaxis in last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CPT 2%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TPT 3%</a:t>
            </a:r>
          </a:p>
        </p:txBody>
      </p:sp>
      <p:pic>
        <p:nvPicPr>
          <p:cNvPr id="8" name="Picture 7" descr="A close up of a logo&#10;&#10;AI-generated content may be incorrect.">
            <a:extLst>
              <a:ext uri="{FF2B5EF4-FFF2-40B4-BE49-F238E27FC236}">
                <a16:creationId xmlns:a16="http://schemas.microsoft.com/office/drawing/2014/main" id="{96C856DF-B728-057E-9BF1-86CA51D599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5470" y="5969927"/>
            <a:ext cx="1842199" cy="765358"/>
          </a:xfrm>
          <a:prstGeom prst="rect">
            <a:avLst/>
          </a:prstGeom>
        </p:spPr>
      </p:pic>
      <p:pic>
        <p:nvPicPr>
          <p:cNvPr id="12" name="Picture 11" descr="A black and orange text on a white background&#10;&#10;AI-generated content may be incorrect.">
            <a:extLst>
              <a:ext uri="{FF2B5EF4-FFF2-40B4-BE49-F238E27FC236}">
                <a16:creationId xmlns:a16="http://schemas.microsoft.com/office/drawing/2014/main" id="{B18A3299-3CB8-D56D-4305-58198C7C7B5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7794"/>
          <a:stretch>
            <a:fillRect/>
          </a:stretch>
        </p:blipFill>
        <p:spPr>
          <a:xfrm>
            <a:off x="388512" y="2320162"/>
            <a:ext cx="2364173" cy="766771"/>
          </a:xfrm>
          <a:prstGeom prst="rect">
            <a:avLst/>
          </a:prstGeom>
        </p:spPr>
      </p:pic>
      <p:pic>
        <p:nvPicPr>
          <p:cNvPr id="13" name="Picture 12" descr="A black and orange text on a white background&#10;&#10;AI-generated content may be incorrect.">
            <a:extLst>
              <a:ext uri="{FF2B5EF4-FFF2-40B4-BE49-F238E27FC236}">
                <a16:creationId xmlns:a16="http://schemas.microsoft.com/office/drawing/2014/main" id="{2A866727-4F7B-B1C7-734C-E30972FD73E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43843"/>
          <a:stretch>
            <a:fillRect/>
          </a:stretch>
        </p:blipFill>
        <p:spPr>
          <a:xfrm>
            <a:off x="172347" y="1470991"/>
            <a:ext cx="3145536" cy="76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174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sign with white text&#10;&#10;AI-generated content may be incorrect.">
            <a:extLst>
              <a:ext uri="{FF2B5EF4-FFF2-40B4-BE49-F238E27FC236}">
                <a16:creationId xmlns:a16="http://schemas.microsoft.com/office/drawing/2014/main" id="{774C790E-3301-3E1C-8970-6B5C19989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29" y="155457"/>
            <a:ext cx="3634539" cy="1074059"/>
          </a:xfrm>
          <a:prstGeom prst="rect">
            <a:avLst/>
          </a:prstGeom>
        </p:spPr>
      </p:pic>
      <p:pic>
        <p:nvPicPr>
          <p:cNvPr id="6" name="Picture 5" descr="A green sign with white text&#10;&#10;AI-generated content may be incorrect.">
            <a:extLst>
              <a:ext uri="{FF2B5EF4-FFF2-40B4-BE49-F238E27FC236}">
                <a16:creationId xmlns:a16="http://schemas.microsoft.com/office/drawing/2014/main" id="{0EED8E24-91D0-C92F-BA79-FF50CA933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7262" y="155457"/>
            <a:ext cx="6587009" cy="10740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7D4E70-23CF-1C05-D74D-A7B543661791}"/>
              </a:ext>
            </a:extLst>
          </p:cNvPr>
          <p:cNvSpPr txBox="1"/>
          <p:nvPr/>
        </p:nvSpPr>
        <p:spPr>
          <a:xfrm>
            <a:off x="4001037" y="256060"/>
            <a:ext cx="12374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South Africa</a:t>
            </a:r>
          </a:p>
          <a:p>
            <a:r>
              <a:rPr lang="en-US" sz="1400" b="1" dirty="0"/>
              <a:t>Kenya</a:t>
            </a:r>
          </a:p>
          <a:p>
            <a:r>
              <a:rPr lang="en-US" sz="1400" b="1" dirty="0"/>
              <a:t>Mozambique</a:t>
            </a:r>
          </a:p>
          <a:p>
            <a:r>
              <a:rPr lang="en-US" sz="1400" b="1" dirty="0"/>
              <a:t>Sierra Leone</a:t>
            </a:r>
          </a:p>
        </p:txBody>
      </p:sp>
      <p:pic>
        <p:nvPicPr>
          <p:cNvPr id="9" name="Picture 8" descr="A graph with red and blue text&#10;&#10;AI-generated content may be incorrect.">
            <a:extLst>
              <a:ext uri="{FF2B5EF4-FFF2-40B4-BE49-F238E27FC236}">
                <a16:creationId xmlns:a16="http://schemas.microsoft.com/office/drawing/2014/main" id="{A8DD61A0-C01B-1F90-A960-A4941044D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97" y="1429264"/>
            <a:ext cx="9485473" cy="5273279"/>
          </a:xfrm>
          <a:prstGeom prst="rect">
            <a:avLst/>
          </a:prstGeom>
        </p:spPr>
      </p:pic>
      <p:pic>
        <p:nvPicPr>
          <p:cNvPr id="10" name="Picture 9" descr="A close up of a logo&#10;&#10;AI-generated content may be incorrect.">
            <a:extLst>
              <a:ext uri="{FF2B5EF4-FFF2-40B4-BE49-F238E27FC236}">
                <a16:creationId xmlns:a16="http://schemas.microsoft.com/office/drawing/2014/main" id="{28881B66-1B5A-77B0-A07C-BB0E1F4DA2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9804" y="5937185"/>
            <a:ext cx="1842199" cy="76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435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rown square with white text&#10;&#10;Description automatically generated">
            <a:extLst>
              <a:ext uri="{FF2B5EF4-FFF2-40B4-BE49-F238E27FC236}">
                <a16:creationId xmlns:a16="http://schemas.microsoft.com/office/drawing/2014/main" id="{D392E752-57CA-184D-B71D-D959AEB60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60" y="0"/>
            <a:ext cx="4855464" cy="6858000"/>
          </a:xfrm>
          <a:prstGeom prst="rect">
            <a:avLst/>
          </a:prstGeom>
        </p:spPr>
      </p:pic>
      <p:pic>
        <p:nvPicPr>
          <p:cNvPr id="6" name="Picture 5" descr="A diagram of a ribbon&#10;&#10;Description automatically generated">
            <a:extLst>
              <a:ext uri="{FF2B5EF4-FFF2-40B4-BE49-F238E27FC236}">
                <a16:creationId xmlns:a16="http://schemas.microsoft.com/office/drawing/2014/main" id="{DD8E176F-CEC6-F74D-88CE-E4F5BE974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580" y="0"/>
            <a:ext cx="5304234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74DBC7-049F-4C43-BB57-2D9A66D18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1DFEA-4A79-BB4D-A13D-44D0EDCB874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4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08EAD-FD3F-8D77-39C8-FF1AEFB31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Minimum package for managing AHD in hospitals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288209-4DA8-8016-FDB1-B8066F85CBFC}"/>
              </a:ext>
            </a:extLst>
          </p:cNvPr>
          <p:cNvSpPr/>
          <p:nvPr/>
        </p:nvSpPr>
        <p:spPr>
          <a:xfrm>
            <a:off x="646176" y="1621536"/>
            <a:ext cx="3791712" cy="419404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DIAGNOSTICS</a:t>
            </a:r>
            <a:endParaRPr lang="en-US" sz="2000" dirty="0"/>
          </a:p>
          <a:p>
            <a:pPr algn="ctr"/>
            <a:r>
              <a:rPr lang="en-US" sz="2000" dirty="0"/>
              <a:t>FBC</a:t>
            </a:r>
          </a:p>
          <a:p>
            <a:pPr algn="ctr"/>
            <a:r>
              <a:rPr lang="en-US" sz="2000" dirty="0"/>
              <a:t>Chemistry </a:t>
            </a:r>
          </a:p>
          <a:p>
            <a:pPr algn="ctr"/>
            <a:r>
              <a:rPr lang="en-US" sz="2000" dirty="0"/>
              <a:t>CSF analysis</a:t>
            </a:r>
          </a:p>
          <a:p>
            <a:pPr algn="ctr"/>
            <a:r>
              <a:rPr lang="en-US" sz="2000" dirty="0"/>
              <a:t>Chest X-ray </a:t>
            </a:r>
          </a:p>
          <a:p>
            <a:pPr algn="ctr"/>
            <a:r>
              <a:rPr lang="en-US" sz="2000" dirty="0"/>
              <a:t>Ultrasound</a:t>
            </a:r>
          </a:p>
          <a:p>
            <a:pPr algn="ctr"/>
            <a:r>
              <a:rPr lang="en-US" sz="2000" dirty="0"/>
              <a:t>CT scan (at central facility)</a:t>
            </a:r>
          </a:p>
          <a:p>
            <a:pPr algn="ctr"/>
            <a:r>
              <a:rPr lang="en-US" sz="2000" dirty="0"/>
              <a:t>NAAT test for TB</a:t>
            </a:r>
          </a:p>
          <a:p>
            <a:pPr algn="ctr"/>
            <a:r>
              <a:rPr lang="en-US" sz="2000" dirty="0"/>
              <a:t>Urine LAM</a:t>
            </a:r>
          </a:p>
          <a:p>
            <a:pPr algn="ctr"/>
            <a:r>
              <a:rPr lang="en-US" sz="2000" dirty="0"/>
              <a:t>Cryptococcal antigen test</a:t>
            </a:r>
          </a:p>
          <a:p>
            <a:pPr algn="ctr"/>
            <a:r>
              <a:rPr lang="en-US" sz="2000" dirty="0"/>
              <a:t>Stool microscopy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7BC139-A208-3FC7-DB51-8530C72D1CAB}"/>
              </a:ext>
            </a:extLst>
          </p:cNvPr>
          <p:cNvSpPr/>
          <p:nvPr/>
        </p:nvSpPr>
        <p:spPr>
          <a:xfrm>
            <a:off x="4828032" y="1621536"/>
            <a:ext cx="6717792" cy="20360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SUPPORTIVE MANAGEMENT</a:t>
            </a:r>
            <a:endParaRPr lang="en-US" sz="2000" dirty="0"/>
          </a:p>
          <a:p>
            <a:pPr algn="ctr"/>
            <a:r>
              <a:rPr lang="en-US" sz="2000" dirty="0"/>
              <a:t>Oxygen</a:t>
            </a:r>
          </a:p>
          <a:p>
            <a:pPr algn="ctr"/>
            <a:r>
              <a:rPr lang="en-US" sz="2000" dirty="0"/>
              <a:t>IVI fluids</a:t>
            </a:r>
          </a:p>
          <a:p>
            <a:pPr algn="ctr"/>
            <a:r>
              <a:rPr lang="en-US" sz="2000" dirty="0"/>
              <a:t>Electrolyte supplementation</a:t>
            </a:r>
          </a:p>
          <a:p>
            <a:pPr algn="ctr"/>
            <a:r>
              <a:rPr lang="en-US" sz="2000" dirty="0"/>
              <a:t>Nutritional supplementation</a:t>
            </a:r>
          </a:p>
          <a:p>
            <a:pPr algn="ctr"/>
            <a:r>
              <a:rPr lang="en-US" sz="2000" dirty="0"/>
              <a:t>Adherence support (especially for linkage)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6B2F75-A317-8228-83B9-8FA65E88FCEC}"/>
              </a:ext>
            </a:extLst>
          </p:cNvPr>
          <p:cNvSpPr/>
          <p:nvPr/>
        </p:nvSpPr>
        <p:spPr>
          <a:xfrm>
            <a:off x="4828032" y="3779520"/>
            <a:ext cx="6717792" cy="203606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MEDICATION</a:t>
            </a:r>
          </a:p>
          <a:p>
            <a:pPr algn="ctr"/>
            <a:r>
              <a:rPr lang="en-US" sz="2000" dirty="0"/>
              <a:t>TB treatment (Rifampicin, INH, PZA, Ethambutol)</a:t>
            </a:r>
          </a:p>
          <a:p>
            <a:pPr algn="ctr"/>
            <a:r>
              <a:rPr lang="en-US" sz="2000" dirty="0"/>
              <a:t>Broad-spectrum IVI and oral antibiotics</a:t>
            </a:r>
          </a:p>
          <a:p>
            <a:pPr algn="ctr"/>
            <a:r>
              <a:rPr lang="en-US" sz="2000" dirty="0"/>
              <a:t>ART</a:t>
            </a:r>
          </a:p>
          <a:p>
            <a:pPr algn="ctr"/>
            <a:r>
              <a:rPr lang="en-US" sz="2000" dirty="0"/>
              <a:t>Co-trimoxazole</a:t>
            </a:r>
          </a:p>
          <a:p>
            <a:pPr algn="ctr"/>
            <a:r>
              <a:rPr lang="en-US" sz="2000" dirty="0" err="1"/>
              <a:t>Ampho</a:t>
            </a:r>
            <a:r>
              <a:rPr lang="en-US" sz="2000" dirty="0"/>
              <a:t> B (preferably liposomal), flucytosine, fluconazole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D70342-247D-66B7-5FB3-C913BE7288BE}"/>
              </a:ext>
            </a:extLst>
          </p:cNvPr>
          <p:cNvSpPr txBox="1"/>
          <p:nvPr/>
        </p:nvSpPr>
        <p:spPr>
          <a:xfrm>
            <a:off x="998193" y="6111557"/>
            <a:ext cx="10195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CHAI HIV Market Impact Memo (2026) highlights </a:t>
            </a:r>
            <a:r>
              <a:rPr lang="en-US" b="1" dirty="0"/>
              <a:t>critical threats to supply chain for CM medication </a:t>
            </a:r>
          </a:p>
          <a:p>
            <a:pPr algn="ctr"/>
            <a:r>
              <a:rPr lang="en-US" dirty="0"/>
              <a:t>(short supply and stock outs of </a:t>
            </a:r>
            <a:r>
              <a:rPr lang="en-US" dirty="0" err="1"/>
              <a:t>ampho</a:t>
            </a:r>
            <a:r>
              <a:rPr lang="en-US" dirty="0"/>
              <a:t> B and flucytosine)</a:t>
            </a:r>
          </a:p>
        </p:txBody>
      </p:sp>
    </p:spTree>
    <p:extLst>
      <p:ext uri="{BB962C8B-B14F-4D97-AF65-F5344CB8AC3E}">
        <p14:creationId xmlns:p14="http://schemas.microsoft.com/office/powerpoint/2010/main" val="1825470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C7B14-94FB-AA74-B9A7-1ECE7BC8B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2069"/>
            <a:ext cx="12192000" cy="1325563"/>
          </a:xfrm>
          <a:solidFill>
            <a:srgbClr val="002060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dirty="0">
                <a:solidFill>
                  <a:schemeClr val="bg1"/>
                </a:solidFill>
              </a:rPr>
              <a:t>Linkage of PLHIV at hospital discharge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C10E1-4C83-37B0-0D1C-8D00E3418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709" y="1431362"/>
            <a:ext cx="11436582" cy="4351338"/>
          </a:xfrm>
        </p:spPr>
        <p:txBody>
          <a:bodyPr/>
          <a:lstStyle/>
          <a:p>
            <a:r>
              <a:rPr lang="en-ZA" dirty="0"/>
              <a:t>60–65% link to care within 1 month of discharge; 42% in a meta-analysis</a:t>
            </a:r>
          </a:p>
          <a:p>
            <a:r>
              <a:rPr lang="en-US" dirty="0"/>
              <a:t>Meta-analysis: I</a:t>
            </a:r>
            <a:r>
              <a:rPr lang="en-ZA" dirty="0" err="1"/>
              <a:t>nterventions</a:t>
            </a:r>
            <a:r>
              <a:rPr lang="en-ZA" dirty="0"/>
              <a:t> (</a:t>
            </a:r>
            <a:r>
              <a:rPr lang="en-ZA" dirty="0" err="1"/>
              <a:t>eg.</a:t>
            </a:r>
            <a:r>
              <a:rPr lang="en-ZA" dirty="0"/>
              <a:t> pre-discharge care planning, post-discharge follow-up) may improve linkage to care and reduce readmission, but </a:t>
            </a:r>
            <a:r>
              <a:rPr lang="en-ZA" b="1" dirty="0"/>
              <a:t>no mortality benefit</a:t>
            </a:r>
            <a:endParaRPr lang="en-US" b="1" dirty="0"/>
          </a:p>
          <a:p>
            <a:r>
              <a:rPr lang="en-US" dirty="0"/>
              <a:t>WHO recommendation (2025):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71D48B-1D16-561B-D194-74C8D5215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95" y="3780052"/>
            <a:ext cx="11191610" cy="28969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B7CAAB-AAE8-DE50-FE05-6BFC2DD07816}"/>
              </a:ext>
            </a:extLst>
          </p:cNvPr>
          <p:cNvSpPr txBox="1"/>
          <p:nvPr/>
        </p:nvSpPr>
        <p:spPr>
          <a:xfrm>
            <a:off x="7143380" y="3077948"/>
            <a:ext cx="45484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Katuramu, </a:t>
            </a:r>
            <a:r>
              <a:rPr lang="en-ZA" dirty="0"/>
              <a:t>BMC Public Health 2025;25:3571</a:t>
            </a:r>
          </a:p>
          <a:p>
            <a:r>
              <a:rPr lang="en-ZA" dirty="0"/>
              <a:t>Ford OFID 2025;12(4):ofaf175</a:t>
            </a:r>
          </a:p>
        </p:txBody>
      </p:sp>
    </p:spTree>
    <p:extLst>
      <p:ext uri="{BB962C8B-B14F-4D97-AF65-F5344CB8AC3E}">
        <p14:creationId xmlns:p14="http://schemas.microsoft.com/office/powerpoint/2010/main" val="12723565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A2BA5-38E2-0F07-D6B6-1566F003B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C00000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	Priorities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DE052-9FB5-0B9B-2F06-52BC368FF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8303" y="1760838"/>
            <a:ext cx="9523727" cy="462760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Initiatives upstream to prevent AHD</a:t>
            </a:r>
          </a:p>
          <a:p>
            <a:pPr lvl="1"/>
            <a:r>
              <a:rPr lang="en-US" dirty="0"/>
              <a:t>Improve retention in care and ensure early re-engagement </a:t>
            </a:r>
          </a:p>
          <a:p>
            <a:pPr lvl="1"/>
            <a:r>
              <a:rPr lang="en-US" dirty="0"/>
              <a:t>Person-centered program innovations, adherence support, patient education, </a:t>
            </a:r>
          </a:p>
          <a:p>
            <a:pPr marL="457200" lvl="1" indent="0">
              <a:buNone/>
            </a:pPr>
            <a:r>
              <a:rPr lang="en-US" dirty="0"/>
              <a:t>     community outreach, mHealth solutions</a:t>
            </a:r>
          </a:p>
          <a:p>
            <a:endParaRPr lang="en-US" dirty="0"/>
          </a:p>
          <a:p>
            <a:r>
              <a:rPr lang="en-US" dirty="0"/>
              <a:t>Ensure optimal coverage of CD4 testing and AHD package of care commodities for patients entering/returning to care in clinics</a:t>
            </a:r>
          </a:p>
          <a:p>
            <a:pPr lvl="1"/>
            <a:r>
              <a:rPr lang="en-US" dirty="0"/>
              <a:t>Especially first 6 months of ART start/restart</a:t>
            </a:r>
          </a:p>
          <a:p>
            <a:pPr lvl="1"/>
            <a:endParaRPr lang="en-US" dirty="0"/>
          </a:p>
          <a:p>
            <a:r>
              <a:rPr lang="en-US" dirty="0"/>
              <a:t>Care of people </a:t>
            </a:r>
            <a:r>
              <a:rPr lang="en-US" dirty="0" err="1"/>
              <a:t>hospitalised</a:t>
            </a:r>
            <a:r>
              <a:rPr lang="en-US" dirty="0"/>
              <a:t> with AHD</a:t>
            </a:r>
          </a:p>
          <a:p>
            <a:pPr lvl="1"/>
            <a:r>
              <a:rPr lang="en-US" dirty="0"/>
              <a:t>Management often outside HIV program</a:t>
            </a:r>
          </a:p>
          <a:p>
            <a:pPr lvl="1"/>
            <a:r>
              <a:rPr lang="en-US" dirty="0"/>
              <a:t>Educating hospital health care professionals in AHD management</a:t>
            </a:r>
          </a:p>
          <a:p>
            <a:pPr lvl="1"/>
            <a:r>
              <a:rPr lang="en-US" dirty="0"/>
              <a:t>Commodity supply for OI diagnosis and management</a:t>
            </a:r>
          </a:p>
          <a:p>
            <a:pPr lvl="1"/>
            <a:r>
              <a:rPr lang="en-US" dirty="0"/>
              <a:t>Interventions at discharge</a:t>
            </a:r>
          </a:p>
          <a:p>
            <a:pPr lvl="1"/>
            <a:r>
              <a:rPr lang="en-US" dirty="0"/>
              <a:t>Linkage to outpatient care after discharge and follow-up</a:t>
            </a:r>
          </a:p>
          <a:p>
            <a:endParaRPr lang="en-US" dirty="0"/>
          </a:p>
        </p:txBody>
      </p:sp>
      <p:pic>
        <p:nvPicPr>
          <p:cNvPr id="5" name="Picture 4" descr="A group of people and a person at a table&#10;&#10;AI-generated content may be incorrect.">
            <a:extLst>
              <a:ext uri="{FF2B5EF4-FFF2-40B4-BE49-F238E27FC236}">
                <a16:creationId xmlns:a16="http://schemas.microsoft.com/office/drawing/2014/main" id="{6B90C972-C350-5C95-7CAD-C2903D4E7E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466" t="13384" r="8035" b="39448"/>
          <a:stretch>
            <a:fillRect/>
          </a:stretch>
        </p:blipFill>
        <p:spPr>
          <a:xfrm>
            <a:off x="616518" y="1690630"/>
            <a:ext cx="1263183" cy="1187508"/>
          </a:xfrm>
          <a:prstGeom prst="rect">
            <a:avLst/>
          </a:prstGeom>
        </p:spPr>
      </p:pic>
      <p:pic>
        <p:nvPicPr>
          <p:cNvPr id="6" name="Picture 5" descr="A group of people and a person at a table&#10;&#10;AI-generated content may be incorrect.">
            <a:extLst>
              <a:ext uri="{FF2B5EF4-FFF2-40B4-BE49-F238E27FC236}">
                <a16:creationId xmlns:a16="http://schemas.microsoft.com/office/drawing/2014/main" id="{108D9DA3-9E68-FFCE-F258-D6CDEA2062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64" t="56545" r="62937" b="5073"/>
          <a:stretch>
            <a:fillRect/>
          </a:stretch>
        </p:blipFill>
        <p:spPr>
          <a:xfrm>
            <a:off x="679447" y="4795780"/>
            <a:ext cx="1338741" cy="1024106"/>
          </a:xfrm>
          <a:prstGeom prst="rect">
            <a:avLst/>
          </a:prstGeom>
        </p:spPr>
      </p:pic>
      <p:pic>
        <p:nvPicPr>
          <p:cNvPr id="7" name="Picture 6" descr="A group of people and a person at a table&#10;&#10;AI-generated content may be incorrect.">
            <a:extLst>
              <a:ext uri="{FF2B5EF4-FFF2-40B4-BE49-F238E27FC236}">
                <a16:creationId xmlns:a16="http://schemas.microsoft.com/office/drawing/2014/main" id="{86971C36-56E9-AE43-7A67-10965BA14E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595" r="54564" b="49312"/>
          <a:stretch>
            <a:fillRect/>
          </a:stretch>
        </p:blipFill>
        <p:spPr>
          <a:xfrm>
            <a:off x="429970" y="3243205"/>
            <a:ext cx="1629032" cy="101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0569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66D24-661F-5300-7A34-A71873FD8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chemeClr val="tx1"/>
          </a:solidFill>
        </p:spPr>
        <p:txBody>
          <a:bodyPr/>
          <a:lstStyle/>
          <a:p>
            <a:r>
              <a:rPr lang="en-US" dirty="0"/>
              <a:t>	</a:t>
            </a:r>
            <a:r>
              <a:rPr lang="en-US" dirty="0">
                <a:solidFill>
                  <a:schemeClr val="bg1"/>
                </a:solidFill>
              </a:rPr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21D61-6EC9-AA65-24AF-5C425EC43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Nathan Ford</a:t>
            </a:r>
          </a:p>
          <a:p>
            <a:r>
              <a:rPr lang="en-US" dirty="0"/>
              <a:t>Tendai </a:t>
            </a:r>
            <a:r>
              <a:rPr lang="en-US" dirty="0" err="1"/>
              <a:t>Nyagura</a:t>
            </a:r>
            <a:endParaRPr lang="en-US" dirty="0"/>
          </a:p>
          <a:p>
            <a:r>
              <a:rPr lang="en-US" dirty="0"/>
              <a:t>Anna Grimsrud</a:t>
            </a:r>
          </a:p>
          <a:p>
            <a:r>
              <a:rPr lang="en-US" dirty="0"/>
              <a:t>Ana Moore and CHAI</a:t>
            </a:r>
          </a:p>
          <a:p>
            <a:r>
              <a:rPr lang="en-US" dirty="0"/>
              <a:t>ADVANCE-GERMS investigator team</a:t>
            </a:r>
          </a:p>
          <a:p>
            <a:r>
              <a:rPr lang="en-US" dirty="0"/>
              <a:t>MITS-</a:t>
            </a:r>
            <a:r>
              <a:rPr lang="en-US" dirty="0" err="1"/>
              <a:t>DeCoDe</a:t>
            </a:r>
            <a:r>
              <a:rPr lang="en-US" dirty="0"/>
              <a:t> investigator team</a:t>
            </a:r>
          </a:p>
          <a:p>
            <a:r>
              <a:rPr lang="en-US" dirty="0"/>
              <a:t>Sean Wasserman and REVIVE investigator team</a:t>
            </a:r>
          </a:p>
          <a:p>
            <a:r>
              <a:rPr lang="en-US" dirty="0"/>
              <a:t>Andrew Boulle </a:t>
            </a:r>
          </a:p>
          <a:p>
            <a:r>
              <a:rPr lang="en-US" dirty="0"/>
              <a:t>Jonathan Euvrard</a:t>
            </a:r>
          </a:p>
        </p:txBody>
      </p:sp>
      <p:pic>
        <p:nvPicPr>
          <p:cNvPr id="4" name="Picture 3" descr="A close up of a logo&#10;&#10;AI-generated content may be incorrect.">
            <a:extLst>
              <a:ext uri="{FF2B5EF4-FFF2-40B4-BE49-F238E27FC236}">
                <a16:creationId xmlns:a16="http://schemas.microsoft.com/office/drawing/2014/main" id="{DFA4819D-B810-8E11-8AAF-40676CC62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5553" y="5579782"/>
            <a:ext cx="1826959" cy="7590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1DB5E8-6AA0-3ED0-2958-D354A7A5B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2603" y="5579782"/>
            <a:ext cx="761105" cy="76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99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Props1.xml><?xml version="1.0" encoding="utf-8"?>
<ds:datastoreItem xmlns:ds="http://schemas.openxmlformats.org/officeDocument/2006/customXml" ds:itemID="{FB1F1956-760D-48E6-B03E-283E5D0D0F6F}"/>
</file>

<file path=customXml/itemProps2.xml><?xml version="1.0" encoding="utf-8"?>
<ds:datastoreItem xmlns:ds="http://schemas.openxmlformats.org/officeDocument/2006/customXml" ds:itemID="{EAA3607E-12AB-4F25-9438-08FCD39E4B83}"/>
</file>

<file path=customXml/itemProps3.xml><?xml version="1.0" encoding="utf-8"?>
<ds:datastoreItem xmlns:ds="http://schemas.openxmlformats.org/officeDocument/2006/customXml" ds:itemID="{23E36998-211F-499E-A238-B5ED00E10A1B}"/>
</file>

<file path=docProps/app.xml><?xml version="1.0" encoding="utf-8"?>
<Properties xmlns="http://schemas.openxmlformats.org/officeDocument/2006/extended-properties" xmlns:vt="http://schemas.openxmlformats.org/officeDocument/2006/docPropsVTypes">
  <TotalTime>1968</TotalTime>
  <Words>1714</Words>
  <Application>Microsoft Macintosh PowerPoint</Application>
  <PresentationFormat>Widescreen</PresentationFormat>
  <Paragraphs>330</Paragraphs>
  <Slides>25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Aptos</vt:lpstr>
      <vt:lpstr>Aptos Display</vt:lpstr>
      <vt:lpstr>Aptos Light</vt:lpstr>
      <vt:lpstr>Arial</vt:lpstr>
      <vt:lpstr>Lato</vt:lpstr>
      <vt:lpstr>OTNEJMQuadraat</vt:lpstr>
      <vt:lpstr>ScalaLancetPro</vt:lpstr>
      <vt:lpstr>Shaker2Lancet</vt:lpstr>
      <vt:lpstr>Office Theme</vt:lpstr>
      <vt:lpstr>What we know  vs  what is happening </vt:lpstr>
      <vt:lpstr>    Rate of decline in HIV-related deaths has slowed</vt:lpstr>
      <vt:lpstr> Drivers of AHD and settings it is encountered</vt:lpstr>
      <vt:lpstr> Drivers of AHD and settings it is encountered</vt:lpstr>
      <vt:lpstr> Issues to be covered</vt:lpstr>
      <vt:lpstr>      Western Cape, South Africa: Return to care with AHD</vt:lpstr>
      <vt:lpstr>What are the reasons for disengagement?</vt:lpstr>
      <vt:lpstr>Disengagement from ART care = key AHD driver Especially patients who have low CD4 nadir</vt:lpstr>
      <vt:lpstr>PowerPoint Presentation</vt:lpstr>
      <vt:lpstr> Interventions to address disengagement</vt:lpstr>
      <vt:lpstr>PowerPoint Presentation</vt:lpstr>
      <vt:lpstr>PowerPoint Presentation</vt:lpstr>
      <vt:lpstr> Evidence behind AHD package of care</vt:lpstr>
      <vt:lpstr> CD4 testing: recommendations and coverage</vt:lpstr>
      <vt:lpstr>AHD Rapid Landscape Assessment</vt:lpstr>
      <vt:lpstr>PowerPoint Presentation</vt:lpstr>
      <vt:lpstr>   REVIVE: Co-trimoxazole preventive therapy (CPT)</vt:lpstr>
      <vt:lpstr> Causes of hospitalization and death in AHD</vt:lpstr>
      <vt:lpstr>PowerPoint Presentation</vt:lpstr>
      <vt:lpstr>PowerPoint Presentation</vt:lpstr>
      <vt:lpstr>PowerPoint Presentation</vt:lpstr>
      <vt:lpstr>Minimum package for managing AHD in hospitals</vt:lpstr>
      <vt:lpstr> Linkage of PLHIV at hospital discharge</vt:lpstr>
      <vt:lpstr> Priorities</vt:lpstr>
      <vt:lpstr> 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Graeme Meintjes</dc:creator>
  <cp:lastModifiedBy>Graeme Meintjes</cp:lastModifiedBy>
  <cp:revision>143</cp:revision>
  <dcterms:created xsi:type="dcterms:W3CDTF">2026-07-17T09:07:11Z</dcterms:created>
  <dcterms:modified xsi:type="dcterms:W3CDTF">2026-07-28T20:24:40Z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</Properties>
</file>