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04_0.xml" ContentType="application/vnd.ms-powerpoint.comment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omments/modernComment_7FFFD3F6_EAE4F386.xml" ContentType="application/vnd.ms-powerpoint.comment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comments/modernComment_7FFFFE82_C22D72FB.xml" ContentType="application/vnd.ms-powerpoint.comment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comments/modernComment_7FFFFE83_3604FD7A.xml" ContentType="application/vnd.ms-powerpoint.comments+xml"/>
  <Override PartName="/ppt/comments/modernComment_7FFFFE85_A6D0844F.xml" ContentType="application/vnd.ms-powerpoint.comments+xml"/>
  <Override PartName="/ppt/comments/modernComment_117_A4943450.xml" ContentType="application/vnd.ms-powerpoint.comments+xml"/>
  <Override PartName="/ppt/comments/modernComment_10D_3C1D5377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25"/>
  </p:notesMasterIdLst>
  <p:sldIdLst>
    <p:sldId id="268" r:id="rId5"/>
    <p:sldId id="273" r:id="rId6"/>
    <p:sldId id="281" r:id="rId7"/>
    <p:sldId id="2147483243" r:id="rId8"/>
    <p:sldId id="260" r:id="rId9"/>
    <p:sldId id="2147483263" r:id="rId10"/>
    <p:sldId id="583" r:id="rId11"/>
    <p:sldId id="582" r:id="rId12"/>
    <p:sldId id="264" r:id="rId13"/>
    <p:sldId id="2147472374" r:id="rId14"/>
    <p:sldId id="2147483266" r:id="rId15"/>
    <p:sldId id="2147483265" r:id="rId16"/>
    <p:sldId id="2147471742" r:id="rId17"/>
    <p:sldId id="2147483271" r:id="rId18"/>
    <p:sldId id="256" r:id="rId19"/>
    <p:sldId id="2147483267" r:id="rId20"/>
    <p:sldId id="2147483268" r:id="rId21"/>
    <p:sldId id="2147483269" r:id="rId22"/>
    <p:sldId id="279" r:id="rId23"/>
    <p:sldId id="269" r:id="rId24"/>
  </p:sldIdLst>
  <p:sldSz cx="12192000" cy="6858000"/>
  <p:notesSz cx="6858000" cy="9144000"/>
  <p:embeddedFontLst>
    <p:embeddedFont>
      <p:font typeface="Cambria" panose="02040503050406030204" pitchFamily="18" charset="0"/>
      <p:regular r:id="rId26"/>
      <p:bold r:id="rId27"/>
      <p:italic r:id="rId28"/>
      <p:boldItalic r:id="rId29"/>
    </p:embeddedFont>
    <p:embeddedFont>
      <p:font typeface="Verdana" panose="020B060403050404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3FDAC48-69B7-59CA-0895-E5EBD7E0D7BE}" name="Lina Golob" initials="LG" userId="S::lina.golob@iasociety.org::18c054f1-9789-489e-8da1-71f1c382e037" providerId="AD"/>
  <p188:author id="{8443ED59-20C7-4FDF-8DCA-8A14D1AA1C8C}" name="Microsoft Office User" initials="MOU" userId="Microsoft Office User" providerId="None"/>
  <p188:author id="{22AA1676-1FDE-2A80-C072-591492BE05A5}" name="Tendai Nyagura" initials="TN" userId="S::tendai.nyagura@gatesfoundation.org::14942cb3-5ef3-4572-92df-5c633689ea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7C40"/>
    <a:srgbClr val="A6EC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59" autoAdjust="0"/>
    <p:restoredTop sz="90909" autoAdjust="0"/>
  </p:normalViewPr>
  <p:slideViewPr>
    <p:cSldViewPr snapToGrid="0" snapToObjects="1">
      <p:cViewPr varScale="1">
        <p:scale>
          <a:sx n="112" d="100"/>
          <a:sy n="112" d="100"/>
        </p:scale>
        <p:origin x="640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edson.Simwanza\Documents\TX_Coverag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_-* #,##0_-;\-* #,##0_-;_-* "-"??_-;_-@_-</c:formatCode>
                <c:ptCount val="12"/>
                <c:pt idx="0">
                  <c:v>422985</c:v>
                </c:pt>
                <c:pt idx="1">
                  <c:v>478703</c:v>
                </c:pt>
                <c:pt idx="2">
                  <c:v>440968</c:v>
                </c:pt>
                <c:pt idx="3">
                  <c:v>436340</c:v>
                </c:pt>
                <c:pt idx="4">
                  <c:v>464645</c:v>
                </c:pt>
                <c:pt idx="5">
                  <c:v>570280</c:v>
                </c:pt>
                <c:pt idx="6">
                  <c:v>521859</c:v>
                </c:pt>
                <c:pt idx="7">
                  <c:v>567315</c:v>
                </c:pt>
                <c:pt idx="8">
                  <c:v>529174</c:v>
                </c:pt>
                <c:pt idx="9">
                  <c:v>472303</c:v>
                </c:pt>
                <c:pt idx="10">
                  <c:v>524071</c:v>
                </c:pt>
                <c:pt idx="11">
                  <c:v>473418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19-CA47-A7EA-5FFDDD28A3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_-* #,##0_-;\-* #,##0_-;_-* "-"??_-;_-@_-</c:formatCode>
                <c:ptCount val="12"/>
                <c:pt idx="0">
                  <c:v>452003</c:v>
                </c:pt>
                <c:pt idx="1">
                  <c:v>318996</c:v>
                </c:pt>
                <c:pt idx="2">
                  <c:v>413437</c:v>
                </c:pt>
                <c:pt idx="3">
                  <c:v>407281</c:v>
                </c:pt>
                <c:pt idx="4">
                  <c:v>418280</c:v>
                </c:pt>
                <c:pt idx="5">
                  <c:v>485254</c:v>
                </c:pt>
                <c:pt idx="6">
                  <c:v>432181</c:v>
                </c:pt>
                <c:pt idx="7">
                  <c:v>473580</c:v>
                </c:pt>
                <c:pt idx="8">
                  <c:v>416379</c:v>
                </c:pt>
                <c:pt idx="9">
                  <c:v>406659</c:v>
                </c:pt>
                <c:pt idx="10">
                  <c:v>424144</c:v>
                </c:pt>
                <c:pt idx="11">
                  <c:v>396410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19-CA47-A7EA-5FFDDD28A3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_-* #,##0_-;\-* #,##0_-;_-* "-"??_-;_-@_-</c:formatCode>
                <c:ptCount val="12"/>
                <c:pt idx="0">
                  <c:v>428836</c:v>
                </c:pt>
                <c:pt idx="1">
                  <c:v>429970</c:v>
                </c:pt>
                <c:pt idx="2">
                  <c:v>439915</c:v>
                </c:pt>
                <c:pt idx="3">
                  <c:v>375621</c:v>
                </c:pt>
                <c:pt idx="4">
                  <c:v>363782</c:v>
                </c:pt>
                <c:pt idx="5">
                  <c:v>382651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19-CA47-A7EA-5FFDDD28A3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rgbClr val="888888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600000"/>
          <c:min val="0"/>
        </c:scaling>
        <c:delete val="0"/>
        <c:axPos val="l"/>
        <c:majorGridlines>
          <c:spPr>
            <a:ln w="12700" cap="flat" cmpd="sng" algn="ctr">
              <a:solidFill>
                <a:srgbClr val="E8EDF1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HIV tests  done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12700" cap="flat" cmpd="sng" algn="ctr">
            <a:solidFill>
              <a:srgbClr val="888888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4734554"/>
        <c:crosses val="autoZero"/>
        <c:crossBetween val="between"/>
        <c:majorUnit val="100000"/>
      </c:valAx>
      <c:dTable>
        <c:showHorzBorder val="1"/>
        <c:showVertBorder val="1"/>
        <c:showOutline val="1"/>
        <c:showKeys val="1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solidFill>
          <a:schemeClr val="bg1"/>
        </a:solidFill>
        <a:ln w="12700" cap="flat">
          <a:solidFill>
            <a:schemeClr val="accent6">
              <a:lumMod val="75000"/>
            </a:schemeClr>
          </a:solidFill>
        </a:ln>
        <a:effectLst/>
      </c:spPr>
    </c:plotArea>
    <c:plotVisOnly val="1"/>
    <c:dispBlanksAs val="span"/>
    <c:showDLblsOverMax val="1"/>
  </c:chart>
  <c:spPr>
    <a:solidFill>
      <a:schemeClr val="bg1"/>
    </a:solidFill>
    <a:ln w="28575" cap="flat" cmpd="sng" algn="ctr">
      <a:solidFill>
        <a:schemeClr val="accent6">
          <a:lumMod val="75000"/>
        </a:schemeClr>
      </a:solidFill>
      <a:prstDash val="solid"/>
      <a:miter lim="800000"/>
    </a:ln>
    <a:effectLst/>
  </c:spPr>
  <c:txPr>
    <a:bodyPr/>
    <a:lstStyle/>
    <a:p>
      <a:pPr>
        <a:defRPr sz="7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_-* #,##0_-;\-* #,##0_-;_-* "-"??_-;_-@_-</c:formatCode>
                <c:ptCount val="12"/>
                <c:pt idx="0">
                  <c:v>1281522</c:v>
                </c:pt>
                <c:pt idx="1">
                  <c:v>1286722</c:v>
                </c:pt>
                <c:pt idx="2">
                  <c:v>1295540</c:v>
                </c:pt>
                <c:pt idx="3">
                  <c:v>1291024</c:v>
                </c:pt>
                <c:pt idx="4">
                  <c:v>1297563</c:v>
                </c:pt>
                <c:pt idx="5">
                  <c:v>1300032</c:v>
                </c:pt>
                <c:pt idx="6">
                  <c:v>1304414</c:v>
                </c:pt>
                <c:pt idx="7">
                  <c:v>1305078</c:v>
                </c:pt>
                <c:pt idx="8">
                  <c:v>1309710</c:v>
                </c:pt>
                <c:pt idx="9">
                  <c:v>1308592</c:v>
                </c:pt>
                <c:pt idx="10">
                  <c:v>1311943</c:v>
                </c:pt>
                <c:pt idx="11">
                  <c:v>1315102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29-3842-8B6C-E701E6A32A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_-* #,##0_-;\-* #,##0_-;_-* "-"??_-;_-@_-</c:formatCode>
                <c:ptCount val="12"/>
                <c:pt idx="0">
                  <c:v>1312391</c:v>
                </c:pt>
                <c:pt idx="1">
                  <c:v>1312634</c:v>
                </c:pt>
                <c:pt idx="2">
                  <c:v>1307681</c:v>
                </c:pt>
                <c:pt idx="3">
                  <c:v>1284216</c:v>
                </c:pt>
                <c:pt idx="4">
                  <c:v>1257667</c:v>
                </c:pt>
                <c:pt idx="5">
                  <c:v>1247533</c:v>
                </c:pt>
                <c:pt idx="6">
                  <c:v>1241949</c:v>
                </c:pt>
                <c:pt idx="7">
                  <c:v>1243705</c:v>
                </c:pt>
                <c:pt idx="8">
                  <c:v>1281041</c:v>
                </c:pt>
                <c:pt idx="9">
                  <c:v>1265582</c:v>
                </c:pt>
                <c:pt idx="10">
                  <c:v>1276063</c:v>
                </c:pt>
                <c:pt idx="11">
                  <c:v>1258055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29-3842-8B6C-E701E6A32A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_-* #,##0_-;\-* #,##0_-;_-* "-"??_-;_-@_-</c:formatCode>
                <c:ptCount val="12"/>
                <c:pt idx="0">
                  <c:v>1250858</c:v>
                </c:pt>
                <c:pt idx="1">
                  <c:v>1268576</c:v>
                </c:pt>
                <c:pt idx="2">
                  <c:v>1268284</c:v>
                </c:pt>
                <c:pt idx="3">
                  <c:v>1248075</c:v>
                </c:pt>
                <c:pt idx="4">
                  <c:v>1204131</c:v>
                </c:pt>
                <c:pt idx="5">
                  <c:v>1073262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29-3842-8B6C-E701E6A32A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rgbClr val="888888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F2E4C"/>
                </a:solidFill>
                <a:latin typeface="Calibri"/>
                <a:ea typeface="+mn-ea"/>
                <a:cs typeface="+mn-c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400000"/>
          <c:min val="0"/>
        </c:scaling>
        <c:delete val="0"/>
        <c:axPos val="l"/>
        <c:majorGridlines>
          <c:spPr>
            <a:ln w="12700" cap="flat" cmpd="sng" algn="ctr">
              <a:solidFill>
                <a:srgbClr val="E8EDF1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Current</a:t>
                </a:r>
                <a:r>
                  <a:rPr lang="en-GB" baseline="0" dirty="0"/>
                  <a:t> on Treatment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12700" cap="flat" cmpd="sng" algn="ctr">
            <a:solidFill>
              <a:srgbClr val="888888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6B7A88"/>
                </a:solidFill>
                <a:latin typeface="Calibri"/>
                <a:ea typeface="+mn-ea"/>
                <a:cs typeface="+mn-cs"/>
              </a:defRPr>
            </a:pPr>
            <a:endParaRPr lang="en-US"/>
          </a:p>
        </c:txPr>
        <c:crossAx val="2094734554"/>
        <c:crosses val="autoZero"/>
        <c:crossBetween val="between"/>
        <c:majorUnit val="200000"/>
      </c:valAx>
      <c:dTable>
        <c:showHorzBorder val="1"/>
        <c:showVertBorder val="1"/>
        <c:showOutline val="1"/>
        <c:showKeys val="1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 w="12700" cap="flat">
          <a:solidFill>
            <a:srgbClr val="FFFFFF"/>
          </a:solidFill>
        </a:ln>
        <a:effectLst/>
      </c:spPr>
    </c:plotArea>
    <c:plotVisOnly val="1"/>
    <c:dispBlanksAs val="span"/>
    <c:showDLblsOverMax val="1"/>
  </c:chart>
  <c:spPr>
    <a:solidFill>
      <a:schemeClr val="bg1"/>
    </a:solidFill>
    <a:ln w="28575" cap="flat" cmpd="sng" algn="ctr">
      <a:solidFill>
        <a:schemeClr val="accent6">
          <a:lumMod val="50000"/>
        </a:schemeClr>
      </a:solidFill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1000" dirty="0">
                <a:solidFill>
                  <a:schemeClr val="tx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January to December · 2026 data available through June</a:t>
            </a:r>
            <a:endParaRPr lang="en-US" sz="1000" dirty="0">
              <a:solidFill>
                <a:schemeClr val="tx2">
                  <a:lumMod val="75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 b="1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_-* #,##0_-;\-* #,##0_-;_-* "-"??_-;_-@_-</c:formatCode>
                <c:ptCount val="12"/>
                <c:pt idx="0">
                  <c:v>9098</c:v>
                </c:pt>
                <c:pt idx="1">
                  <c:v>7892</c:v>
                </c:pt>
                <c:pt idx="2">
                  <c:v>8083</c:v>
                </c:pt>
                <c:pt idx="3">
                  <c:v>8594</c:v>
                </c:pt>
                <c:pt idx="4">
                  <c:v>7755</c:v>
                </c:pt>
                <c:pt idx="5">
                  <c:v>8829</c:v>
                </c:pt>
                <c:pt idx="6">
                  <c:v>9552</c:v>
                </c:pt>
                <c:pt idx="7">
                  <c:v>9027</c:v>
                </c:pt>
                <c:pt idx="8">
                  <c:v>8243</c:v>
                </c:pt>
                <c:pt idx="9">
                  <c:v>9697</c:v>
                </c:pt>
                <c:pt idx="10">
                  <c:v>9182</c:v>
                </c:pt>
                <c:pt idx="11">
                  <c:v>8475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1C-D445-839B-7FB9A21218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_-* #,##0_-;\-* #,##0_-;_-* "-"??_-;_-@_-</c:formatCode>
                <c:ptCount val="12"/>
                <c:pt idx="0">
                  <c:v>7956</c:v>
                </c:pt>
                <c:pt idx="1">
                  <c:v>10764</c:v>
                </c:pt>
                <c:pt idx="2">
                  <c:v>13313</c:v>
                </c:pt>
                <c:pt idx="3">
                  <c:v>11125</c:v>
                </c:pt>
                <c:pt idx="4">
                  <c:v>10881</c:v>
                </c:pt>
                <c:pt idx="5">
                  <c:v>10076</c:v>
                </c:pt>
                <c:pt idx="6">
                  <c:v>9578</c:v>
                </c:pt>
                <c:pt idx="7">
                  <c:v>8979</c:v>
                </c:pt>
                <c:pt idx="8">
                  <c:v>9661</c:v>
                </c:pt>
                <c:pt idx="9">
                  <c:v>9837</c:v>
                </c:pt>
                <c:pt idx="10">
                  <c:v>7945</c:v>
                </c:pt>
                <c:pt idx="11">
                  <c:v>9923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1C-D445-839B-7FB9A21218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_-* #,##0_-;\-* #,##0_-;_-* "-"??_-;_-@_-</c:formatCode>
                <c:ptCount val="12"/>
                <c:pt idx="0">
                  <c:v>8842</c:v>
                </c:pt>
                <c:pt idx="1">
                  <c:v>7683</c:v>
                </c:pt>
                <c:pt idx="2">
                  <c:v>7556</c:v>
                </c:pt>
                <c:pt idx="3">
                  <c:v>6801</c:v>
                </c:pt>
                <c:pt idx="4">
                  <c:v>7173</c:v>
                </c:pt>
                <c:pt idx="5">
                  <c:v>7344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1C-D445-839B-7FB9A2121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rgbClr val="888888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F2E4C"/>
                </a:solidFill>
                <a:latin typeface="Calibri"/>
                <a:ea typeface="+mn-ea"/>
                <a:cs typeface="+mn-c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4000"/>
          <c:min val="0"/>
        </c:scaling>
        <c:delete val="0"/>
        <c:axPos val="l"/>
        <c:majorGridlines>
          <c:spPr>
            <a:ln w="12700" cap="flat" cmpd="sng" algn="ctr">
              <a:solidFill>
                <a:srgbClr val="E8EDF1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Number</a:t>
                </a:r>
                <a:r>
                  <a:rPr lang="en-GB" baseline="0" dirty="0"/>
                  <a:t> LTFU</a:t>
                </a:r>
                <a:r>
                  <a:rPr lang="en-GB" dirty="0"/>
                  <a:t>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12700" cap="flat" cmpd="sng" algn="ctr">
            <a:solidFill>
              <a:srgbClr val="888888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6B7A88"/>
                </a:solidFill>
                <a:latin typeface="Calibri"/>
                <a:ea typeface="+mn-ea"/>
                <a:cs typeface="+mn-cs"/>
              </a:defRPr>
            </a:pPr>
            <a:endParaRPr lang="en-US"/>
          </a:p>
        </c:txPr>
        <c:crossAx val="2094734554"/>
        <c:crosses val="autoZero"/>
        <c:crossBetween val="between"/>
        <c:majorUnit val="2000"/>
      </c:valAx>
      <c:dTable>
        <c:showHorzBorder val="1"/>
        <c:showVertBorder val="1"/>
        <c:showOutline val="1"/>
        <c:showKeys val="1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 w="12700" cap="flat">
          <a:solidFill>
            <a:srgbClr val="FFFFFF"/>
          </a:solidFill>
        </a:ln>
        <a:effectLst/>
      </c:spPr>
    </c:plotArea>
    <c:plotVisOnly val="1"/>
    <c:dispBlanksAs val="span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440630126525199E-2"/>
          <c:y val="2.3264071157771946E-2"/>
          <c:w val="0.84776775675136606"/>
          <c:h val="0.84232976086322542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3609568"/>
        <c:axId val="1740429632"/>
      </c:barChart>
      <c:catAx>
        <c:axId val="175360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ZM"/>
          </a:p>
        </c:txPr>
        <c:crossAx val="1740429632"/>
        <c:crosses val="autoZero"/>
        <c:auto val="1"/>
        <c:lblAlgn val="ctr"/>
        <c:lblOffset val="100"/>
        <c:noMultiLvlLbl val="0"/>
      </c:catAx>
      <c:valAx>
        <c:axId val="1740429632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ZM"/>
          </a:p>
        </c:txPr>
        <c:crossAx val="1753609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6">
        <a:lumMod val="50000"/>
      </a:schemeClr>
    </a:solidFill>
    <a:ln>
      <a:noFill/>
    </a:ln>
    <a:effectLst/>
  </c:spPr>
  <c:txPr>
    <a:bodyPr/>
    <a:lstStyle/>
    <a:p>
      <a:pPr>
        <a:defRPr/>
      </a:pPr>
      <a:endParaRPr lang="en-ZM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_-* #,##0_-;\-* #,##0_-;_-* "-"??_-;_-@_-</c:formatCode>
                <c:ptCount val="12"/>
                <c:pt idx="0">
                  <c:v>671</c:v>
                </c:pt>
                <c:pt idx="1">
                  <c:v>895</c:v>
                </c:pt>
                <c:pt idx="2">
                  <c:v>710</c:v>
                </c:pt>
                <c:pt idx="3">
                  <c:v>624</c:v>
                </c:pt>
                <c:pt idx="4">
                  <c:v>601</c:v>
                </c:pt>
                <c:pt idx="5">
                  <c:v>762</c:v>
                </c:pt>
                <c:pt idx="6">
                  <c:v>688</c:v>
                </c:pt>
                <c:pt idx="7">
                  <c:v>724</c:v>
                </c:pt>
                <c:pt idx="8">
                  <c:v>637</c:v>
                </c:pt>
                <c:pt idx="9">
                  <c:v>608</c:v>
                </c:pt>
                <c:pt idx="10">
                  <c:v>564</c:v>
                </c:pt>
                <c:pt idx="11">
                  <c:v>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BC-1344-A0A9-EFC4E20F4A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_-* #,##0_-;\-* #,##0_-;_-* "-"??_-;_-@_-</c:formatCode>
                <c:ptCount val="12"/>
                <c:pt idx="0">
                  <c:v>534</c:v>
                </c:pt>
                <c:pt idx="1">
                  <c:v>400</c:v>
                </c:pt>
                <c:pt idx="2">
                  <c:v>593</c:v>
                </c:pt>
                <c:pt idx="3">
                  <c:v>491</c:v>
                </c:pt>
                <c:pt idx="4">
                  <c:v>480</c:v>
                </c:pt>
                <c:pt idx="5">
                  <c:v>512</c:v>
                </c:pt>
                <c:pt idx="6">
                  <c:v>527</c:v>
                </c:pt>
                <c:pt idx="7">
                  <c:v>538</c:v>
                </c:pt>
                <c:pt idx="8">
                  <c:v>605</c:v>
                </c:pt>
                <c:pt idx="9">
                  <c:v>508</c:v>
                </c:pt>
                <c:pt idx="10">
                  <c:v>516</c:v>
                </c:pt>
                <c:pt idx="11">
                  <c:v>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BC-1344-A0A9-EFC4E20F4A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_-* #,##0_-;\-* #,##0_-;_-* "-"??_-;_-@_-</c:formatCode>
                <c:ptCount val="12"/>
                <c:pt idx="0">
                  <c:v>524</c:v>
                </c:pt>
                <c:pt idx="1">
                  <c:v>548</c:v>
                </c:pt>
                <c:pt idx="2">
                  <c:v>525</c:v>
                </c:pt>
                <c:pt idx="3">
                  <c:v>426</c:v>
                </c:pt>
                <c:pt idx="4">
                  <c:v>415</c:v>
                </c:pt>
                <c:pt idx="5">
                  <c:v>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BC-1344-A0A9-EFC4E20F4A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rgbClr val="888888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F2E4C"/>
                </a:solidFill>
                <a:latin typeface="Calibri"/>
                <a:ea typeface="+mn-ea"/>
                <a:cs typeface="+mn-c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0"/>
          <c:min val="0"/>
        </c:scaling>
        <c:delete val="0"/>
        <c:axPos val="l"/>
        <c:majorGridlines>
          <c:spPr>
            <a:ln w="12700" cap="flat" cmpd="sng" algn="ctr">
              <a:solidFill>
                <a:srgbClr val="E8EDF1"/>
              </a:solidFill>
              <a:prstDash val="solid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 w="12700" cap="flat" cmpd="sng" algn="ctr">
            <a:solidFill>
              <a:srgbClr val="888888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6B7A88"/>
                </a:solidFill>
                <a:latin typeface="Calibri"/>
                <a:ea typeface="+mn-ea"/>
                <a:cs typeface="+mn-cs"/>
              </a:defRPr>
            </a:pPr>
            <a:endParaRPr lang="en-US"/>
          </a:p>
        </c:txPr>
        <c:crossAx val="2094734554"/>
        <c:crosses val="autoZero"/>
        <c:crossBetween val="between"/>
        <c:majorUnit val="200"/>
      </c:valAx>
      <c:dTable>
        <c:showHorzBorder val="1"/>
        <c:showVertBorder val="1"/>
        <c:showOutline val="1"/>
        <c:showKeys val="1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 w="12700" cap="flat">
          <a:solidFill>
            <a:srgbClr val="FFFFFF"/>
          </a:solidFill>
        </a:ln>
        <a:effectLst/>
      </c:spPr>
    </c:plotArea>
    <c:plotVisOnly val="1"/>
    <c:dispBlanksAs val="span"/>
    <c:showDLblsOverMax val="1"/>
  </c:chart>
  <c:spPr>
    <a:solidFill>
      <a:schemeClr val="bg1"/>
    </a:solidFill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_-* #,##0_-;\-* #,##0_-;_-* "-"??_-;_-@_-</c:formatCode>
                <c:ptCount val="12"/>
                <c:pt idx="0">
                  <c:v>340</c:v>
                </c:pt>
                <c:pt idx="1">
                  <c:v>533</c:v>
                </c:pt>
                <c:pt idx="2">
                  <c:v>391</c:v>
                </c:pt>
                <c:pt idx="3">
                  <c:v>403</c:v>
                </c:pt>
                <c:pt idx="4">
                  <c:v>480</c:v>
                </c:pt>
                <c:pt idx="5">
                  <c:v>520</c:v>
                </c:pt>
                <c:pt idx="6">
                  <c:v>620</c:v>
                </c:pt>
                <c:pt idx="7">
                  <c:v>512</c:v>
                </c:pt>
                <c:pt idx="8">
                  <c:v>519</c:v>
                </c:pt>
                <c:pt idx="9">
                  <c:v>666</c:v>
                </c:pt>
                <c:pt idx="10">
                  <c:v>431</c:v>
                </c:pt>
                <c:pt idx="11">
                  <c:v>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BC-8645-B050-421B8DFE0B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_-* #,##0_-;\-* #,##0_-;_-* "-"??_-;_-@_-</c:formatCode>
                <c:ptCount val="12"/>
                <c:pt idx="0">
                  <c:v>395</c:v>
                </c:pt>
                <c:pt idx="1">
                  <c:v>317</c:v>
                </c:pt>
                <c:pt idx="2">
                  <c:v>470</c:v>
                </c:pt>
                <c:pt idx="3">
                  <c:v>470</c:v>
                </c:pt>
                <c:pt idx="4">
                  <c:v>460</c:v>
                </c:pt>
                <c:pt idx="5">
                  <c:v>338</c:v>
                </c:pt>
                <c:pt idx="6">
                  <c:v>472</c:v>
                </c:pt>
                <c:pt idx="7">
                  <c:v>408</c:v>
                </c:pt>
                <c:pt idx="8">
                  <c:v>410</c:v>
                </c:pt>
                <c:pt idx="9">
                  <c:v>494</c:v>
                </c:pt>
                <c:pt idx="10">
                  <c:v>402</c:v>
                </c:pt>
                <c:pt idx="11">
                  <c:v>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BC-8645-B050-421B8DFE0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rgbClr val="888888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F2E4C"/>
                </a:solidFill>
                <a:latin typeface="Calibri"/>
                <a:ea typeface="+mn-ea"/>
                <a:cs typeface="+mn-c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00"/>
          <c:min val="0"/>
        </c:scaling>
        <c:delete val="0"/>
        <c:axPos val="l"/>
        <c:majorGridlines>
          <c:spPr>
            <a:ln w="12700" cap="flat" cmpd="sng" algn="ctr">
              <a:solidFill>
                <a:srgbClr val="E8EDF1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Number</a:t>
                </a:r>
                <a:r>
                  <a:rPr lang="en-GB" baseline="0" dirty="0"/>
                  <a:t> of new initiates with AHD 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12700" cap="flat" cmpd="sng" algn="ctr">
            <a:solidFill>
              <a:srgbClr val="888888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6B7A88"/>
                </a:solidFill>
                <a:latin typeface="Calibri"/>
                <a:ea typeface="+mn-ea"/>
                <a:cs typeface="+mn-cs"/>
              </a:defRPr>
            </a:pPr>
            <a:endParaRPr lang="en-US"/>
          </a:p>
        </c:txPr>
        <c:crossAx val="2094734554"/>
        <c:crosses val="autoZero"/>
        <c:crossBetween val="between"/>
        <c:majorUnit val="100"/>
      </c:valAx>
      <c:dTable>
        <c:showHorzBorder val="1"/>
        <c:showVertBorder val="1"/>
        <c:showOutline val="1"/>
        <c:showKeys val="1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 w="12700" cap="flat">
          <a:solidFill>
            <a:srgbClr val="FFFFFF"/>
          </a:solidFill>
        </a:ln>
        <a:effectLst/>
      </c:spPr>
    </c:plotArea>
    <c:plotVisOnly val="1"/>
    <c:dispBlanksAs val="span"/>
    <c:showDLblsOverMax val="1"/>
  </c:chart>
  <c:spPr>
    <a:solidFill>
      <a:schemeClr val="bg1"/>
    </a:solidFill>
    <a:ln w="6350" cap="flat" cmpd="sng" algn="ctr">
      <a:solidFill>
        <a:schemeClr val="accent5">
          <a:lumMod val="75000"/>
        </a:schemeClr>
      </a:solidFill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0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0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0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0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0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omments/modernComment_7FFFD3F6_EAE4F38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CEEFF76-9300-4BA5-8AF3-9F2CFC80F0D8}" authorId="{22AA1676-1FDE-2A80-C072-591492BE05A5}" created="2026-07-23T20:36:28.87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940873094" sldId="2147472374"/>
      <ac:spMk id="12" creationId="{403A8207-B3E3-2C7A-C0F1-C4F771CE64FE}"/>
      <ac:txMk cp="156" len="79">
        <ac:context len="236" hash="1246692551"/>
      </ac:txMk>
    </ac:txMkLst>
    <p188:pos x="3567320" y="2747517"/>
    <p188:txBody>
      <a:bodyPr/>
      <a:lstStyle/>
      <a:p>
        <a:r>
          <a:rPr lang="en-ZA"/>
          <a:t>Or sentinel mortality surveillance in the absence of hospital wide EMRs?
</a:t>
        </a:r>
      </a:p>
    </p188:txBody>
  </p188:cm>
  <p188:cm id="{6D771F1A-7785-477B-9C28-B34E642B35E9}" authorId="{22AA1676-1FDE-2A80-C072-591492BE05A5}" created="2026-07-23T20:50:44.10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940873094" sldId="2147472374"/>
      <ac:spMk id="4" creationId="{00000000-0000-0000-0000-000000000000}"/>
      <ac:txMk cp="0" len="6">
        <ac:context len="63" hash="1614348364"/>
      </ac:txMk>
    </ac:txMkLst>
    <p188:pos x="1840759" y="259877"/>
    <p188:txBody>
      <a:bodyPr/>
      <a:lstStyle/>
      <a:p>
        <a:r>
          <a:rPr lang="en-ZA"/>
          <a:t>Do these routinely include in-patient deaths? If not, I suggest we mention as a gap</a:t>
        </a:r>
      </a:p>
    </p188:txBody>
  </p188:cm>
</p188:cmLst>
</file>

<file path=ppt/comments/modernComment_7FFFFE82_C22D72F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48E7676-23E5-4613-86E1-DA65E24C5189}" authorId="{22AA1676-1FDE-2A80-C072-591492BE05A5}" created="2026-07-23T20:37:52.44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257758459" sldId="2147483266"/>
      <ac:graphicFrameMk id="5" creationId="{EC481184-8C3D-1082-DA92-19792802B380}"/>
    </ac:deMkLst>
    <p188:txBody>
      <a:bodyPr/>
      <a:lstStyle/>
      <a:p>
        <a:r>
          <a:rPr lang="en-ZA"/>
          <a:t>What is the Axis title? Is this number of AHD cases reported? </a:t>
        </a:r>
      </a:p>
    </p188:txBody>
  </p188:cm>
  <p188:cm id="{A560D34A-EA8D-4C1A-91C4-5C703286AE06}" authorId="{22AA1676-1FDE-2A80-C072-591492BE05A5}" created="2026-07-23T20:48:59.64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257758459" sldId="2147483266"/>
      <ac:graphicFrameMk id="5" creationId="{EC481184-8C3D-1082-DA92-19792802B380}"/>
    </ac:deMkLst>
    <p188:txBody>
      <a:bodyPr/>
      <a:lstStyle/>
      <a:p>
        <a:r>
          <a:rPr lang="en-ZA"/>
          <a:t>Do we have any 2026 data ?</a:t>
        </a:r>
      </a:p>
    </p188:txBody>
  </p188:cm>
</p188:cmLst>
</file>

<file path=ppt/comments/modernComment_7FFFFE83_3604FD7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AF6944A-31DE-400C-9279-28979C4E0CBE}" authorId="{22AA1676-1FDE-2A80-C072-591492BE05A5}" created="2026-07-23T20:47:54.96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906296698" sldId="2147483267"/>
      <ac:spMk id="5" creationId="{C459F8FE-0496-1A8B-4F2E-A6E1ADFC0ACA}"/>
      <ac:txMk cp="0" len="26">
        <ac:context len="27" hash="3698155762"/>
      </ac:txMk>
    </ac:txMkLst>
    <p188:pos x="7890858" y="1058061"/>
    <p188:txBody>
      <a:bodyPr/>
      <a:lstStyle/>
      <a:p>
        <a:r>
          <a:rPr lang="en-ZA"/>
          <a:t>I didn’t see anything about inpatient and post-discharge care. Even if it means highlighting it as a critical gap</a:t>
        </a:r>
      </a:p>
    </p188:txBody>
  </p188:cm>
</p188:cmLst>
</file>

<file path=ppt/comments/modernComment_7FFFFE85_A6D0844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B31666E-A70C-4F45-840B-36A6381B1340}" authorId="{22AA1676-1FDE-2A80-C072-591492BE05A5}" created="2026-07-23T20:42:03.14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798683215" sldId="2147483269"/>
      <ac:spMk id="3" creationId="{89896D45-664B-6D16-AF9A-829D5A50ECCF}"/>
      <ac:txMk cp="0" len="39">
        <ac:context len="40" hash="1528907610"/>
      </ac:txMk>
    </ac:txMkLst>
    <p188:pos x="7960830" y="277132"/>
    <p188:txBody>
      <a:bodyPr/>
      <a:lstStyle/>
      <a:p>
        <a:r>
          <a:rPr lang="en-ZA"/>
          <a:t>Is this envisioned or already happening? I would reword perhaps to say Zambia’s opportunity: role of AI in AHD</a:t>
        </a:r>
      </a:p>
    </p188:txBody>
  </p188:cm>
</p188:cmLst>
</file>

<file path=ppt/comments/modernComment_10D_3C1D537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FFF2729-94FF-4A87-8920-6F283072AEAC}" authorId="{22AA1676-1FDE-2A80-C072-591492BE05A5}" created="2026-07-23T20:39:46.66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008554871" sldId="269"/>
      <ac:spMk id="3" creationId="{E2885503-8619-37EB-6040-D91CD63B1605}"/>
      <ac:txMk cp="42">
        <ac:context len="197" hash="3305772678"/>
      </ac:txMk>
    </ac:txMkLst>
    <p188:pos x="1454974" y="1681470"/>
    <p188:txBody>
      <a:bodyPr/>
      <a:lstStyle/>
      <a:p>
        <a:r>
          <a:rPr lang="en-ZA"/>
          <a:t>? Retain 6</a:t>
        </a:r>
      </a:p>
    </p188:txBody>
  </p188:cm>
</p188:cmLst>
</file>

<file path=ppt/comments/modernComment_104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0854C4E-217D-46F0-BAB8-661C8090B271}" authorId="{83FDAC48-69B7-59CA-0895-E5EBD7E0D7BE}" created="2026-07-23T12:46:32.41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0"/>
      <ac:spMk id="6" creationId="{9AC0497D-3829-5216-78BC-39420348CF57}"/>
      <ac:txMk cp="0" len="25">
        <ac:context len="26" hash="4176334703"/>
      </ac:txMk>
    </ac:txMkLst>
    <p188:txBody>
      <a:bodyPr/>
      <a:lstStyle/>
      <a:p>
        <a:r>
          <a:rPr lang="en-CH"/>
          <a:t>Please add full title of resource. Or should this be moved to the speaking notes? </a:t>
        </a:r>
      </a:p>
    </p188:txBody>
  </p188:cm>
</p188:cmLst>
</file>

<file path=ppt/comments/modernComment_117_A494345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3C7CE64-08D0-40F2-A943-AC3FFA13A29E}" authorId="{22AA1676-1FDE-2A80-C072-591492BE05A5}" created="2026-07-23T20:41:16.070">
    <pc:sldMkLst xmlns:pc="http://schemas.microsoft.com/office/powerpoint/2013/main/command">
      <pc:docMk/>
      <pc:sldMk cId="2761176144" sldId="279"/>
    </pc:sldMkLst>
    <p188:txBody>
      <a:bodyPr/>
      <a:lstStyle/>
      <a:p>
        <a:r>
          <a:rPr lang="en-ZA"/>
          <a:t>Can we convert this into some call to action/ what should countries do? What are your priorities? What support would be needed from other stakeholders?</a:t>
        </a:r>
      </a:p>
    </p188:txBody>
  </p188:cm>
</p188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0.0202</cdr:x>
      <cdr:y>0.31388</cdr:y>
    </cdr:from>
    <cdr:to>
      <cdr:x>0.04588</cdr:x>
      <cdr:y>0.57693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4EF7B43-7424-7E1E-018C-059FD88B98F0}"/>
            </a:ext>
          </a:extLst>
        </cdr:cNvPr>
        <cdr:cNvSpPr txBox="1"/>
      </cdr:nvSpPr>
      <cdr:spPr>
        <a:xfrm xmlns:a="http://schemas.openxmlformats.org/drawingml/2006/main" rot="16200000">
          <a:off x="-350137" y="1951181"/>
          <a:ext cx="1210900" cy="1983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800" b="1" kern="1200" dirty="0"/>
            <a:t>N</a:t>
          </a:r>
          <a:r>
            <a:rPr lang="en-ZM" sz="800" b="1" kern="1200" dirty="0"/>
            <a:t>umber of deaths 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27/07/2026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0532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  <p:txBody>
          <a:bodyPr/>
          <a:lstStyle/>
          <a:p>
            <a:endParaRPr lang="en-ZM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9807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Grouped column chart of clients lost to follow-up in the ART programme by month for 2024, 2025 and 2026, ordered January to December. 2026 values are reported through June only; July to December 2026 are not yet available.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7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  <p:txBody>
          <a:bodyPr/>
          <a:lstStyle/>
          <a:p>
            <a:endParaRPr lang="en-ZM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991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GB" noProof="0" dirty="0"/>
              <a:t>Click icon to add picture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Click icon to add picture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270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4" r:id="rId10"/>
    <p:sldLayoutId id="2147483715" r:id="rId11"/>
    <p:sldLayoutId id="2147483716" r:id="rId12"/>
    <p:sldLayoutId id="2147483717" r:id="rId13"/>
    <p:sldLayoutId id="2147483720" r:id="rId14"/>
    <p:sldLayoutId id="214748372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nytimes.com/by/stephanie-nolen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4_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FD3F6_EAE4F38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microsoft.com/office/2018/10/relationships/comments" Target="../comments/modernComment_7FFFFE82_C22D72FB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7FFFFE83_3604FD7A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microsoft.com/office/2018/10/relationships/comments" Target="../comments/modernComment_7FFFFE85_A6D0844F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7_A4943450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microsoft.com/office/2018/10/relationships/comments" Target="../comments/modernComment_10D_3C1D537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A04B1-372F-B359-D62A-9CC263D7C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6610" y="546652"/>
            <a:ext cx="7689736" cy="2882348"/>
          </a:xfrm>
        </p:spPr>
        <p:txBody>
          <a:bodyPr>
            <a:normAutofit/>
          </a:bodyPr>
          <a:lstStyle/>
          <a:p>
            <a:r>
              <a:rPr lang="en-US" sz="4400" dirty="0"/>
              <a:t>National programme reality check </a:t>
            </a:r>
            <a:br>
              <a:rPr lang="en-US" sz="4400" dirty="0"/>
            </a:br>
            <a:r>
              <a:rPr lang="en-US" sz="4400" b="0" dirty="0"/>
              <a:t>Advanced HIV Disease services in Zambia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59164F-E97A-9F08-0E28-96DFA83CFE4D}"/>
              </a:ext>
            </a:extLst>
          </p:cNvPr>
          <p:cNvSpPr txBox="1"/>
          <p:nvPr/>
        </p:nvSpPr>
        <p:spPr>
          <a:xfrm>
            <a:off x="4336610" y="3851909"/>
            <a:ext cx="60566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Dr Suilanji Sivile, </a:t>
            </a:r>
          </a:p>
          <a:p>
            <a:r>
              <a:rPr lang="en-US" sz="1600" dirty="0"/>
              <a:t>Ministry of Health, Zambia</a:t>
            </a:r>
          </a:p>
          <a:p>
            <a:br>
              <a:rPr lang="en-US" sz="1600" dirty="0"/>
            </a:br>
            <a:r>
              <a:rPr lang="en-US" sz="1600" b="1" dirty="0"/>
              <a:t>Unfinished business: Ending preventable deaths from advanced HIV disease in a changing HIV response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65305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ew York Times Logo, symbol, meaning, history, PNG, brand">
            <a:extLst>
              <a:ext uri="{FF2B5EF4-FFF2-40B4-BE49-F238E27FC236}">
                <a16:creationId xmlns:a16="http://schemas.microsoft.com/office/drawing/2014/main" id="{055D1462-78FB-9B77-98A1-9DDE82C00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3510170" cy="130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1659CF-A24A-581E-28A3-391A2AA11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783" y="2189780"/>
            <a:ext cx="6358194" cy="3231770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EE86AB78-8E21-6C45-17C3-AE6A8BE57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6298" y="881679"/>
            <a:ext cx="7689574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M" altLang="en-ZM" sz="3600" b="1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nyt-cheltenham"/>
              </a:rPr>
              <a:t>AIDS Creeps Back in Parts of Zambia, a Year After U.S. Cuts to H.I.V. Assistance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ZM" altLang="en-ZM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28E1507B-1789-F98B-1F18-067737465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0634" y="5718764"/>
            <a:ext cx="4838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M" altLang="en-ZM" sz="12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inherit"/>
              </a:rPr>
              <a:t>By </a:t>
            </a:r>
            <a:r>
              <a:rPr kumimoji="0" lang="en-ZM" altLang="en-ZM" sz="1200" b="1" i="0" u="sng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inherit"/>
                <a:hlinkClick r:id="rId4"/>
              </a:rPr>
              <a:t>Stephanie Nolen</a:t>
            </a:r>
            <a:endParaRPr kumimoji="0" lang="en-ZM" altLang="en-ZM" sz="12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M" altLang="en-ZM" sz="1200" b="1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inherit"/>
              </a:rPr>
              <a:t>Photographs by Arlette Bashizi</a:t>
            </a:r>
            <a:endParaRPr kumimoji="0" lang="en-ZM" altLang="en-ZM" sz="12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M" altLang="en-ZM" sz="12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nyt-franklin"/>
              </a:rPr>
              <a:t>Stephanie Nolen reported this story in Zambia. She has reported on the country’s H.I.V. epidemic for more than 20 years.</a:t>
            </a:r>
            <a:endParaRPr kumimoji="0" lang="en-ZM" altLang="en-ZM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M" altLang="en-ZM" sz="12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inherit"/>
              </a:rPr>
              <a:t>Published April 25, 2026Updated April 26, 2026</a:t>
            </a:r>
            <a:endParaRPr kumimoji="0" lang="en-ZM" altLang="en-ZM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870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F7668B-C79F-1871-CB65-13106C5FBC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067" y="2708602"/>
            <a:ext cx="7052589" cy="3408099"/>
          </a:xfrm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ZM" sz="1800" b="1" dirty="0">
                <a:solidFill>
                  <a:schemeClr val="tx2"/>
                </a:solidFill>
              </a:rPr>
              <a:t>Where are we with AIDS deaths? 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ZM" sz="1800" b="1" dirty="0">
                <a:solidFill>
                  <a:schemeClr val="tx2"/>
                </a:solidFill>
              </a:rPr>
              <a:t>How ha</a:t>
            </a:r>
            <a:r>
              <a:rPr lang="en-US" sz="1800" b="1" dirty="0" err="1">
                <a:solidFill>
                  <a:schemeClr val="tx2"/>
                </a:solidFill>
              </a:rPr>
              <a:t>ve</a:t>
            </a:r>
            <a:r>
              <a:rPr lang="en-ZM" sz="1800" b="1" dirty="0">
                <a:solidFill>
                  <a:schemeClr val="tx2"/>
                </a:solidFill>
              </a:rPr>
              <a:t> funding changes affected AHD services and AIDS deaths in Zambia?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ZM" sz="1800" b="1" dirty="0">
                <a:solidFill>
                  <a:schemeClr val="tx2"/>
                </a:solidFill>
              </a:rPr>
              <a:t>What should we be doing about </a:t>
            </a:r>
            <a:r>
              <a:rPr lang="en-US" sz="1800" b="1" dirty="0" err="1">
                <a:solidFill>
                  <a:schemeClr val="tx2"/>
                </a:solidFill>
              </a:rPr>
              <a:t>i</a:t>
            </a:r>
            <a:r>
              <a:rPr lang="en-ZM" sz="1800" b="1" dirty="0">
                <a:solidFill>
                  <a:schemeClr val="tx2"/>
                </a:solidFill>
              </a:rPr>
              <a:t>t?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ZM" sz="1800" b="1" dirty="0">
                <a:solidFill>
                  <a:schemeClr val="tx2"/>
                </a:solidFill>
              </a:rPr>
              <a:t>W</a:t>
            </a:r>
            <a:r>
              <a:rPr lang="en-GB" sz="1800" b="1" dirty="0">
                <a:solidFill>
                  <a:schemeClr val="tx2"/>
                </a:solidFill>
              </a:rPr>
              <a:t>h</a:t>
            </a:r>
            <a:r>
              <a:rPr lang="en-ZM" sz="1800" b="1" dirty="0">
                <a:solidFill>
                  <a:schemeClr val="tx2"/>
                </a:solidFill>
              </a:rPr>
              <a:t>at opportunities exist? </a:t>
            </a:r>
          </a:p>
          <a:p>
            <a:pPr>
              <a:lnSpc>
                <a:spcPct val="200000"/>
              </a:lnSpc>
            </a:pPr>
            <a:endParaRPr lang="en-ZM" sz="1800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endParaRPr lang="en-ZM" sz="18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200000"/>
              </a:lnSpc>
            </a:pPr>
            <a:endParaRPr lang="en-ZM" sz="1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57FD72-7D87-BF94-756C-02EE63120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257" y="1731310"/>
            <a:ext cx="5437187" cy="520856"/>
          </a:xfrm>
        </p:spPr>
        <p:txBody>
          <a:bodyPr>
            <a:normAutofit/>
          </a:bodyPr>
          <a:lstStyle/>
          <a:p>
            <a:r>
              <a:rPr lang="en-ZM" sz="3600" dirty="0"/>
              <a:t>Presentation Outline</a:t>
            </a:r>
          </a:p>
        </p:txBody>
      </p:sp>
    </p:spTree>
    <p:extLst>
      <p:ext uri="{BB962C8B-B14F-4D97-AF65-F5344CB8AC3E}">
        <p14:creationId xmlns:p14="http://schemas.microsoft.com/office/powerpoint/2010/main" val="2986190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CDE0D6F-C32C-823C-FBC6-2D69B3C56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49" y="1451113"/>
            <a:ext cx="5589105" cy="451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F1B489-C386-3B70-39A8-ECC750D9470B}"/>
              </a:ext>
            </a:extLst>
          </p:cNvPr>
          <p:cNvSpPr txBox="1"/>
          <p:nvPr/>
        </p:nvSpPr>
        <p:spPr>
          <a:xfrm>
            <a:off x="775252" y="219518"/>
            <a:ext cx="92043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M" sz="3200" b="1" dirty="0">
                <a:solidFill>
                  <a:schemeClr val="tx2"/>
                </a:solidFill>
              </a:rPr>
              <a:t>Where are we with AIDS deaths in Zambia 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16F71-85B0-AA6F-7AEA-A8706F0D435A}"/>
              </a:ext>
            </a:extLst>
          </p:cNvPr>
          <p:cNvSpPr txBox="1"/>
          <p:nvPr/>
        </p:nvSpPr>
        <p:spPr>
          <a:xfrm>
            <a:off x="6281530" y="4511965"/>
            <a:ext cx="5589105" cy="188923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M" sz="1600" b="1" dirty="0"/>
              <a:t>Slow reduction in HIV deaths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M" sz="1600" b="1" dirty="0"/>
              <a:t>No epidemic control without reducing mortality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M" sz="1600" b="1" dirty="0"/>
              <a:t>Is the modeling reliable for estimating mortality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70F0EE-9D80-1A73-ED35-F93BBE2BE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917" y="1938129"/>
            <a:ext cx="5009919" cy="22650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C4E808-6F7D-F647-5E32-80AD89726F79}"/>
              </a:ext>
            </a:extLst>
          </p:cNvPr>
          <p:cNvSpPr txBox="1"/>
          <p:nvPr/>
        </p:nvSpPr>
        <p:spPr>
          <a:xfrm>
            <a:off x="3120473" y="5708108"/>
            <a:ext cx="2099642" cy="25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M" sz="1050" b="1" i="1">
                <a:solidFill>
                  <a:srgbClr val="006A31"/>
                </a:solidFill>
              </a:rPr>
              <a:t>(Specturm output 2025)</a:t>
            </a:r>
          </a:p>
        </p:txBody>
      </p:sp>
    </p:spTree>
    <p:extLst>
      <p:ext uri="{BB962C8B-B14F-4D97-AF65-F5344CB8AC3E}">
        <p14:creationId xmlns:p14="http://schemas.microsoft.com/office/powerpoint/2010/main" val="714256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61373" y="142396"/>
            <a:ext cx="9865217" cy="97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chemeClr val="tx2"/>
                </a:solidFill>
                <a:latin typeface="+mj-lt"/>
                <a:ea typeface="Georgia" pitchFamily="34" charset="-122"/>
                <a:cs typeface="Georgia" pitchFamily="34" charset="-120"/>
              </a:rPr>
              <a:t>Advanced HIV Disease is still a problem in Zambia </a:t>
            </a:r>
            <a:endParaRPr lang="en-US" sz="26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00158" y="6063917"/>
            <a:ext cx="3362084" cy="434339"/>
          </a:xfrm>
          <a:prstGeom prst="rect">
            <a:avLst/>
          </a:prstGeom>
          <a:solidFill>
            <a:srgbClr val="E8702A"/>
          </a:solidFill>
          <a:ln/>
        </p:spPr>
        <p:txBody>
          <a:bodyPr/>
          <a:lstStyle/>
          <a:p>
            <a:r>
              <a:rPr lang="en-GB" sz="1100" i="1" dirty="0">
                <a:solidFill>
                  <a:schemeClr val="bg1"/>
                </a:solidFill>
              </a:rPr>
              <a:t>N</a:t>
            </a:r>
            <a:r>
              <a:rPr lang="en-ZM" sz="1100" i="1" dirty="0">
                <a:solidFill>
                  <a:schemeClr val="bg1"/>
                </a:solidFill>
              </a:rPr>
              <a:t>ational forecast and quantification report  source routine  HMIS/SmartCare-Pro/MO-ZM data</a:t>
            </a:r>
          </a:p>
        </p:txBody>
      </p:sp>
      <p:sp>
        <p:nvSpPr>
          <p:cNvPr id="4" name="Text 2"/>
          <p:cNvSpPr/>
          <p:nvPr/>
        </p:nvSpPr>
        <p:spPr>
          <a:xfrm>
            <a:off x="3275421" y="1569000"/>
            <a:ext cx="20116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DATA</a:t>
            </a:r>
            <a:endParaRPr lang="en-US" sz="900" dirty="0"/>
          </a:p>
        </p:txBody>
      </p:sp>
      <p:sp>
        <p:nvSpPr>
          <p:cNvPr id="48" name="Text 38"/>
          <p:cNvSpPr/>
          <p:nvPr/>
        </p:nvSpPr>
        <p:spPr>
          <a:xfrm>
            <a:off x="5343284" y="5948430"/>
            <a:ext cx="1584176" cy="2309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00" i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ZAMPHIA 2016 &amp; 2021</a:t>
            </a:r>
            <a:endParaRPr lang="en-US" sz="800" dirty="0"/>
          </a:p>
        </p:txBody>
      </p:sp>
      <p:sp>
        <p:nvSpPr>
          <p:cNvPr id="50" name="Text 40"/>
          <p:cNvSpPr/>
          <p:nvPr/>
        </p:nvSpPr>
        <p:spPr>
          <a:xfrm>
            <a:off x="1981200" y="5566410"/>
            <a:ext cx="8229600" cy="4343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AHD Programme Overview</a:t>
            </a:r>
            <a:endParaRPr lang="en-US" sz="900" dirty="0"/>
          </a:p>
        </p:txBody>
      </p:sp>
      <p:pic>
        <p:nvPicPr>
          <p:cNvPr id="52" name="Picture 51" descr="A screenshot of a graph&#10;&#10;AI-generated content may be incorrect.">
            <a:extLst>
              <a:ext uri="{FF2B5EF4-FFF2-40B4-BE49-F238E27FC236}">
                <a16:creationId xmlns:a16="http://schemas.microsoft.com/office/drawing/2014/main" id="{3AEBD22A-E70D-0D33-412A-7845D452A6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721" y="1693553"/>
            <a:ext cx="3836455" cy="4200776"/>
          </a:xfrm>
          <a:prstGeom prst="rect">
            <a:avLst/>
          </a:prstGeom>
        </p:spPr>
      </p:pic>
      <p:pic>
        <p:nvPicPr>
          <p:cNvPr id="53" name="Picture 52" descr="A graph of a patient&#10;&#10;AI-generated content may be incorrect.">
            <a:extLst>
              <a:ext uri="{FF2B5EF4-FFF2-40B4-BE49-F238E27FC236}">
                <a16:creationId xmlns:a16="http://schemas.microsoft.com/office/drawing/2014/main" id="{9ECF3F7A-4C91-A185-9C87-F6D0AB5112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219" y="1673790"/>
            <a:ext cx="3063623" cy="41050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3A067A-EB92-BB86-1747-569BAA604EAC}"/>
              </a:ext>
            </a:extLst>
          </p:cNvPr>
          <p:cNvSpPr txBox="1"/>
          <p:nvPr/>
        </p:nvSpPr>
        <p:spPr>
          <a:xfrm>
            <a:off x="7620001" y="1215180"/>
            <a:ext cx="4373077" cy="502227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M" b="1">
                <a:solidFill>
                  <a:schemeClr val="bg1"/>
                </a:solidFill>
              </a:rPr>
              <a:t>1/4 of AHD </a:t>
            </a:r>
            <a:r>
              <a:rPr lang="en-US" b="1">
                <a:solidFill>
                  <a:schemeClr val="bg1"/>
                </a:solidFill>
              </a:rPr>
              <a:t>cases </a:t>
            </a:r>
            <a:r>
              <a:rPr lang="en-ZM" b="1">
                <a:solidFill>
                  <a:schemeClr val="bg1"/>
                </a:solidFill>
              </a:rPr>
              <a:t>are those with treatment interruption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ZM" b="1">
                <a:solidFill>
                  <a:schemeClr val="bg1"/>
                </a:solidFill>
              </a:rPr>
              <a:t>Being ill the number one reason for individuals with IIT and AHD for coming back to care 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b="1">
                <a:solidFill>
                  <a:schemeClr val="bg1"/>
                </a:solidFill>
              </a:rPr>
              <a:t>HIV t</a:t>
            </a:r>
            <a:r>
              <a:rPr lang="en-ZM" b="1">
                <a:solidFill>
                  <a:schemeClr val="bg1"/>
                </a:solidFill>
              </a:rPr>
              <a:t>esting the most effective pathways for </a:t>
            </a:r>
            <a:r>
              <a:rPr lang="en-US" b="1">
                <a:solidFill>
                  <a:schemeClr val="bg1"/>
                </a:solidFill>
              </a:rPr>
              <a:t>identifying </a:t>
            </a:r>
            <a:r>
              <a:rPr lang="en-ZM" b="1">
                <a:solidFill>
                  <a:schemeClr val="bg1"/>
                </a:solidFill>
              </a:rPr>
              <a:t>individuals with AHD and bring</a:t>
            </a:r>
            <a:r>
              <a:rPr lang="en-US" b="1" err="1">
                <a:solidFill>
                  <a:schemeClr val="bg1"/>
                </a:solidFill>
              </a:rPr>
              <a:t>ing</a:t>
            </a:r>
            <a:r>
              <a:rPr lang="en-ZM" b="1">
                <a:solidFill>
                  <a:schemeClr val="bg1"/>
                </a:solidFill>
              </a:rPr>
              <a:t> them back to care (40% of new positives are known to care)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F7AB39-9FE3-E468-78A2-46964411D793}"/>
              </a:ext>
            </a:extLst>
          </p:cNvPr>
          <p:cNvSpPr txBox="1"/>
          <p:nvPr/>
        </p:nvSpPr>
        <p:spPr>
          <a:xfrm>
            <a:off x="8946031" y="6359756"/>
            <a:ext cx="30470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M" sz="600" dirty="0"/>
              <a:t>Advanced HIV disease during the first six months on antiretroviral therapy in Zambia (AHD Zambia: </a:t>
            </a:r>
            <a:r>
              <a:rPr lang="en-ZM" sz="600" b="1" i="1" dirty="0"/>
              <a:t>RETURN6 preliminary results policy brief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31818-59CE-DD09-76EC-8D7B44DCA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8055" y="3052293"/>
            <a:ext cx="7804598" cy="1525744"/>
          </a:xfrm>
        </p:spPr>
        <p:txBody>
          <a:bodyPr>
            <a:normAutofit/>
          </a:bodyPr>
          <a:lstStyle/>
          <a:p>
            <a:pPr algn="ctr"/>
            <a:r>
              <a:rPr lang="en-ZM" sz="3200" dirty="0"/>
              <a:t>How ha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ZM" sz="3200" dirty="0"/>
              <a:t>funding changes affected AHD services and AIDS deaths in Zambia?</a:t>
            </a:r>
          </a:p>
        </p:txBody>
      </p:sp>
    </p:spTree>
    <p:extLst>
      <p:ext uri="{BB962C8B-B14F-4D97-AF65-F5344CB8AC3E}">
        <p14:creationId xmlns:p14="http://schemas.microsoft.com/office/powerpoint/2010/main" val="864062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2EF98EFA-406C-0E05-A954-3195CE47A1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58" y="2505584"/>
            <a:ext cx="4566967" cy="2304030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/>
              <a:t>Reduce testing, lose opportunity to identify AHD cases </a:t>
            </a: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3F17357B-2389-6DC5-2934-CAAE659D94B4}"/>
              </a:ext>
            </a:extLst>
          </p:cNvPr>
          <p:cNvSpPr/>
          <p:nvPr/>
        </p:nvSpPr>
        <p:spPr>
          <a:xfrm>
            <a:off x="6357012" y="1146220"/>
            <a:ext cx="529836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ea typeface="Cambria" pitchFamily="34" charset="-122"/>
                <a:cs typeface="Cambria" pitchFamily="34" charset="-120"/>
              </a:rPr>
              <a:t>HIV Positive Results (HTS) by Year, 2024–2026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Chart 0">
            <a:extLst>
              <a:ext uri="{FF2B5EF4-FFF2-40B4-BE49-F238E27FC236}">
                <a16:creationId xmlns:a16="http://schemas.microsoft.com/office/drawing/2014/main" id="{E139ABA7-A823-0716-65A6-4EE6550443A7}"/>
              </a:ext>
            </a:extLst>
          </p:cNvPr>
          <p:cNvGraphicFramePr>
            <a:graphicFrameLocks noGrp="1"/>
          </p:cNvGraphicFramePr>
          <p:nvPr>
            <p:ph type="pic" sz="quarter" idx="14"/>
            <p:extLst>
              <p:ext uri="{D42A27DB-BD31-4B8C-83A1-F6EECF244321}">
                <p14:modId xmlns:p14="http://schemas.microsoft.com/office/powerpoint/2010/main" val="1162699014"/>
              </p:ext>
            </p:extLst>
          </p:nvPr>
        </p:nvGraphicFramePr>
        <p:xfrm>
          <a:off x="4566966" y="981579"/>
          <a:ext cx="7452576" cy="5352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0">
            <a:extLst>
              <a:ext uri="{FF2B5EF4-FFF2-40B4-BE49-F238E27FC236}">
                <a16:creationId xmlns:a16="http://schemas.microsoft.com/office/drawing/2014/main" id="{3CC1B4DE-179D-5863-90A9-6B057EB41613}"/>
              </a:ext>
            </a:extLst>
          </p:cNvPr>
          <p:cNvSpPr/>
          <p:nvPr/>
        </p:nvSpPr>
        <p:spPr>
          <a:xfrm>
            <a:off x="1704109" y="77321"/>
            <a:ext cx="6123709" cy="9021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HTS Monthly Testing Volumes by Year, 2024–2026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EA0881D1-A5CD-9F98-65E0-24136316A3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58048" y="154547"/>
            <a:ext cx="8324600" cy="1223964"/>
          </a:xfrm>
        </p:spPr>
        <p:txBody>
          <a:bodyPr>
            <a:normAutofit/>
          </a:bodyPr>
          <a:lstStyle/>
          <a:p>
            <a:pPr algn="ctr"/>
            <a:r>
              <a:rPr lang="en-US" altLang="en-US" sz="4000" b="1" dirty="0"/>
              <a:t>Progressive loss in current on ART </a:t>
            </a:r>
            <a:r>
              <a:rPr lang="en-US" altLang="en-US" sz="4000" dirty="0"/>
              <a:t>from 2024-</a:t>
            </a:r>
            <a:r>
              <a:rPr lang="en-US" altLang="en-US" sz="4000" b="1" dirty="0"/>
              <a:t>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49B94E-7A21-0ECB-33F1-CD1432C7171B}"/>
              </a:ext>
            </a:extLst>
          </p:cNvPr>
          <p:cNvSpPr txBox="1"/>
          <p:nvPr/>
        </p:nvSpPr>
        <p:spPr>
          <a:xfrm>
            <a:off x="7843234" y="1886776"/>
            <a:ext cx="41169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M" sz="1600" b="1" dirty="0"/>
              <a:t>Causes of </a:t>
            </a:r>
            <a:r>
              <a:rPr lang="en-US" sz="1600" b="1" dirty="0"/>
              <a:t>l</a:t>
            </a:r>
            <a:r>
              <a:rPr lang="en-ZM" sz="1600" b="1" dirty="0"/>
              <a:t>oss to follow-up</a:t>
            </a:r>
          </a:p>
          <a:p>
            <a:endParaRPr lang="en-ZM" sz="1600" dirty="0"/>
          </a:p>
          <a:p>
            <a:pPr marL="342900" indent="-342900">
              <a:buFont typeface="+mj-lt"/>
              <a:buAutoNum type="arabicPeriod"/>
            </a:pPr>
            <a:r>
              <a:rPr lang="en-GB" sz="1600" dirty="0"/>
              <a:t>R</a:t>
            </a:r>
            <a:r>
              <a:rPr lang="en-ZM" sz="1600" dirty="0"/>
              <a:t>eduction in community health workers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/>
              <a:t>C</a:t>
            </a:r>
            <a:r>
              <a:rPr lang="en-ZM" sz="1600" dirty="0"/>
              <a:t>losure of drop in centers for key populations </a:t>
            </a:r>
          </a:p>
          <a:p>
            <a:pPr marL="342900" indent="-342900">
              <a:buFont typeface="+mj-lt"/>
              <a:buAutoNum type="arabicPeriod"/>
            </a:pPr>
            <a:r>
              <a:rPr lang="en-ZM" sz="1600" dirty="0"/>
              <a:t>Reduction in Differentiated service delivery models including MMDs, Community Adherence groups, community ART distributions and others</a:t>
            </a:r>
          </a:p>
          <a:p>
            <a:pPr marL="342900" indent="-342900">
              <a:buFont typeface="+mj-lt"/>
              <a:buAutoNum type="arabicPeriod"/>
            </a:pPr>
            <a:r>
              <a:rPr lang="en-ZM" sz="1600" dirty="0"/>
              <a:t>Threatened commodity security</a:t>
            </a:r>
          </a:p>
          <a:p>
            <a:pPr marL="342900" indent="-342900">
              <a:buFont typeface="+mj-lt"/>
              <a:buAutoNum type="arabicPeriod"/>
            </a:pPr>
            <a:r>
              <a:rPr lang="en-ZM" sz="1600" dirty="0"/>
              <a:t> Change in clinicians due to transition to government service points</a:t>
            </a:r>
          </a:p>
          <a:p>
            <a:pPr marL="342900" indent="-342900">
              <a:buFont typeface="+mj-lt"/>
              <a:buAutoNum type="arabicPeriod"/>
            </a:pPr>
            <a:r>
              <a:rPr lang="en-ZM" sz="1600" dirty="0"/>
              <a:t>Data challenges  </a:t>
            </a:r>
          </a:p>
        </p:txBody>
      </p:sp>
      <p:graphicFrame>
        <p:nvGraphicFramePr>
          <p:cNvPr id="11" name="Chart 0">
            <a:extLst>
              <a:ext uri="{FF2B5EF4-FFF2-40B4-BE49-F238E27FC236}">
                <a16:creationId xmlns:a16="http://schemas.microsoft.com/office/drawing/2014/main" id="{E4209E7B-C4E9-8D4C-9275-A112E11FC87D}"/>
              </a:ext>
            </a:extLst>
          </p:cNvPr>
          <p:cNvGraphicFramePr>
            <a:graphicFrameLocks noGrp="1"/>
          </p:cNvGraphicFramePr>
          <p:nvPr>
            <p:ph type="pic" sz="quarter" idx="15"/>
            <p:extLst>
              <p:ext uri="{D42A27DB-BD31-4B8C-83A1-F6EECF244321}">
                <p14:modId xmlns:p14="http://schemas.microsoft.com/office/powerpoint/2010/main" val="3590840255"/>
              </p:ext>
            </p:extLst>
          </p:nvPr>
        </p:nvGraphicFramePr>
        <p:xfrm>
          <a:off x="0" y="1665289"/>
          <a:ext cx="7714445" cy="4580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80238" y="347472"/>
            <a:ext cx="903264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chemeClr val="tx2"/>
                </a:solidFill>
                <a:latin typeface="+mj-lt"/>
                <a:ea typeface="Cambria" pitchFamily="34" charset="-122"/>
                <a:cs typeface="Cambria" pitchFamily="34" charset="-120"/>
              </a:rPr>
              <a:t>Events in ART: Lost to Follow-Up, 2024–2026</a:t>
            </a:r>
            <a:endParaRPr lang="en-US" sz="24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5" name="Chart 0">
            <a:extLst>
              <a:ext uri="{FF2B5EF4-FFF2-40B4-BE49-F238E27FC236}">
                <a16:creationId xmlns:a16="http://schemas.microsoft.com/office/drawing/2014/main" id="{436A5FA8-6206-6F9F-7F6A-C140EFD7B5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167775"/>
              </p:ext>
            </p:extLst>
          </p:nvPr>
        </p:nvGraphicFramePr>
        <p:xfrm>
          <a:off x="548640" y="1252728"/>
          <a:ext cx="1129284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3179676" y="262314"/>
            <a:ext cx="5472608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ZM" sz="1600"/>
          </a:p>
        </p:txBody>
      </p:sp>
      <p:sp>
        <p:nvSpPr>
          <p:cNvPr id="4" name="Text 2"/>
          <p:cNvSpPr/>
          <p:nvPr/>
        </p:nvSpPr>
        <p:spPr>
          <a:xfrm>
            <a:off x="1751527" y="360609"/>
            <a:ext cx="9672034" cy="107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83333"/>
              </a:lnSpc>
            </a:pPr>
            <a:r>
              <a:rPr lang="en-US" altLang="en-ZM" sz="3200" b="1" dirty="0">
                <a:solidFill>
                  <a:schemeClr val="tx2"/>
                </a:solidFill>
                <a:cs typeface="Arial" panose="020B0604020202020204" pitchFamily="34" charset="0"/>
              </a:rPr>
              <a:t>Deaths among PLHIV on ART 2024-2026 seem to be reducing but?? 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C17167B-5147-4541-9AB1-1279A33CE3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6607510"/>
              </p:ext>
            </p:extLst>
          </p:nvPr>
        </p:nvGraphicFramePr>
        <p:xfrm>
          <a:off x="978810" y="1692486"/>
          <a:ext cx="5544616" cy="4286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03A8207-B3E3-2C7A-C0F1-C4F771CE64FE}"/>
              </a:ext>
            </a:extLst>
          </p:cNvPr>
          <p:cNvSpPr txBox="1"/>
          <p:nvPr/>
        </p:nvSpPr>
        <p:spPr>
          <a:xfrm>
            <a:off x="7869383" y="2250561"/>
            <a:ext cx="4180780" cy="317009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M" sz="2000" dirty="0"/>
              <a:t>Incomplete data challenges for HIV mortality in routine data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M" sz="2000" dirty="0"/>
              <a:t>Huge fraction of community deaths at 45% in Zambia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M" sz="2000" dirty="0"/>
              <a:t>Give it time, it will show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M" sz="2000" dirty="0"/>
              <a:t>Need for formal surveys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i="1" dirty="0"/>
              <a:t>D</a:t>
            </a:r>
            <a:r>
              <a:rPr lang="en-ZM" sz="2000" b="1" i="1" dirty="0"/>
              <a:t>oes not include HIV deaths for those not on ART or untraceable </a:t>
            </a:r>
          </a:p>
        </p:txBody>
      </p:sp>
      <p:graphicFrame>
        <p:nvGraphicFramePr>
          <p:cNvPr id="9" name="Chart 0">
            <a:extLst>
              <a:ext uri="{FF2B5EF4-FFF2-40B4-BE49-F238E27FC236}">
                <a16:creationId xmlns:a16="http://schemas.microsoft.com/office/drawing/2014/main" id="{01569112-9908-F5BD-8EAC-EE015629BB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3184454"/>
              </p:ext>
            </p:extLst>
          </p:nvPr>
        </p:nvGraphicFramePr>
        <p:xfrm>
          <a:off x="269812" y="1670013"/>
          <a:ext cx="7599571" cy="460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6B1EE4E-C1BF-A70B-8950-8E297A4CC129}"/>
              </a:ext>
            </a:extLst>
          </p:cNvPr>
          <p:cNvSpPr txBox="1"/>
          <p:nvPr/>
        </p:nvSpPr>
        <p:spPr>
          <a:xfrm>
            <a:off x="7997137" y="5761566"/>
            <a:ext cx="1611630" cy="217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S</a:t>
            </a:r>
            <a:r>
              <a:rPr lang="en-ZM" sz="800" dirty="0"/>
              <a:t>ource: DHIS2/SmartCare </a:t>
            </a:r>
          </a:p>
        </p:txBody>
      </p:sp>
    </p:spTree>
    <p:extLst>
      <p:ext uri="{BB962C8B-B14F-4D97-AF65-F5344CB8AC3E}">
        <p14:creationId xmlns:p14="http://schemas.microsoft.com/office/powerpoint/2010/main" val="394087309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D28072-8E75-BBCF-A845-70C9CD79828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82625" y="2227589"/>
            <a:ext cx="4361645" cy="357120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</a:t>
            </a:r>
            <a:r>
              <a:rPr lang="en-ZM" sz="2000" dirty="0"/>
              <a:t>ecution due to poor testing of AHD cases rather reuction of AHD numbers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M" sz="2000" dirty="0"/>
              <a:t>Reduced CD4 resting commodity security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</a:t>
            </a:r>
            <a:r>
              <a:rPr lang="en-ZM" sz="2000" dirty="0"/>
              <a:t>educed AHD programmatic monitoring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M" sz="2000" dirty="0"/>
              <a:t>Reduced AHD workforce </a:t>
            </a:r>
          </a:p>
          <a:p>
            <a:endParaRPr lang="en-ZM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C98288-59EF-49AA-2EB9-0D19D9BC4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167" y="276896"/>
            <a:ext cx="8993012" cy="1223964"/>
          </a:xfrm>
        </p:spPr>
        <p:txBody>
          <a:bodyPr>
            <a:normAutofit/>
          </a:bodyPr>
          <a:lstStyle/>
          <a:p>
            <a:pPr algn="ctr"/>
            <a:r>
              <a:rPr lang="en-GB" sz="3600" dirty="0"/>
              <a:t>D</a:t>
            </a:r>
            <a:r>
              <a:rPr lang="en-ZM" sz="3600"/>
              <a:t>ifficult to inte</a:t>
            </a:r>
            <a:r>
              <a:rPr lang="en-US" sz="3600"/>
              <a:t>r</a:t>
            </a:r>
            <a:r>
              <a:rPr lang="en-ZM" sz="3600"/>
              <a:t>pret the AHD performance data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F9B319-2442-97D4-D419-9FA96FF2CFB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ZM"/>
          </a:p>
        </p:txBody>
      </p:sp>
      <p:graphicFrame>
        <p:nvGraphicFramePr>
          <p:cNvPr id="5" name="Chart 0">
            <a:extLst>
              <a:ext uri="{FF2B5EF4-FFF2-40B4-BE49-F238E27FC236}">
                <a16:creationId xmlns:a16="http://schemas.microsoft.com/office/drawing/2014/main" id="{EC481184-8C3D-1082-DA92-19792802B3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0285007"/>
              </p:ext>
            </p:extLst>
          </p:nvPr>
        </p:nvGraphicFramePr>
        <p:xfrm>
          <a:off x="208055" y="1906717"/>
          <a:ext cx="7006107" cy="4674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95109A2-91DE-18B5-249F-B8D25B39DBE0}"/>
              </a:ext>
            </a:extLst>
          </p:cNvPr>
          <p:cNvSpPr txBox="1"/>
          <p:nvPr/>
        </p:nvSpPr>
        <p:spPr>
          <a:xfrm>
            <a:off x="7214162" y="5989202"/>
            <a:ext cx="13184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S</a:t>
            </a:r>
            <a:r>
              <a:rPr lang="en-ZM" sz="800" dirty="0"/>
              <a:t>ource: DHIS2, 2026</a:t>
            </a:r>
          </a:p>
        </p:txBody>
      </p:sp>
    </p:spTree>
    <p:extLst>
      <p:ext uri="{BB962C8B-B14F-4D97-AF65-F5344CB8AC3E}">
        <p14:creationId xmlns:p14="http://schemas.microsoft.com/office/powerpoint/2010/main" val="325775845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3230821-5778-0AB8-0EF2-A6E160C62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0329" y="2871989"/>
            <a:ext cx="7632700" cy="1777285"/>
          </a:xfrm>
        </p:spPr>
        <p:txBody>
          <a:bodyPr>
            <a:normAutofit/>
          </a:bodyPr>
          <a:lstStyle/>
          <a:p>
            <a:pPr algn="ctr"/>
            <a:r>
              <a:rPr lang="en-ZM" sz="4000"/>
              <a:t>What should we be doing about </a:t>
            </a:r>
            <a:r>
              <a:rPr lang="en-US" sz="4000"/>
              <a:t>i</a:t>
            </a:r>
            <a:r>
              <a:rPr lang="en-ZM" sz="4000"/>
              <a:t>t?</a:t>
            </a:r>
          </a:p>
        </p:txBody>
      </p:sp>
    </p:spTree>
    <p:extLst>
      <p:ext uri="{BB962C8B-B14F-4D97-AF65-F5344CB8AC3E}">
        <p14:creationId xmlns:p14="http://schemas.microsoft.com/office/powerpoint/2010/main" val="982677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5CD28-879B-FEE1-8DD8-5EFE6C8BBA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61846" y="428727"/>
            <a:ext cx="7993062" cy="644906"/>
          </a:xfrm>
        </p:spPr>
        <p:txBody>
          <a:bodyPr>
            <a:normAutofit/>
          </a:bodyPr>
          <a:lstStyle/>
          <a:p>
            <a:r>
              <a:rPr lang="en-US" sz="3200" dirty="0"/>
              <a:t>Sustain the </a:t>
            </a:r>
            <a:r>
              <a:rPr lang="en-US" sz="3200"/>
              <a:t>difficult</a:t>
            </a:r>
            <a:r>
              <a:rPr lang="en-US" sz="3200" dirty="0"/>
              <a:t> work!!!</a:t>
            </a:r>
          </a:p>
        </p:txBody>
      </p:sp>
      <p:pic>
        <p:nvPicPr>
          <p:cNvPr id="18" name="Picture 17" descr="A collage of medical reports&#10;&#10;AI-generated content may be incorrect.">
            <a:extLst>
              <a:ext uri="{FF2B5EF4-FFF2-40B4-BE49-F238E27FC236}">
                <a16:creationId xmlns:a16="http://schemas.microsoft.com/office/drawing/2014/main" id="{85A9D7CD-2827-9812-CC67-5DF0F30B2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52" y="1568319"/>
            <a:ext cx="6625527" cy="48609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38CB50-25FF-D0B0-8C4F-83F133F99CFD}"/>
              </a:ext>
            </a:extLst>
          </p:cNvPr>
          <p:cNvSpPr txBox="1"/>
          <p:nvPr/>
        </p:nvSpPr>
        <p:spPr>
          <a:xfrm>
            <a:off x="7212169" y="1694204"/>
            <a:ext cx="4816699" cy="4185761"/>
          </a:xfrm>
          <a:prstGeom prst="rect">
            <a:avLst/>
          </a:prstGeom>
          <a:noFill/>
          <a:ln w="28575">
            <a:solidFill>
              <a:srgbClr val="177C4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M" sz="2000" b="1"/>
              <a:t>Keep individuals on treatment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M"/>
              <a:t>Community workers for tracking and tracing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M"/>
              <a:t>Maintain DSDs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P</a:t>
            </a:r>
            <a:r>
              <a:rPr lang="en-ZM"/>
              <a:t>erson centered Services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C</a:t>
            </a:r>
            <a:r>
              <a:rPr lang="en-ZM" sz="2000" b="1"/>
              <a:t>ontinue testing to find the new cases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M"/>
              <a:t>Targeted testing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M"/>
              <a:t>Return testing volumes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B</a:t>
            </a:r>
            <a:r>
              <a:rPr lang="en-ZM"/>
              <a:t>roaden test kits type options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M" sz="2000" b="1"/>
              <a:t>Support Logsitics and Supply chain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M" sz="2000" b="1"/>
              <a:t>Support data systems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ZM" sz="2000" b="1"/>
          </a:p>
        </p:txBody>
      </p:sp>
    </p:spTree>
    <p:extLst>
      <p:ext uri="{BB962C8B-B14F-4D97-AF65-F5344CB8AC3E}">
        <p14:creationId xmlns:p14="http://schemas.microsoft.com/office/powerpoint/2010/main" val="600126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0877A3-A56D-C35E-0786-7EF0B6DF17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7882" y="2099256"/>
            <a:ext cx="7403792" cy="399245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M" sz="2000" dirty="0"/>
              <a:t>Prioritise Advanced HIV </a:t>
            </a:r>
            <a:r>
              <a:rPr lang="en-US" sz="2000" dirty="0"/>
              <a:t>D</a:t>
            </a:r>
            <a:r>
              <a:rPr lang="en-ZM" sz="2000" dirty="0"/>
              <a:t>isease Service </a:t>
            </a:r>
          </a:p>
          <a:p>
            <a:pPr marL="971550" lvl="1" indent="-285750"/>
            <a:r>
              <a:rPr lang="en-ZM" sz="1600" b="1" dirty="0"/>
              <a:t>CD4 testing for all new, high VL, ITT&gt;6months and seriously ill</a:t>
            </a:r>
          </a:p>
          <a:p>
            <a:pPr marL="971550" lvl="1" indent="-285750"/>
            <a:r>
              <a:rPr lang="en-ZM" sz="1600" b="1" dirty="0"/>
              <a:t>TB-LAM,CrAg,GeneXpert,CXR for all AHD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M" sz="2000" dirty="0"/>
              <a:t>Prioritise retention in care, tracking and tracing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P</a:t>
            </a:r>
            <a:r>
              <a:rPr lang="en-ZM" sz="2000" dirty="0"/>
              <a:t>rioritise HTS including self tests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P</a:t>
            </a:r>
            <a:r>
              <a:rPr lang="en-ZM" sz="2000" dirty="0"/>
              <a:t>rioritise quality assurance and improvement services as we transition HIV services into PHC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</a:t>
            </a:r>
            <a:r>
              <a:rPr lang="en-ZM" sz="2000" dirty="0"/>
              <a:t>aution in introduction of extended DSDs such as 12 monthly MMDS and 24 monthly viral load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C9811F-EFF4-DB19-9BF1-3C181FCAF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5727" y="269635"/>
            <a:ext cx="5437187" cy="993315"/>
          </a:xfrm>
        </p:spPr>
        <p:txBody>
          <a:bodyPr>
            <a:noAutofit/>
          </a:bodyPr>
          <a:lstStyle/>
          <a:p>
            <a:pPr algn="ctr"/>
            <a:r>
              <a:rPr lang="en-ZM" sz="2800" dirty="0">
                <a:solidFill>
                  <a:schemeClr val="tx2">
                    <a:lumMod val="75000"/>
                  </a:schemeClr>
                </a:solidFill>
              </a:rPr>
              <a:t>Advanced HIV </a:t>
            </a:r>
            <a:r>
              <a:rPr lang="en-ZM" sz="2400" dirty="0">
                <a:solidFill>
                  <a:schemeClr val="tx2">
                    <a:lumMod val="75000"/>
                  </a:schemeClr>
                </a:solidFill>
              </a:rPr>
              <a:t>Disease</a:t>
            </a:r>
            <a:r>
              <a:rPr lang="en-ZM" sz="2800" dirty="0">
                <a:solidFill>
                  <a:schemeClr val="tx2">
                    <a:lumMod val="75000"/>
                  </a:schemeClr>
                </a:solidFill>
              </a:rPr>
              <a:t> in Minimum Package of C</a:t>
            </a:r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a</a:t>
            </a:r>
            <a:r>
              <a:rPr lang="en-ZM" sz="2800" dirty="0">
                <a:solidFill>
                  <a:schemeClr val="tx2">
                    <a:lumMod val="75000"/>
                  </a:schemeClr>
                </a:solidFill>
              </a:rPr>
              <a:t>re </a:t>
            </a:r>
          </a:p>
        </p:txBody>
      </p:sp>
      <p:pic>
        <p:nvPicPr>
          <p:cNvPr id="5" name="Content Placeholder 4" descr="A screen shot of a package&#10;&#10;AI-generated content may be incorrect.">
            <a:extLst>
              <a:ext uri="{FF2B5EF4-FFF2-40B4-BE49-F238E27FC236}">
                <a16:creationId xmlns:a16="http://schemas.microsoft.com/office/drawing/2014/main" id="{54390105-E747-8206-9DC3-41D2DB7541C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6319" b="6319"/>
          <a:stretch>
            <a:fillRect/>
          </a:stretch>
        </p:blipFill>
        <p:spPr>
          <a:xfrm>
            <a:off x="8520544" y="1444273"/>
            <a:ext cx="3512405" cy="4898572"/>
          </a:xfrm>
          <a:noFill/>
        </p:spPr>
      </p:pic>
    </p:spTree>
    <p:extLst>
      <p:ext uri="{BB962C8B-B14F-4D97-AF65-F5344CB8AC3E}">
        <p14:creationId xmlns:p14="http://schemas.microsoft.com/office/powerpoint/2010/main" val="2136902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47088" y="409194"/>
            <a:ext cx="9875520" cy="1257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200" b="1" dirty="0">
                <a:solidFill>
                  <a:srgbClr val="5A6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Threats on Advanced HIV Disease Services Emerging Funding Changes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9875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457200" y="2331720"/>
            <a:ext cx="3602736" cy="2057400"/>
          </a:xfrm>
          <a:prstGeom prst="roundRect">
            <a:avLst>
              <a:gd name="adj" fmla="val 3111"/>
            </a:avLst>
          </a:prstGeom>
          <a:solidFill>
            <a:srgbClr val="FAFAF7"/>
          </a:solidFill>
          <a:ln w="12700">
            <a:solidFill>
              <a:srgbClr val="E3E3DC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9" name="Shape 7"/>
          <p:cNvSpPr/>
          <p:nvPr/>
        </p:nvSpPr>
        <p:spPr>
          <a:xfrm>
            <a:off x="658368" y="2532888"/>
            <a:ext cx="3200400" cy="329184"/>
          </a:xfrm>
          <a:prstGeom prst="roundRect">
            <a:avLst>
              <a:gd name="adj" fmla="val 50000"/>
            </a:avLst>
          </a:prstGeom>
          <a:solidFill>
            <a:srgbClr val="FBE1DD"/>
          </a:solidFill>
          <a:ln/>
        </p:spPr>
        <p:txBody>
          <a:bodyPr/>
          <a:lstStyle/>
          <a:p>
            <a:endParaRPr lang="en-ZM"/>
          </a:p>
        </p:txBody>
      </p:sp>
      <p:sp>
        <p:nvSpPr>
          <p:cNvPr id="10" name="Text 8"/>
          <p:cNvSpPr/>
          <p:nvPr/>
        </p:nvSpPr>
        <p:spPr>
          <a:xfrm>
            <a:off x="658368" y="2532888"/>
            <a:ext cx="3200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SCOPE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658368" y="2935224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 to ARVs-only provision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8368" y="3474720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b="1" dirty="0">
                <a:solidFill>
                  <a:srgbClr val="3F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Prioritization problem</a:t>
            </a:r>
            <a:endParaRPr lang="en-US" sz="1200" b="1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b="1" dirty="0">
                <a:solidFill>
                  <a:srgbClr val="3F6B3A"/>
                </a:solidFill>
                <a:latin typeface="Calibri" pitchFamily="34" charset="0"/>
                <a:cs typeface="Calibri" pitchFamily="34" charset="-120"/>
              </a:rPr>
              <a:t>AHD services are heavy on resources </a:t>
            </a:r>
            <a:endParaRPr lang="en-US" sz="1200" b="1" dirty="0"/>
          </a:p>
        </p:txBody>
      </p:sp>
      <p:sp>
        <p:nvSpPr>
          <p:cNvPr id="13" name="Shape 11"/>
          <p:cNvSpPr/>
          <p:nvPr/>
        </p:nvSpPr>
        <p:spPr>
          <a:xfrm>
            <a:off x="4288536" y="2331720"/>
            <a:ext cx="3602736" cy="2057400"/>
          </a:xfrm>
          <a:prstGeom prst="roundRect">
            <a:avLst>
              <a:gd name="adj" fmla="val 3111"/>
            </a:avLst>
          </a:prstGeom>
          <a:solidFill>
            <a:srgbClr val="FAFAF7"/>
          </a:solidFill>
          <a:ln w="12700">
            <a:solidFill>
              <a:srgbClr val="E3E3DC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14" name="Shape 12"/>
          <p:cNvSpPr/>
          <p:nvPr/>
        </p:nvSpPr>
        <p:spPr>
          <a:xfrm>
            <a:off x="4489704" y="2532888"/>
            <a:ext cx="3200400" cy="329184"/>
          </a:xfrm>
          <a:prstGeom prst="roundRect">
            <a:avLst>
              <a:gd name="adj" fmla="val 50000"/>
            </a:avLst>
          </a:prstGeom>
          <a:solidFill>
            <a:srgbClr val="FBEEDA"/>
          </a:solidFill>
          <a:ln/>
        </p:spPr>
        <p:txBody>
          <a:bodyPr/>
          <a:lstStyle/>
          <a:p>
            <a:endParaRPr lang="en-ZM"/>
          </a:p>
        </p:txBody>
      </p:sp>
      <p:sp>
        <p:nvSpPr>
          <p:cNvPr id="15" name="Text 13"/>
          <p:cNvSpPr/>
          <p:nvPr/>
        </p:nvSpPr>
        <p:spPr>
          <a:xfrm>
            <a:off x="4489704" y="2532888"/>
            <a:ext cx="3200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50" dirty="0">
                <a:solidFill>
                  <a:srgbClr val="B977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RESOURCES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489704" y="2935224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losses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89704" y="3392424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F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in absolute staff numbers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F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erosion from curtailed training and capacity building and  task-shifting to routine workers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119872" y="2331720"/>
            <a:ext cx="3602736" cy="2057400"/>
          </a:xfrm>
          <a:prstGeom prst="roundRect">
            <a:avLst>
              <a:gd name="adj" fmla="val 3111"/>
            </a:avLst>
          </a:prstGeom>
          <a:solidFill>
            <a:srgbClr val="FAFAF7"/>
          </a:solidFill>
          <a:ln w="12700">
            <a:solidFill>
              <a:srgbClr val="E3E3DC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19" name="Shape 17"/>
          <p:cNvSpPr/>
          <p:nvPr/>
        </p:nvSpPr>
        <p:spPr>
          <a:xfrm>
            <a:off x="8321040" y="2532888"/>
            <a:ext cx="3200400" cy="329184"/>
          </a:xfrm>
          <a:prstGeom prst="roundRect">
            <a:avLst>
              <a:gd name="adj" fmla="val 50000"/>
            </a:avLst>
          </a:prstGeom>
          <a:solidFill>
            <a:srgbClr val="DCEAF5"/>
          </a:solidFill>
          <a:ln/>
        </p:spPr>
        <p:txBody>
          <a:bodyPr/>
          <a:lstStyle/>
          <a:p>
            <a:endParaRPr lang="en-ZM"/>
          </a:p>
        </p:txBody>
      </p:sp>
      <p:sp>
        <p:nvSpPr>
          <p:cNvPr id="20" name="Text 18"/>
          <p:cNvSpPr/>
          <p:nvPr/>
        </p:nvSpPr>
        <p:spPr>
          <a:xfrm>
            <a:off x="8321040" y="2532888"/>
            <a:ext cx="3200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50" dirty="0">
                <a:solidFill>
                  <a:srgbClr val="247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COMMODITIES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8321040" y="2935224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Commodity insecurity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333232" y="3415284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F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CD4 cell count testing challenges 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F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Disrupted distribution of core AHD commodities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57200" y="4617720"/>
            <a:ext cx="3602736" cy="2057400"/>
          </a:xfrm>
          <a:prstGeom prst="roundRect">
            <a:avLst>
              <a:gd name="adj" fmla="val 3111"/>
            </a:avLst>
          </a:prstGeom>
          <a:solidFill>
            <a:srgbClr val="FAFAF7"/>
          </a:solidFill>
          <a:ln w="12700">
            <a:solidFill>
              <a:srgbClr val="E3E3DC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24" name="Shape 22"/>
          <p:cNvSpPr/>
          <p:nvPr/>
        </p:nvSpPr>
        <p:spPr>
          <a:xfrm>
            <a:off x="658368" y="4818888"/>
            <a:ext cx="3200400" cy="329184"/>
          </a:xfrm>
          <a:prstGeom prst="roundRect">
            <a:avLst>
              <a:gd name="adj" fmla="val 50000"/>
            </a:avLst>
          </a:prstGeom>
          <a:solidFill>
            <a:srgbClr val="DCEFE2"/>
          </a:solidFill>
          <a:ln/>
        </p:spPr>
        <p:txBody>
          <a:bodyPr/>
          <a:lstStyle/>
          <a:p>
            <a:endParaRPr lang="en-ZM"/>
          </a:p>
        </p:txBody>
      </p:sp>
      <p:sp>
        <p:nvSpPr>
          <p:cNvPr id="25" name="Text 23"/>
          <p:cNvSpPr/>
          <p:nvPr/>
        </p:nvSpPr>
        <p:spPr>
          <a:xfrm>
            <a:off x="658368" y="4818888"/>
            <a:ext cx="3200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50" dirty="0">
                <a:solidFill>
                  <a:srgbClr val="1E7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M&amp;E / DATA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658368" y="5221224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Stagnation of AHD monitoring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58368" y="5760720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F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Deprioritisation of AHD indicators in routine reporting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F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Weakened accountability for service quality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288536" y="4617720"/>
            <a:ext cx="3602736" cy="2057400"/>
          </a:xfrm>
          <a:prstGeom prst="roundRect">
            <a:avLst>
              <a:gd name="adj" fmla="val 3111"/>
            </a:avLst>
          </a:prstGeom>
          <a:solidFill>
            <a:srgbClr val="FAFAF7"/>
          </a:solidFill>
          <a:ln w="12700">
            <a:solidFill>
              <a:srgbClr val="E3E3DC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29" name="Shape 27"/>
          <p:cNvSpPr/>
          <p:nvPr/>
        </p:nvSpPr>
        <p:spPr>
          <a:xfrm>
            <a:off x="4489704" y="4818888"/>
            <a:ext cx="3200400" cy="329184"/>
          </a:xfrm>
          <a:prstGeom prst="roundRect">
            <a:avLst>
              <a:gd name="adj" fmla="val 50000"/>
            </a:avLst>
          </a:prstGeom>
          <a:solidFill>
            <a:srgbClr val="EDE0F2"/>
          </a:solidFill>
          <a:ln/>
        </p:spPr>
        <p:txBody>
          <a:bodyPr/>
          <a:lstStyle/>
          <a:p>
            <a:endParaRPr lang="en-ZM"/>
          </a:p>
        </p:txBody>
      </p:sp>
      <p:sp>
        <p:nvSpPr>
          <p:cNvPr id="30" name="Text 28"/>
          <p:cNvSpPr/>
          <p:nvPr/>
        </p:nvSpPr>
        <p:spPr>
          <a:xfrm>
            <a:off x="4489704" y="4818888"/>
            <a:ext cx="3200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50" dirty="0">
                <a:solidFill>
                  <a:srgbClr val="7D3C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INPATIENT CARE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489704" y="5221224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in-patient AHD services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4489704" y="5646420"/>
            <a:ext cx="3200400" cy="9006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F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Inconsistent AHD package of care on admission wards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F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screening and management of AHD-defining conditions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8119872" y="4617720"/>
            <a:ext cx="3602736" cy="2057400"/>
          </a:xfrm>
          <a:prstGeom prst="roundRect">
            <a:avLst>
              <a:gd name="adj" fmla="val 3111"/>
            </a:avLst>
          </a:prstGeom>
          <a:solidFill>
            <a:srgbClr val="FAFAF7"/>
          </a:solidFill>
          <a:ln w="12700">
            <a:solidFill>
              <a:srgbClr val="E3E3DC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ZM"/>
          </a:p>
        </p:txBody>
      </p:sp>
      <p:sp>
        <p:nvSpPr>
          <p:cNvPr id="34" name="Shape 32"/>
          <p:cNvSpPr/>
          <p:nvPr/>
        </p:nvSpPr>
        <p:spPr>
          <a:xfrm>
            <a:off x="8321040" y="4818888"/>
            <a:ext cx="3200400" cy="329184"/>
          </a:xfrm>
          <a:prstGeom prst="roundRect">
            <a:avLst>
              <a:gd name="adj" fmla="val 50000"/>
            </a:avLst>
          </a:prstGeom>
          <a:solidFill>
            <a:srgbClr val="DCE8F4"/>
          </a:solidFill>
          <a:ln/>
        </p:spPr>
        <p:txBody>
          <a:bodyPr/>
          <a:lstStyle/>
          <a:p>
            <a:endParaRPr lang="en-ZM"/>
          </a:p>
        </p:txBody>
      </p:sp>
      <p:sp>
        <p:nvSpPr>
          <p:cNvPr id="35" name="Text 33"/>
          <p:cNvSpPr/>
          <p:nvPr/>
        </p:nvSpPr>
        <p:spPr>
          <a:xfrm>
            <a:off x="8321040" y="4818888"/>
            <a:ext cx="3200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50" dirty="0">
                <a:solidFill>
                  <a:srgbClr val="1F6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LINKAGE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8321040" y="516636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 post-discharge follow-up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8321040" y="5646420"/>
            <a:ext cx="3200400" cy="10287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F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Gaps in community tracing after hospital discharge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3F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risk of loss to follow-up and readmission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457200" y="65379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26–31 July  •  Rio de Janeiro, Brazil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8686800" y="6537960"/>
            <a:ext cx="3044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aids2026.org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459F8FE-0496-1A8B-4F2E-A6E1ADFC0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3056" y="2588653"/>
            <a:ext cx="7632700" cy="2156809"/>
          </a:xfrm>
        </p:spPr>
        <p:txBody>
          <a:bodyPr>
            <a:normAutofit/>
          </a:bodyPr>
          <a:lstStyle/>
          <a:p>
            <a:pPr algn="ctr"/>
            <a:r>
              <a:rPr lang="en-ZM" sz="4000" dirty="0"/>
              <a:t>W</a:t>
            </a:r>
            <a:r>
              <a:rPr lang="en-GB" sz="4000" dirty="0"/>
              <a:t>h</a:t>
            </a:r>
            <a:r>
              <a:rPr lang="en-ZM" sz="4000" dirty="0"/>
              <a:t>at opportunities exist? </a:t>
            </a:r>
          </a:p>
        </p:txBody>
      </p:sp>
    </p:spTree>
    <p:extLst>
      <p:ext uri="{BB962C8B-B14F-4D97-AF65-F5344CB8AC3E}">
        <p14:creationId xmlns:p14="http://schemas.microsoft.com/office/powerpoint/2010/main" val="90629669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BC51BF-8CCC-172F-892C-5E371288A90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87166" y="2120607"/>
            <a:ext cx="4961925" cy="3576142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M" sz="2000"/>
              <a:t>AHD community package included in polyvalent community health workers  curriculum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Symptomatic screening for AHD for early identification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Early referral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Post-discharge support navigating pathways of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Stigma reduction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M" sz="20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CFAFD5-9A3C-D344-B23C-479B8B379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4563" y="437883"/>
            <a:ext cx="9044528" cy="1266444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E</a:t>
            </a:r>
            <a:r>
              <a:rPr lang="en-ZM"/>
              <a:t>xpanded AHD Community Services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D01913-D8B4-C77A-E151-C4D9DAF75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23" y="1942485"/>
            <a:ext cx="5689319" cy="3932387"/>
          </a:xfrm>
          <a:prstGeom prst="rect">
            <a:avLst/>
          </a:prstGeom>
          <a:ln w="28575">
            <a:solidFill>
              <a:srgbClr val="177C40"/>
            </a:solidFill>
          </a:ln>
        </p:spPr>
      </p:pic>
    </p:spTree>
    <p:extLst>
      <p:ext uri="{BB962C8B-B14F-4D97-AF65-F5344CB8AC3E}">
        <p14:creationId xmlns:p14="http://schemas.microsoft.com/office/powerpoint/2010/main" val="916057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4EA3EF-6BCC-1173-BAAC-F7CD6217E22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457700"/>
            <a:ext cx="5437188" cy="238475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R</a:t>
            </a:r>
            <a:r>
              <a:rPr lang="en-ZM" sz="2400" dirty="0"/>
              <a:t>isk predictions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M" sz="2400" dirty="0"/>
              <a:t>Clinical decision support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M" sz="2400" dirty="0"/>
              <a:t>Recipient of care interface for person</a:t>
            </a:r>
            <a:r>
              <a:rPr lang="en-US" sz="2400" dirty="0"/>
              <a:t>-</a:t>
            </a:r>
            <a:r>
              <a:rPr lang="en-ZM" sz="2400" dirty="0"/>
              <a:t>centered model of care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M" sz="24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896D45-664B-6D16-AF9A-829D5A50E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4113" y="441325"/>
            <a:ext cx="8464978" cy="1223964"/>
          </a:xfrm>
        </p:spPr>
        <p:txBody>
          <a:bodyPr/>
          <a:lstStyle/>
          <a:p>
            <a:pPr algn="ctr"/>
            <a:r>
              <a:rPr lang="en-ZM" dirty="0"/>
              <a:t>Is there a role of AI in AHD services? </a:t>
            </a:r>
          </a:p>
        </p:txBody>
      </p:sp>
      <p:pic>
        <p:nvPicPr>
          <p:cNvPr id="1028" name="Picture 4" descr="What is Artificial Intelligence (AI) and How Does it Work ...">
            <a:extLst>
              <a:ext uri="{FF2B5EF4-FFF2-40B4-BE49-F238E27FC236}">
                <a16:creationId xmlns:a16="http://schemas.microsoft.com/office/drawing/2014/main" id="{18F0C50E-51C7-B276-2C84-BB928C290792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5" r="774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68321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C55D2-99DC-964C-7FAF-D8100AE40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1365" y="463207"/>
            <a:ext cx="7632700" cy="696645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So we call for help!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6AC40-37B5-2006-1961-C22551E9B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11930" y="1760221"/>
            <a:ext cx="8001000" cy="4286249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400" b="1" dirty="0"/>
              <a:t>Hold the Line on Fundamentals</a:t>
            </a:r>
            <a:br>
              <a:rPr lang="en-GB" sz="2400" dirty="0"/>
            </a:br>
            <a:r>
              <a:rPr lang="en-GB" sz="1600" dirty="0"/>
              <a:t>Testing, linkage, and retention are the backbone of everything we've built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400" b="1" dirty="0"/>
              <a:t>Find Them. Hold Them. Save Them.</a:t>
            </a:r>
            <a:br>
              <a:rPr lang="en-GB" sz="2400" dirty="0"/>
            </a:br>
            <a:r>
              <a:rPr lang="en-GB" sz="1600" dirty="0"/>
              <a:t>Screening, Prophylaxis and treatment for AHD with fidelity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400" b="1" dirty="0"/>
              <a:t>Innovate or Fall Behind</a:t>
            </a:r>
            <a:br>
              <a:rPr lang="en-GB" sz="2400" dirty="0"/>
            </a:br>
            <a:r>
              <a:rPr lang="en-GB" sz="1600" dirty="0"/>
              <a:t>The old models won't carry us through this transition.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A7147C4-775E-12F0-7707-8AF15CAEF884}"/>
              </a:ext>
            </a:extLst>
          </p:cNvPr>
          <p:cNvSpPr/>
          <p:nvPr/>
        </p:nvSpPr>
        <p:spPr>
          <a:xfrm>
            <a:off x="179070" y="2880360"/>
            <a:ext cx="3512820" cy="29489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ctr"/>
            <a:endParaRPr lang="en-ZM" sz="2800" b="1" dirty="0"/>
          </a:p>
          <a:p>
            <a:pPr algn="ctr"/>
            <a:r>
              <a:rPr lang="en-ZM" sz="2800" b="1" dirty="0"/>
              <a:t>Help Us! </a:t>
            </a:r>
          </a:p>
        </p:txBody>
      </p:sp>
    </p:spTree>
    <p:extLst>
      <p:ext uri="{BB962C8B-B14F-4D97-AF65-F5344CB8AC3E}">
        <p14:creationId xmlns:p14="http://schemas.microsoft.com/office/powerpoint/2010/main" val="276117614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169A7-8105-301F-2DA5-9FE2BF9A4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532" y="463639"/>
            <a:ext cx="8117250" cy="978794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Acknowledgments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885503-8619-37EB-6040-D91CD63B1605}"/>
              </a:ext>
            </a:extLst>
          </p:cNvPr>
          <p:cNvSpPr txBox="1"/>
          <p:nvPr/>
        </p:nvSpPr>
        <p:spPr>
          <a:xfrm>
            <a:off x="8363396" y="2562266"/>
            <a:ext cx="33613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i="1" dirty="0"/>
              <a:t>Ministry of Health Zambia </a:t>
            </a:r>
            <a:br>
              <a:rPr lang="en-US" sz="1200" b="1" i="1" dirty="0"/>
            </a:br>
            <a:endParaRPr lang="en-US" sz="12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i="1" dirty="0"/>
              <a:t>CHAI Zambia </a:t>
            </a:r>
            <a:br>
              <a:rPr lang="en-US" sz="1200" b="1" i="1" dirty="0"/>
            </a:br>
            <a:endParaRPr lang="en-US" sz="1200" b="1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M" sz="1200" b="1" i="1" dirty="0"/>
              <a:t>Advanced HIV disease during the first six months on antiretroviral therapy in Zambia AHD Zambia: RETURN6 preliminary results policy brief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i="1" dirty="0"/>
              <a:t>SPHO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i="1" dirty="0"/>
              <a:t>AIDS2026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b="1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1493900-E347-2F26-256E-AAE92F01C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11" y="1900193"/>
            <a:ext cx="7237927" cy="370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6A5246-3A5F-A925-243B-7108486CA43A}"/>
              </a:ext>
            </a:extLst>
          </p:cNvPr>
          <p:cNvSpPr txBox="1"/>
          <p:nvPr/>
        </p:nvSpPr>
        <p:spPr>
          <a:xfrm>
            <a:off x="785611" y="5260725"/>
            <a:ext cx="2665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>
                <a:solidFill>
                  <a:schemeClr val="bg1"/>
                </a:solidFill>
                <a:latin typeface="Copperplate" panose="02000504000000020004" pitchFamily="2" charset="77"/>
              </a:rPr>
              <a:t>V</a:t>
            </a:r>
            <a:r>
              <a:rPr lang="en-ZM" sz="1600" i="1">
                <a:solidFill>
                  <a:schemeClr val="bg1"/>
                </a:solidFill>
                <a:latin typeface="Copperplate" panose="02000504000000020004" pitchFamily="2" charset="77"/>
              </a:rPr>
              <a:t>ictoria f</a:t>
            </a:r>
            <a:r>
              <a:rPr lang="en-US" sz="1600" i="1">
                <a:solidFill>
                  <a:schemeClr val="bg1"/>
                </a:solidFill>
                <a:latin typeface="Copperplate" panose="02000504000000020004" pitchFamily="2" charset="77"/>
              </a:rPr>
              <a:t>a</a:t>
            </a:r>
            <a:r>
              <a:rPr lang="en-ZM" sz="1600" i="1">
                <a:solidFill>
                  <a:schemeClr val="bg1"/>
                </a:solidFill>
                <a:latin typeface="Copperplate" panose="02000504000000020004" pitchFamily="2" charset="77"/>
              </a:rPr>
              <a:t>lls Zambia </a:t>
            </a:r>
          </a:p>
        </p:txBody>
      </p:sp>
    </p:spTree>
    <p:extLst>
      <p:ext uri="{BB962C8B-B14F-4D97-AF65-F5344CB8AC3E}">
        <p14:creationId xmlns:p14="http://schemas.microsoft.com/office/powerpoint/2010/main" val="100855487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IDS-2026_Presentation_RibbonSans" id="{685A53CA-2BA7-D44B-B3BD-82F78AEAD68D}" vid="{A35E6BC0-8B90-C649-B0B0-A207886E5F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6CDA49-A8AC-4040-9A16-E8C2473A2C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3069EC-7E96-4C7A-9F5B-5A4BBE16E6C4}">
  <ds:schemaRefs>
    <ds:schemaRef ds:uri="http://schemas.microsoft.com/office/2006/documentManagement/types"/>
    <ds:schemaRef ds:uri="16f970c4-7720-43c0-9b79-4ca0bf225e0b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13e8b2ee-5879-451f-8f8a-6daad93a6a44"/>
    <ds:schemaRef ds:uri="http://www.w3.org/XML/1998/namespace"/>
    <ds:schemaRef ds:uri="http://purl.org/dc/dcmitype/"/>
    <ds:schemaRef ds:uri="http://schemas.microsoft.com/office/infopath/2007/PartnerControls"/>
    <ds:schemaRef ds:uri="http://purl.org/dc/terms/"/>
    <ds:schemaRef ds:uri="e236f8d0-c4c0-4f47-ae05-f87aea30adc7"/>
    <ds:schemaRef ds:uri="73ce610f-b889-47d4-8ab5-c38f623799c9"/>
  </ds:schemaRefs>
</ds:datastoreItem>
</file>

<file path=customXml/itemProps3.xml><?xml version="1.0" encoding="utf-8"?>
<ds:datastoreItem xmlns:ds="http://schemas.openxmlformats.org/officeDocument/2006/customXml" ds:itemID="{574B36AE-0C09-42AB-814F-0CB8E82FDC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6f8d0-c4c0-4f47-ae05-f87aea30adc7"/>
    <ds:schemaRef ds:uri="73ce610f-b889-47d4-8ab5-c38f62379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AIDS2026</Template>
  <TotalTime>2198</TotalTime>
  <Words>1019</Words>
  <Application>Microsoft Macintosh PowerPoint</Application>
  <PresentationFormat>Widescreen</PresentationFormat>
  <Paragraphs>142</Paragraphs>
  <Slides>20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Calibri</vt:lpstr>
      <vt:lpstr>nyt-cheltenham</vt:lpstr>
      <vt:lpstr>nyt-franklin</vt:lpstr>
      <vt:lpstr>inherit</vt:lpstr>
      <vt:lpstr>Verdana</vt:lpstr>
      <vt:lpstr>Copperplate</vt:lpstr>
      <vt:lpstr>Arial</vt:lpstr>
      <vt:lpstr>Cambria</vt:lpstr>
      <vt:lpstr>AIDS2026</vt:lpstr>
      <vt:lpstr>National programme reality check  Advanced HIV Disease services in Zambia </vt:lpstr>
      <vt:lpstr>PowerPoint Presentation</vt:lpstr>
      <vt:lpstr>Presentation Outline</vt:lpstr>
      <vt:lpstr>PowerPoint Presentation</vt:lpstr>
      <vt:lpstr>PowerPoint Presentation</vt:lpstr>
      <vt:lpstr>How have funding changes affected AHD services and AIDS deaths in Zambia?</vt:lpstr>
      <vt:lpstr>Reduce testing, lose opportunity to identify AHD cases </vt:lpstr>
      <vt:lpstr>Progressive loss in current on ART from 2024-2026</vt:lpstr>
      <vt:lpstr>PowerPoint Presentation</vt:lpstr>
      <vt:lpstr>PowerPoint Presentation</vt:lpstr>
      <vt:lpstr>Difficult to interpret the AHD performance data</vt:lpstr>
      <vt:lpstr>What should we be doing about it?</vt:lpstr>
      <vt:lpstr>Sustain the difficult work!!!</vt:lpstr>
      <vt:lpstr>Advanced HIV Disease in Minimum Package of Care </vt:lpstr>
      <vt:lpstr>PowerPoint Presentation</vt:lpstr>
      <vt:lpstr>What opportunities exist? </vt:lpstr>
      <vt:lpstr>Expanded AHD Community Services </vt:lpstr>
      <vt:lpstr>Is there a role of AI in AHD services? </vt:lpstr>
      <vt:lpstr>So we call for help! </vt:lpstr>
      <vt:lpstr>Acknowledgments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Sivile, Suilanji</cp:lastModifiedBy>
  <cp:revision>21</cp:revision>
  <dcterms:created xsi:type="dcterms:W3CDTF">2026-05-29T07:53:03Z</dcterms:created>
  <dcterms:modified xsi:type="dcterms:W3CDTF">2026-07-27T18:26:31Z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