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701" r:id="rId4"/>
  </p:sldMasterIdLst>
  <p:notesMasterIdLst>
    <p:notesMasterId r:id="rId17"/>
  </p:notesMasterIdLst>
  <p:sldIdLst>
    <p:sldId id="268" r:id="rId5"/>
    <p:sldId id="314" r:id="rId6"/>
    <p:sldId id="301" r:id="rId7"/>
    <p:sldId id="297" r:id="rId8"/>
    <p:sldId id="291" r:id="rId9"/>
    <p:sldId id="292" r:id="rId10"/>
    <p:sldId id="296" r:id="rId11"/>
    <p:sldId id="310" r:id="rId12"/>
    <p:sldId id="315" r:id="rId13"/>
    <p:sldId id="294" r:id="rId14"/>
    <p:sldId id="276" r:id="rId15"/>
    <p:sldId id="323" r:id="rId16"/>
  </p:sldIdLst>
  <p:sldSz cx="12192000" cy="6858000"/>
  <p:notesSz cx="6858000" cy="9144000"/>
  <p:embeddedFontLst>
    <p:embeddedFont>
      <p:font typeface="Trebuchet MS" panose="020B0603020202020204" pitchFamily="34" charset="0"/>
      <p:regular r:id="rId18"/>
      <p:bold r:id="rId19"/>
      <p:italic r:id="rId20"/>
      <p:boldItalic r:id="rId21"/>
    </p:embeddedFont>
    <p:embeddedFont>
      <p:font typeface="Verdana" panose="020B060403050404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3FDAC48-69B7-59CA-0895-E5EBD7E0D7BE}" name="Lina Golob" initials="LG" userId="S::lina.golob@iasociety.org::18c054f1-9789-489e-8da1-71f1c382e037" providerId="AD"/>
  <p188:author id="{22AA1676-1FDE-2A80-C072-591492BE05A5}" name="Tendai Nyagura" initials="TN" userId="S::tendai.nyagura@gatesfoundation.org::14942cb3-5ef3-4572-92df-5c633689ea60" providerId="AD"/>
  <p188:author id="{3497B49E-2B73-E66A-5165-11D1EAC7856F}" name="Ana Moore" initials="AM" userId="Ana Moore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8204"/>
    <a:srgbClr val="D2D8CC"/>
    <a:srgbClr val="61800A"/>
    <a:srgbClr val="FFB53E"/>
    <a:srgbClr val="B4B000"/>
    <a:srgbClr val="E9F298"/>
    <a:srgbClr val="FEFDCB"/>
    <a:srgbClr val="DEFBB3"/>
    <a:srgbClr val="FFE7EA"/>
    <a:srgbClr val="E6EC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–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Light Style 2 –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–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8FB837D-C827-4EFA-A057-4D05807E0F7C}" styleName="Themed Style 1 –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5758FB7-9AC5-4552-8A53-C91805E547FA}" styleName="Themed Style 1 –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775DCB02-9BB8-47FD-8907-85C794F793BA}" styleName="Themed Style 1 –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–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Themed Style 1 –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161" autoAdjust="0"/>
  </p:normalViewPr>
  <p:slideViewPr>
    <p:cSldViewPr snapToGrid="0">
      <p:cViewPr varScale="1">
        <p:scale>
          <a:sx n="56" d="100"/>
          <a:sy n="56" d="100"/>
        </p:scale>
        <p:origin x="68" y="1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4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7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2.fntdata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5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Moore" userId="ea7e0581-e8a6-424a-bdb6-e35772520c9f" providerId="ADAL" clId="{8FEDBD9B-FB95-4319-BE99-E3DEBD3B46A8}"/>
    <pc:docChg chg="custSel addSld modSld">
      <pc:chgData name="Ana Moore" userId="ea7e0581-e8a6-424a-bdb6-e35772520c9f" providerId="ADAL" clId="{8FEDBD9B-FB95-4319-BE99-E3DEBD3B46A8}" dt="2026-07-29T12:11:32.682" v="1" actId="478"/>
      <pc:docMkLst>
        <pc:docMk/>
      </pc:docMkLst>
      <pc:sldChg chg="delSp mod">
        <pc:chgData name="Ana Moore" userId="ea7e0581-e8a6-424a-bdb6-e35772520c9f" providerId="ADAL" clId="{8FEDBD9B-FB95-4319-BE99-E3DEBD3B46A8}" dt="2026-07-29T12:11:32.682" v="1" actId="478"/>
        <pc:sldMkLst>
          <pc:docMk/>
          <pc:sldMk cId="4046845699" sldId="294"/>
        </pc:sldMkLst>
        <pc:spChg chg="del">
          <ac:chgData name="Ana Moore" userId="ea7e0581-e8a6-424a-bdb6-e35772520c9f" providerId="ADAL" clId="{8FEDBD9B-FB95-4319-BE99-E3DEBD3B46A8}" dt="2026-07-29T12:11:32.682" v="1" actId="478"/>
          <ac:spMkLst>
            <pc:docMk/>
            <pc:sldMk cId="4046845699" sldId="294"/>
            <ac:spMk id="43" creationId="{8DAB1BF5-FA45-D162-AC5F-AE9322195207}"/>
          </ac:spMkLst>
        </pc:spChg>
      </pc:sldChg>
      <pc:sldChg chg="add">
        <pc:chgData name="Ana Moore" userId="ea7e0581-e8a6-424a-bdb6-e35772520c9f" providerId="ADAL" clId="{8FEDBD9B-FB95-4319-BE99-E3DEBD3B46A8}" dt="2026-07-24T13:30:39.361" v="0"/>
        <pc:sldMkLst>
          <pc:docMk/>
          <pc:sldMk cId="4027164217" sldId="32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4D20E5-D8F7-594B-9D91-F763D43B9AF7}" type="datetimeFigureOut">
              <a:rPr lang="en-GB" smtClean="0"/>
              <a:t>29/07/2026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E8DCDC-D13C-2549-BE6A-717E9EED41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2321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152F25-18F3-E740-1531-4FE78E2F9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2075AA1-44CF-FB6E-DA6D-0E0DA50608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D24436-3D0A-4048-54F7-A7B3BCF6D8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E86E2E-20D9-71C5-F970-0552480357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5676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95269A-A474-75C4-78CE-A1B4CB23F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FAA1A-FED7-CEFF-E62F-70A0A0A6C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52D908-3D73-23C0-CEC4-D3004CA98A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FBE96-E106-FE53-5671-F0A4DA3315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81670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5292ED-C252-A614-617B-F300C532AC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A7E77B6-3ED4-9D8A-7D72-EB7431FBF2E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690D3DA-7A07-C285-A42E-BF5DB5722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26BF0B-E831-E49D-FB46-07591B29C9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38931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31528-B0FE-8F44-9EE3-706B39A75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DCF04-51B7-5DB8-07F5-B9CF74F64F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49C4D4-6EE0-B0F4-18BB-1BF4C02988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DA89DD-A0D9-C5B6-9F9F-A69E780333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27703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3862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56CB5B-0D4A-C2CA-677E-0239045FFD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1557F1-78EB-D355-74C8-BA91BEAE1F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625EAD-D43A-A5CE-A9C4-65F788BCAA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38B36-CEE2-FC83-8CE7-71629A98A5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4846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4C404D-3827-86F5-DD5F-7284BFA7E3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3E708D-715E-F5E7-141F-621D298460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F961E02-D636-FE38-0ED4-A9A715CEB2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5EB0A22-40E4-3D44-9657-9D993F502C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E8DCDC-D13C-2549-BE6A-717E9EED41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49157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357341" cy="5759450"/>
          </a:xfrm>
          <a:prstGeom prst="rect">
            <a:avLst/>
          </a:prstGeom>
        </p:spPr>
        <p:txBody>
          <a:bodyPr lIns="0" tIns="0" rIns="0" bIns="0" anchor="ctr" anchorCtr="0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44E8B6-6518-A33D-7A70-C9FD6E468D6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27306" y="4037048"/>
            <a:ext cx="3585484" cy="2308665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9FCB7F2-EDDE-2631-46A7-9B1DBF90345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4059534" cy="369608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2E11E1F5-72FC-EA6D-2311-C01BA07ECAEE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D81D20-A5D3-92AD-E846-1BFCC81E7AC4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95456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243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B27D770-6B73-6C3D-D0E2-95502F84F8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944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575945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>
              <a:defRPr sz="6000"/>
            </a:lvl1pPr>
          </a:lstStyle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B69231F-CE46-B143-A02F-F3089167ACB3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696DA62-48A2-4910-51D9-5349612C170E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F5C391-D1F0-666B-06E0-AD34C2274C7A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7C8642-0124-622F-BAF5-E8A0C111DE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974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A84E54A-D965-FC50-802E-562CE671CB7A}"/>
              </a:ext>
            </a:extLst>
          </p:cNvPr>
          <p:cNvSpPr/>
          <p:nvPr userDrawn="1"/>
        </p:nvSpPr>
        <p:spPr>
          <a:xfrm>
            <a:off x="0" y="0"/>
            <a:ext cx="12192000" cy="16652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B918DAA-45D8-EF4A-B0DE-9DB83618DF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8891914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DE0E92-4155-274E-B8D3-6224F5791510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DCB52A-22C1-CC1A-5306-2A67B54510F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B4EE815-10FC-404F-AA02-42FDEC9EF3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9641299" y="248555"/>
            <a:ext cx="2328312" cy="14991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4AF0A2EB-42C3-D81B-AB52-D398F3B5452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B065CA-40FB-7F48-9E62-95C7492E7738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4530057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5A67C6D-451D-6C40-B015-49D1207326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8551B1C-217B-4F4B-81FF-529B758036DF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DF6C31-4E8E-5BDB-94AB-7610F1DA05D3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054057-F02E-2B99-E32E-F9979D4EEE57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1067E1-F7EC-01BB-7973-A7A252E1C28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435742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FEE9A4EF-A011-1744-9932-D74E1968F6E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441325"/>
            <a:ext cx="5437188" cy="575945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6" name="Title 10">
            <a:extLst>
              <a:ext uri="{FF2B5EF4-FFF2-40B4-BE49-F238E27FC236}">
                <a16:creationId xmlns:a16="http://schemas.microsoft.com/office/drawing/2014/main" id="{091C71F5-B0A7-8745-8F8B-E636D57FA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7AD4010-0096-6B46-B74C-E77670FCDEA8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103DDA-7889-4B5B-0956-8066BA50259B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5F07B0A-8C48-EF80-3A83-BF9149E741FA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A89AE47-1EEB-2C92-3C54-1F045097632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06148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16388" y="2097089"/>
            <a:ext cx="7632703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3368799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22CF7E-E712-017E-103E-DCEC9512CD09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AB2192-2677-291C-F2AE-B0A152218DEC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0DD3AD8-8F42-1667-07F4-9D017FB25D1D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026460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0" y="2097089"/>
            <a:ext cx="5437191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5437187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3A1906-1C90-CD57-B856-9068C16F17C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4B60B3-9B42-510D-CCDA-A4FD4CB13D11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F6A1745-FF3F-423F-8AA2-E352A08E2E46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13675361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Tex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75613" y="2097089"/>
            <a:ext cx="3673478" cy="4103692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C75301D-79B8-304D-A9AB-978AFF907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3903E21-8E3C-EA42-845E-ACA015593389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60080C-8E2C-13C8-F305-B9340CF0ACD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2913" y="2097088"/>
            <a:ext cx="7200900" cy="41036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noProof="0" err="1"/>
              <a:t>Nulla</a:t>
            </a:r>
            <a:r>
              <a:rPr lang="en-GB" noProof="0"/>
              <a:t> </a:t>
            </a:r>
            <a:r>
              <a:rPr lang="en-GB" noProof="0" err="1"/>
              <a:t>quis</a:t>
            </a:r>
            <a:r>
              <a:rPr lang="en-GB" noProof="0"/>
              <a:t> lorem </a:t>
            </a:r>
            <a:r>
              <a:rPr lang="en-GB" noProof="0" err="1"/>
              <a:t>ut</a:t>
            </a:r>
            <a:r>
              <a:rPr lang="en-GB" noProof="0"/>
              <a:t> libero </a:t>
            </a:r>
            <a:r>
              <a:rPr lang="en-GB" noProof="0" err="1"/>
              <a:t>malesuada</a:t>
            </a:r>
            <a:r>
              <a:rPr lang="en-GB" noProof="0"/>
              <a:t> </a:t>
            </a:r>
            <a:r>
              <a:rPr lang="en-GB" noProof="0" err="1"/>
              <a:t>feugiat</a:t>
            </a:r>
            <a:r>
              <a:rPr lang="en-GB" noProof="0"/>
              <a:t>. </a:t>
            </a:r>
            <a:r>
              <a:rPr lang="en-GB" noProof="0" err="1"/>
              <a:t>Curabitur</a:t>
            </a:r>
            <a:r>
              <a:rPr lang="en-GB" noProof="0"/>
              <a:t> non </a:t>
            </a:r>
            <a:r>
              <a:rPr lang="en-GB" noProof="0" err="1"/>
              <a:t>nulla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 </a:t>
            </a:r>
            <a:r>
              <a:rPr lang="en-GB" noProof="0" err="1"/>
              <a:t>nisl</a:t>
            </a:r>
            <a:r>
              <a:rPr lang="en-GB" noProof="0"/>
              <a:t> tempus convallis </a:t>
            </a:r>
            <a:r>
              <a:rPr lang="en-GB" noProof="0" err="1"/>
              <a:t>quis</a:t>
            </a:r>
            <a:r>
              <a:rPr lang="en-GB" noProof="0"/>
              <a:t> ac </a:t>
            </a:r>
            <a:r>
              <a:rPr lang="en-GB" noProof="0" err="1"/>
              <a:t>lectus</a:t>
            </a:r>
            <a:r>
              <a:rPr lang="en-GB" noProof="0"/>
              <a:t>.</a:t>
            </a:r>
          </a:p>
          <a:p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 Lorem ipsum </a:t>
            </a:r>
            <a:r>
              <a:rPr lang="en-GB" noProof="0" err="1"/>
              <a:t>dolor</a:t>
            </a:r>
            <a:r>
              <a:rPr lang="en-GB" noProof="0"/>
              <a:t> sit </a:t>
            </a:r>
            <a:r>
              <a:rPr lang="en-GB" noProof="0" err="1"/>
              <a:t>amet</a:t>
            </a:r>
            <a:r>
              <a:rPr lang="en-GB" noProof="0"/>
              <a:t>, </a:t>
            </a:r>
            <a:r>
              <a:rPr lang="en-GB" noProof="0" err="1"/>
              <a:t>consectetur</a:t>
            </a:r>
            <a:r>
              <a:rPr lang="en-GB" noProof="0"/>
              <a:t> </a:t>
            </a:r>
            <a:r>
              <a:rPr lang="en-GB" noProof="0" err="1"/>
              <a:t>adipiscing</a:t>
            </a:r>
            <a:r>
              <a:rPr lang="en-GB" noProof="0"/>
              <a:t> </a:t>
            </a:r>
            <a:r>
              <a:rPr lang="en-GB" noProof="0" err="1"/>
              <a:t>elit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Donec </a:t>
            </a:r>
            <a:r>
              <a:rPr lang="en-GB" noProof="0" err="1"/>
              <a:t>rutrum</a:t>
            </a:r>
            <a:r>
              <a:rPr lang="en-GB" noProof="0"/>
              <a:t> </a:t>
            </a:r>
            <a:r>
              <a:rPr lang="en-GB" noProof="0" err="1"/>
              <a:t>congue</a:t>
            </a:r>
            <a:r>
              <a:rPr lang="en-GB" noProof="0"/>
              <a:t> </a:t>
            </a:r>
            <a:r>
              <a:rPr lang="en-GB" noProof="0" err="1"/>
              <a:t>leo</a:t>
            </a:r>
            <a:r>
              <a:rPr lang="en-GB" noProof="0"/>
              <a:t>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malesuada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 err="1"/>
              <a:t>Curabitur</a:t>
            </a:r>
            <a:r>
              <a:rPr lang="en-GB" noProof="0"/>
              <a:t> </a:t>
            </a:r>
            <a:r>
              <a:rPr lang="en-GB" noProof="0" err="1"/>
              <a:t>aliquet</a:t>
            </a:r>
            <a:r>
              <a:rPr lang="en-GB" noProof="0"/>
              <a:t> </a:t>
            </a:r>
            <a:r>
              <a:rPr lang="en-GB" noProof="0" err="1"/>
              <a:t>quam</a:t>
            </a:r>
            <a:r>
              <a:rPr lang="en-GB" noProof="0"/>
              <a:t> id dui </a:t>
            </a:r>
            <a:r>
              <a:rPr lang="en-GB" noProof="0" err="1"/>
              <a:t>posuere</a:t>
            </a:r>
            <a:r>
              <a:rPr lang="en-GB" noProof="0"/>
              <a:t> </a:t>
            </a:r>
            <a:r>
              <a:rPr lang="en-GB" noProof="0" err="1"/>
              <a:t>blandit</a:t>
            </a:r>
            <a:r>
              <a:rPr lang="en-GB" noProof="0"/>
              <a:t>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noProof="0"/>
              <a:t>Proin </a:t>
            </a:r>
            <a:r>
              <a:rPr lang="en-GB" noProof="0" err="1"/>
              <a:t>eget</a:t>
            </a:r>
            <a:r>
              <a:rPr lang="en-GB" noProof="0"/>
              <a:t> </a:t>
            </a:r>
            <a:r>
              <a:rPr lang="en-GB" noProof="0" err="1"/>
              <a:t>tortor</a:t>
            </a:r>
            <a:r>
              <a:rPr lang="en-GB" noProof="0"/>
              <a:t> </a:t>
            </a:r>
            <a:r>
              <a:rPr lang="en-GB" noProof="0" err="1"/>
              <a:t>risus</a:t>
            </a:r>
            <a:r>
              <a:rPr lang="en-GB" noProof="0"/>
              <a:t>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6350AF-01E5-1584-1D6E-A24252F1C3E6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F091343-887A-7C27-2A65-1394B1B02F38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42407B-17FD-C502-1243-774F728D13CE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7363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88">
          <p15:clr>
            <a:srgbClr val="FBAE40"/>
          </p15:clr>
        </p15:guide>
        <p15:guide id="2" orient="horz" pos="172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5512DB3-4C68-E6AE-8D86-2B37C85E701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075613" y="0"/>
            <a:ext cx="41148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22D4093A-7AF9-304D-AE6D-F745B4F0164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2915" y="3256767"/>
            <a:ext cx="5437188" cy="2944008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22C07795-8A1B-4F48-ADAF-7475467E7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1881188"/>
            <a:ext cx="5437187" cy="1212747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DD43CCD-AAFC-B847-BF0F-B7E2A805F6E1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A12FA691-34E1-B147-9F45-2CFB053A59B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74702" y="979714"/>
            <a:ext cx="4734000" cy="4898572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79FCCC6-1BCF-D16E-D5A2-940EE11165DD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A19DD43-09A7-C0FA-FD23-56F06106877D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EC753A9-3B8C-F8F1-F06A-BC751753B4D7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2534550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 - Patter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B0B8AC0-F5B9-4961-AB36-A3709CEF52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960642"/>
            <a:ext cx="4280598" cy="3897357"/>
          </a:xfrm>
          <a:prstGeom prst="rect">
            <a:avLst/>
          </a:prstGeom>
        </p:spPr>
      </p:pic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9B53F7F2-792C-5946-B26B-153D893CB55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3A9FAEF4-2CDC-9742-AEF3-A25C5A448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7" name="Picture Placeholder 2">
            <a:extLst>
              <a:ext uri="{FF2B5EF4-FFF2-40B4-BE49-F238E27FC236}">
                <a16:creationId xmlns:a16="http://schemas.microsoft.com/office/drawing/2014/main" id="{14DCF326-D6B4-5E4A-8E2C-D9FE40FD28A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88719" y="2098800"/>
            <a:ext cx="4690800" cy="3571200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0943C6-B383-4763-B926-D1CB8D8C92A1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3B36E5-CE69-3B1E-B3BD-1693FA1E6BE8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9882922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C6D1B286-EE94-DE44-8BBB-C1AC4686368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2913" y="2097089"/>
            <a:ext cx="5437187" cy="4103686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400"/>
            </a:lvl1pPr>
          </a:lstStyle>
          <a:p>
            <a:pPr lvl="0"/>
            <a:r>
              <a:rPr lang="en-GB" noProof="0"/>
              <a:t>Click to edit Master text styles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93976421-9C43-4A44-829D-511FFE0243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441325"/>
            <a:ext cx="7632700" cy="1223964"/>
          </a:xfrm>
          <a:prstGeom prst="rect">
            <a:avLst/>
          </a:prstGeom>
        </p:spPr>
        <p:txBody>
          <a:bodyPr lIns="0" tIns="0" rIns="0" bIns="0" anchor="b"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CB34A3-C584-1046-8C17-AB1BCE2694C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11903" y="2097091"/>
            <a:ext cx="5437188" cy="4103687"/>
          </a:xfrm>
          <a:prstGeom prst="rect">
            <a:avLst/>
          </a:prstGeom>
          <a:solidFill>
            <a:schemeClr val="accent2"/>
          </a:solidFill>
        </p:spPr>
        <p:txBody>
          <a:bodyPr lIns="0" tIns="0" rIns="0" bIns="0"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Click icon to add picture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51A06C6-814D-4A47-8F9A-552C373FA66E}"/>
              </a:ext>
            </a:extLst>
          </p:cNvPr>
          <p:cNvSpPr txBox="1"/>
          <p:nvPr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FCF1BB-B3E9-B97A-8306-531C90803CA5}"/>
              </a:ext>
            </a:extLst>
          </p:cNvPr>
          <p:cNvSpPr txBox="1"/>
          <p:nvPr userDrawn="1"/>
        </p:nvSpPr>
        <p:spPr>
          <a:xfrm>
            <a:off x="6312024" y="6416676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endParaRPr lang="en-GB" sz="1000" kern="1200" noProof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F0D4EE2-C7DF-8A77-CC45-38E648A1250B}"/>
              </a:ext>
            </a:extLst>
          </p:cNvPr>
          <p:cNvSpPr txBox="1"/>
          <p:nvPr userDrawn="1"/>
        </p:nvSpPr>
        <p:spPr>
          <a:xfrm>
            <a:off x="442913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8E0526-BD62-081D-BB5E-E881DF8C3413}"/>
              </a:ext>
            </a:extLst>
          </p:cNvPr>
          <p:cNvSpPr txBox="1"/>
          <p:nvPr userDrawn="1"/>
        </p:nvSpPr>
        <p:spPr>
          <a:xfrm>
            <a:off x="4116389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tx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</p:spTree>
    <p:extLst>
      <p:ext uri="{BB962C8B-B14F-4D97-AF65-F5344CB8AC3E}">
        <p14:creationId xmlns:p14="http://schemas.microsoft.com/office/powerpoint/2010/main" val="33498401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ull slide quot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A48F992-2AE2-529F-7179-FAFD77609F6B}"/>
              </a:ext>
            </a:extLst>
          </p:cNvPr>
          <p:cNvSpPr/>
          <p:nvPr userDrawn="1"/>
        </p:nvSpPr>
        <p:spPr>
          <a:xfrm>
            <a:off x="3125036" y="0"/>
            <a:ext cx="9066963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GB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1EAEC98C-6D09-7F42-88C1-4A9DE544669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16391" y="441325"/>
            <a:ext cx="7632700" cy="4609306"/>
          </a:xfrm>
          <a:prstGeom prst="rect">
            <a:avLst/>
          </a:prstGeom>
        </p:spPr>
        <p:txBody>
          <a:bodyPr lIns="0" tIns="0" rIns="0" bIns="0" anchor="b">
            <a:normAutofit/>
          </a:bodyPr>
          <a:lstStyle>
            <a:lvl1pPr>
              <a:defRPr sz="4800" b="0" i="0">
                <a:solidFill>
                  <a:schemeClr val="bg1"/>
                </a:solidFill>
                <a:latin typeface="+mn-lt"/>
                <a:ea typeface="IAS Ribbon Sans Regular" pitchFamily="2" charset="0"/>
              </a:defRPr>
            </a:lvl1pPr>
          </a:lstStyle>
          <a:p>
            <a:r>
              <a:rPr lang="en-GB" noProof="0"/>
              <a:t>“Click to edit quote”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683131-2416-4447-B094-A11566C2968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116388" y="5364956"/>
            <a:ext cx="7632700" cy="835818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2000" b="0" i="0">
                <a:solidFill>
                  <a:schemeClr val="bg1"/>
                </a:solidFill>
                <a:latin typeface="+mj-lt"/>
                <a:ea typeface="IAS Ribbon Sans Regular" pitchFamily="2" charset="0"/>
              </a:defRPr>
            </a:lvl1pPr>
          </a:lstStyle>
          <a:p>
            <a:pPr lvl="0"/>
            <a:r>
              <a:rPr lang="en-GB" noProof="0"/>
              <a:t>Quote citation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9E907-6C88-57CC-3433-E6393DEC17F9}"/>
              </a:ext>
            </a:extLst>
          </p:cNvPr>
          <p:cNvSpPr txBox="1"/>
          <p:nvPr userDrawn="1"/>
        </p:nvSpPr>
        <p:spPr>
          <a:xfrm>
            <a:off x="4116388" y="6416675"/>
            <a:ext cx="3673475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26–31 July  •  Rio de Janeiro, Brazil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8662DB7-DE31-C0AE-4ACD-C3866CFEC0B2}"/>
              </a:ext>
            </a:extLst>
          </p:cNvPr>
          <p:cNvSpPr txBox="1"/>
          <p:nvPr userDrawn="1"/>
        </p:nvSpPr>
        <p:spPr>
          <a:xfrm>
            <a:off x="7789864" y="6416675"/>
            <a:ext cx="1763711" cy="21590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en-GB" sz="1000" b="0" i="0" kern="1200" noProof="0">
                <a:solidFill>
                  <a:schemeClr val="bg1"/>
                </a:solidFill>
                <a:effectLst/>
                <a:latin typeface="+mn-lt"/>
                <a:ea typeface="IAS Ribbon Sans Regular" pitchFamily="2" charset="0"/>
                <a:cs typeface="+mn-cs"/>
              </a:rPr>
              <a:t>aids2026.org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C47D151-E338-7A56-A46C-640C4619BA8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097088"/>
            <a:ext cx="3808730" cy="4760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4900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116390" y="441326"/>
            <a:ext cx="7632692" cy="1223964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2907" y="2097090"/>
            <a:ext cx="11306175" cy="4079872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C779A7A-3E32-4C26-1C18-91765C53270A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236214" y="248555"/>
            <a:ext cx="2328312" cy="149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730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03" r:id="rId2"/>
    <p:sldLayoutId id="2147483721" r:id="rId3"/>
    <p:sldLayoutId id="2147483706" r:id="rId4"/>
    <p:sldLayoutId id="2147483708" r:id="rId5"/>
    <p:sldLayoutId id="2147483709" r:id="rId6"/>
    <p:sldLayoutId id="2147483710" r:id="rId7"/>
    <p:sldLayoutId id="2147483711" r:id="rId8"/>
    <p:sldLayoutId id="2147483712" r:id="rId9"/>
    <p:sldLayoutId id="2147483714" r:id="rId10"/>
    <p:sldLayoutId id="2147483716" r:id="rId11"/>
    <p:sldLayoutId id="2147483717" r:id="rId12"/>
    <p:sldLayoutId id="2147483720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79">
          <p15:clr>
            <a:srgbClr val="F26B43"/>
          </p15:clr>
        </p15:guide>
        <p15:guide id="2" pos="2593">
          <p15:clr>
            <a:srgbClr val="F26B43"/>
          </p15:clr>
        </p15:guide>
        <p15:guide id="3" pos="2865">
          <p15:clr>
            <a:srgbClr val="F26B43"/>
          </p15:clr>
        </p15:guide>
        <p15:guide id="4" pos="3704">
          <p15:clr>
            <a:srgbClr val="F26B43"/>
          </p15:clr>
        </p15:guide>
        <p15:guide id="5" pos="3976">
          <p15:clr>
            <a:srgbClr val="F26B43"/>
          </p15:clr>
        </p15:guide>
        <p15:guide id="6" pos="4815">
          <p15:clr>
            <a:srgbClr val="F26B43"/>
          </p15:clr>
        </p15:guide>
        <p15:guide id="7" pos="5087">
          <p15:clr>
            <a:srgbClr val="F26B43"/>
          </p15:clr>
        </p15:guide>
        <p15:guide id="8" pos="7401">
          <p15:clr>
            <a:srgbClr val="F26B43"/>
          </p15:clr>
        </p15:guide>
        <p15:guide id="9" orient="horz" pos="278">
          <p15:clr>
            <a:srgbClr val="F26B43"/>
          </p15:clr>
        </p15:guide>
        <p15:guide id="10" orient="horz" pos="1049">
          <p15:clr>
            <a:srgbClr val="F26B43"/>
          </p15:clr>
        </p15:guide>
        <p15:guide id="11" orient="horz" pos="1321">
          <p15:clr>
            <a:srgbClr val="F26B43"/>
          </p15:clr>
        </p15:guide>
        <p15:guide id="12" orient="horz" pos="3906">
          <p15:clr>
            <a:srgbClr val="F26B43"/>
          </p15:clr>
        </p15:guide>
        <p15:guide id="13" orient="horz" pos="4178">
          <p15:clr>
            <a:srgbClr val="F26B43"/>
          </p15:clr>
        </p15:guide>
        <p15:guide id="14" orient="horz" pos="4042">
          <p15:clr>
            <a:srgbClr val="F26B43"/>
          </p15:clr>
        </p15:guide>
        <p15:guide id="15" orient="horz" pos="118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28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core/lw/2.0/html/tileshop_pmc/tileshop_pmc_inline.html?title=Click%20on%20image%20to%20zoom&amp;p=PMC3&amp;id=9326406_wellcomeopenres-6-19938-g0000.jpg" TargetMode="External"/><Relationship Id="rId13" Type="http://schemas.openxmlformats.org/officeDocument/2006/relationships/hyperlink" Target="https://pmc.ncbi.nlm.nih.gov/articles/PMC12055164/" TargetMode="External"/><Relationship Id="rId3" Type="http://schemas.openxmlformats.org/officeDocument/2006/relationships/hyperlink" Target="https://nairobionline.com/articles/lumbar-puncture-spinal-fluid-sampling-cost-in-kenya-what-you-need-to-know.html" TargetMode="External"/><Relationship Id="rId7" Type="http://schemas.openxmlformats.org/officeDocument/2006/relationships/hyperlink" Target="https://ourworldindata.org/grapher/average-cost-of-tuberculosis-treatment-by-type?country=UGA~MWI~ZAF~ZWE" TargetMode="External"/><Relationship Id="rId12" Type="http://schemas.openxmlformats.org/officeDocument/2006/relationships/hyperlink" Target="https://pmc.ncbi.nlm.nih.gov/articles/PMC5157976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stoptb.org/sites/default/files/imported/document/BoardDocs/08/1.05-12_GDF/1.05-12.1_GDF_4X4__2__0.pdf" TargetMode="External"/><Relationship Id="rId11" Type="http://schemas.openxmlformats.org/officeDocument/2006/relationships/hyperlink" Target="https://journals.plos.org/globalpublichealth/article?id=10.1371%2Fjournal.pgph.0001861" TargetMode="External"/><Relationship Id="rId5" Type="http://schemas.openxmlformats.org/officeDocument/2006/relationships/hyperlink" Target="https://medaccess.org/partners-announce-reduced-price-for-patient-friendly-tuberculosis-preventive-treatments/" TargetMode="External"/><Relationship Id="rId10" Type="http://schemas.openxmlformats.org/officeDocument/2006/relationships/hyperlink" Target="https://journals.plos.org/plosone/article?id=10.1371/journal.pone.0148546" TargetMode="External"/><Relationship Id="rId4" Type="http://schemas.openxmlformats.org/officeDocument/2006/relationships/hyperlink" Target="https://www.theglobalfund.org/media/13442/operational_2023-10-cepheid-genexpert-tb-testing_briefingnote_en.pdf" TargetMode="External"/><Relationship Id="rId9" Type="http://schemas.openxmlformats.org/officeDocument/2006/relationships/hyperlink" Target="https://pmc.ncbi.nlm.nih.gov/articles/PMC4223402/" TargetMode="External"/><Relationship Id="rId14" Type="http://schemas.openxmlformats.org/officeDocument/2006/relationships/hyperlink" Target="https://pmc.ncbi.nlm.nih.gov/articles/PMC10523817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A04B1-372F-B359-D62A-9CC263D7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6391" y="-925405"/>
            <a:ext cx="7357341" cy="5759450"/>
          </a:xfrm>
        </p:spPr>
        <p:txBody>
          <a:bodyPr>
            <a:normAutofit/>
          </a:bodyPr>
          <a:lstStyle/>
          <a:p>
            <a:r>
              <a:rPr lang="en-US" sz="4800" dirty="0"/>
              <a:t>The true cost of delivering effective AHD screening and prevention packages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59164F-E97A-9F08-0E28-96DFA83CFE4D}"/>
              </a:ext>
            </a:extLst>
          </p:cNvPr>
          <p:cNvSpPr txBox="1"/>
          <p:nvPr/>
        </p:nvSpPr>
        <p:spPr>
          <a:xfrm>
            <a:off x="4029304" y="3525409"/>
            <a:ext cx="735734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/>
              <a:t>Ana Moore, CHAI</a:t>
            </a:r>
          </a:p>
          <a:p>
            <a:br>
              <a:rPr lang="en-US" sz="2400"/>
            </a:br>
            <a:r>
              <a:rPr lang="en-US" sz="2400" b="1"/>
              <a:t>Unfinished business: Ending preventable deaths from advanced HIV disease in a changing HIV response  </a:t>
            </a:r>
          </a:p>
          <a:p>
            <a:br>
              <a:rPr lang="en-US" sz="4800"/>
            </a:br>
            <a:endParaRPr lang="en-US" sz="4800"/>
          </a:p>
        </p:txBody>
      </p:sp>
    </p:spTree>
    <p:extLst>
      <p:ext uri="{BB962C8B-B14F-4D97-AF65-F5344CB8AC3E}">
        <p14:creationId xmlns:p14="http://schemas.microsoft.com/office/powerpoint/2010/main" val="23653057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29469-4BCD-A204-998C-4869915D01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B58FE1E-338E-7015-64E5-B2CA2196157D}"/>
              </a:ext>
            </a:extLst>
          </p:cNvPr>
          <p:cNvSpPr txBox="1">
            <a:spLocks/>
          </p:cNvSpPr>
          <p:nvPr/>
        </p:nvSpPr>
        <p:spPr>
          <a:xfrm>
            <a:off x="2652454" y="273906"/>
            <a:ext cx="9417625" cy="12239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Goals of this presentation:</a:t>
            </a:r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A1024205-5D55-9DAF-B39B-2FA8A626F604}"/>
              </a:ext>
            </a:extLst>
          </p:cNvPr>
          <p:cNvSpPr/>
          <p:nvPr/>
        </p:nvSpPr>
        <p:spPr>
          <a:xfrm>
            <a:off x="4207475" y="2089115"/>
            <a:ext cx="7413508" cy="1950450"/>
          </a:xfrm>
          <a:prstGeom prst="roundRect">
            <a:avLst>
              <a:gd name="adj" fmla="val 4348"/>
            </a:avLst>
          </a:prstGeom>
          <a:solidFill>
            <a:srgbClr val="F7F7F2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 anchor="ctr"/>
          <a:lstStyle/>
          <a:p>
            <a:pPr lvl="1"/>
            <a:r>
              <a:rPr lang="en-US" sz="2400" dirty="0">
                <a:latin typeface="+mj-lt"/>
              </a:rPr>
              <a:t>Present the cost-effectiveness of AHD commodities and services</a:t>
            </a:r>
          </a:p>
        </p:txBody>
      </p:sp>
      <p:sp>
        <p:nvSpPr>
          <p:cNvPr id="8" name="Shape 10">
            <a:extLst>
              <a:ext uri="{FF2B5EF4-FFF2-40B4-BE49-F238E27FC236}">
                <a16:creationId xmlns:a16="http://schemas.microsoft.com/office/drawing/2014/main" id="{47E83698-6114-6525-E144-3D3903B1AB86}"/>
              </a:ext>
            </a:extLst>
          </p:cNvPr>
          <p:cNvSpPr/>
          <p:nvPr/>
        </p:nvSpPr>
        <p:spPr>
          <a:xfrm>
            <a:off x="4207475" y="4209211"/>
            <a:ext cx="7413508" cy="1950450"/>
          </a:xfrm>
          <a:prstGeom prst="roundRect">
            <a:avLst>
              <a:gd name="adj" fmla="val 4348"/>
            </a:avLst>
          </a:prstGeom>
          <a:solidFill>
            <a:srgbClr val="F7F7F2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 anchor="ctr"/>
          <a:lstStyle/>
          <a:p>
            <a:pPr lvl="1"/>
            <a:r>
              <a:rPr lang="en-US" sz="2400" dirty="0">
                <a:latin typeface="+mj-lt"/>
              </a:rPr>
              <a:t>Emphasize the cost of </a:t>
            </a:r>
            <a:r>
              <a:rPr lang="en-US" sz="2400" i="1" dirty="0">
                <a:latin typeface="+mj-lt"/>
              </a:rPr>
              <a:t>not</a:t>
            </a:r>
            <a:r>
              <a:rPr lang="en-US" sz="2400" dirty="0">
                <a:latin typeface="+mj-lt"/>
              </a:rPr>
              <a:t> 	providing the package of care and the impact on preventable morbidity and mortality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8313C12-9D98-C5BE-61F4-9694F7E9D34F}"/>
              </a:ext>
            </a:extLst>
          </p:cNvPr>
          <p:cNvSpPr/>
          <p:nvPr/>
        </p:nvSpPr>
        <p:spPr>
          <a:xfrm>
            <a:off x="4062691" y="2851584"/>
            <a:ext cx="289567" cy="4255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>
              <a:solidFill>
                <a:schemeClr val="bg2"/>
              </a:solidFill>
            </a:endParaRPr>
          </a:p>
        </p:txBody>
      </p:sp>
      <p:pic>
        <p:nvPicPr>
          <p:cNvPr id="10" name="Graphic 9" descr="Badge 1 with solid fill">
            <a:extLst>
              <a:ext uri="{FF2B5EF4-FFF2-40B4-BE49-F238E27FC236}">
                <a16:creationId xmlns:a16="http://schemas.microsoft.com/office/drawing/2014/main" id="{D3113C7C-9927-186F-BF0F-1F90B50C30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917908" y="2774773"/>
            <a:ext cx="579134" cy="579134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415E30A0-0B2B-BD1C-919D-3F63187D9507}"/>
              </a:ext>
            </a:extLst>
          </p:cNvPr>
          <p:cNvSpPr/>
          <p:nvPr/>
        </p:nvSpPr>
        <p:spPr>
          <a:xfrm>
            <a:off x="4062691" y="4971680"/>
            <a:ext cx="289567" cy="425512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>
              <a:solidFill>
                <a:schemeClr val="bg2"/>
              </a:solidFill>
            </a:endParaRPr>
          </a:p>
        </p:txBody>
      </p:sp>
      <p:pic>
        <p:nvPicPr>
          <p:cNvPr id="12" name="Graphic 11" descr="Badge with solid fill">
            <a:extLst>
              <a:ext uri="{FF2B5EF4-FFF2-40B4-BE49-F238E27FC236}">
                <a16:creationId xmlns:a16="http://schemas.microsoft.com/office/drawing/2014/main" id="{FA0FBC97-6CA1-7373-EFE7-55A7CBD51C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17908" y="4894869"/>
            <a:ext cx="579134" cy="5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0971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A0A89-0370-DC8F-858D-4CE202DE8E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97AC300-6E57-D7E7-7CFA-386C3917C3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89208" y="284961"/>
            <a:ext cx="8851982" cy="1223964"/>
          </a:xfrm>
        </p:spPr>
        <p:txBody>
          <a:bodyPr anchor="ctr">
            <a:noAutofit/>
          </a:bodyPr>
          <a:lstStyle/>
          <a:p>
            <a:r>
              <a:rPr lang="en-US" sz="2800" dirty="0"/>
              <a:t>The WHO-recommended AHD package of care is deliberately simple and appears cost-effective; timely presentation matters</a:t>
            </a: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B99DB546-9AD8-9480-D503-903F0A8BDE24}"/>
              </a:ext>
            </a:extLst>
          </p:cNvPr>
          <p:cNvSpPr/>
          <p:nvPr/>
        </p:nvSpPr>
        <p:spPr>
          <a:xfrm>
            <a:off x="1315050" y="1791091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400" b="1" dirty="0">
                <a:solidFill>
                  <a:srgbClr val="7A8C1A"/>
                </a:solidFill>
                <a:latin typeface="+mj-lt"/>
                <a:ea typeface="Calibri" pitchFamily="34" charset="-122"/>
                <a:cs typeface="Calibri" pitchFamily="34" charset="-120"/>
              </a:rPr>
              <a:t>WHO 2022 consolidated guidelines: comprehensive package for all PLHIV with CD4 &lt;200</a:t>
            </a:r>
            <a:endParaRPr lang="en-US" sz="1400" b="1" dirty="0">
              <a:latin typeface="+mj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A14E593-E6CB-93DC-93C2-5E061E82FD8B}"/>
              </a:ext>
            </a:extLst>
          </p:cNvPr>
          <p:cNvSpPr/>
          <p:nvPr/>
        </p:nvSpPr>
        <p:spPr>
          <a:xfrm>
            <a:off x="143691" y="1817463"/>
            <a:ext cx="11926389" cy="497479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>
              <a:latin typeface="+mj-lt"/>
            </a:endParaRPr>
          </a:p>
        </p:txBody>
      </p:sp>
      <p:sp>
        <p:nvSpPr>
          <p:cNvPr id="41" name="Shape 42">
            <a:extLst>
              <a:ext uri="{FF2B5EF4-FFF2-40B4-BE49-F238E27FC236}">
                <a16:creationId xmlns:a16="http://schemas.microsoft.com/office/drawing/2014/main" id="{9C741674-CE45-8806-8CCE-479245175C9D}"/>
              </a:ext>
            </a:extLst>
          </p:cNvPr>
          <p:cNvSpPr/>
          <p:nvPr/>
        </p:nvSpPr>
        <p:spPr>
          <a:xfrm>
            <a:off x="5158454" y="5226573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43" name="Shape 42">
            <a:extLst>
              <a:ext uri="{FF2B5EF4-FFF2-40B4-BE49-F238E27FC236}">
                <a16:creationId xmlns:a16="http://schemas.microsoft.com/office/drawing/2014/main" id="{2E9B06BA-2C71-2338-7505-8E5C7F51F4A4}"/>
              </a:ext>
            </a:extLst>
          </p:cNvPr>
          <p:cNvSpPr/>
          <p:nvPr/>
        </p:nvSpPr>
        <p:spPr>
          <a:xfrm>
            <a:off x="7099918" y="5226573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47" name="Shape 28">
            <a:extLst>
              <a:ext uri="{FF2B5EF4-FFF2-40B4-BE49-F238E27FC236}">
                <a16:creationId xmlns:a16="http://schemas.microsoft.com/office/drawing/2014/main" id="{8DBD4B5A-DDEC-1FB8-E265-B0AD138FB547}"/>
              </a:ext>
            </a:extLst>
          </p:cNvPr>
          <p:cNvSpPr/>
          <p:nvPr/>
        </p:nvSpPr>
        <p:spPr>
          <a:xfrm>
            <a:off x="1232012" y="3171641"/>
            <a:ext cx="0" cy="32004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51" name="Shape 28">
            <a:extLst>
              <a:ext uri="{FF2B5EF4-FFF2-40B4-BE49-F238E27FC236}">
                <a16:creationId xmlns:a16="http://schemas.microsoft.com/office/drawing/2014/main" id="{7C16D9C7-29CE-3F56-1F3F-2395751D0B66}"/>
              </a:ext>
            </a:extLst>
          </p:cNvPr>
          <p:cNvSpPr/>
          <p:nvPr/>
        </p:nvSpPr>
        <p:spPr>
          <a:xfrm>
            <a:off x="3098912" y="3171641"/>
            <a:ext cx="0" cy="32004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53" name="Shape 54">
            <a:extLst>
              <a:ext uri="{FF2B5EF4-FFF2-40B4-BE49-F238E27FC236}">
                <a16:creationId xmlns:a16="http://schemas.microsoft.com/office/drawing/2014/main" id="{AF09545F-62EA-2536-CF0A-6D856F54F169}"/>
              </a:ext>
            </a:extLst>
          </p:cNvPr>
          <p:cNvSpPr/>
          <p:nvPr/>
        </p:nvSpPr>
        <p:spPr>
          <a:xfrm>
            <a:off x="1217985" y="5346459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56" name="Shape 11">
            <a:extLst>
              <a:ext uri="{FF2B5EF4-FFF2-40B4-BE49-F238E27FC236}">
                <a16:creationId xmlns:a16="http://schemas.microsoft.com/office/drawing/2014/main" id="{F03FD1E0-1262-28C5-422E-CC398664208E}"/>
              </a:ext>
            </a:extLst>
          </p:cNvPr>
          <p:cNvSpPr/>
          <p:nvPr/>
        </p:nvSpPr>
        <p:spPr>
          <a:xfrm flipH="1" flipV="1">
            <a:off x="2286018" y="2432286"/>
            <a:ext cx="7959821" cy="33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none"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58" name="Shape 12">
            <a:extLst>
              <a:ext uri="{FF2B5EF4-FFF2-40B4-BE49-F238E27FC236}">
                <a16:creationId xmlns:a16="http://schemas.microsoft.com/office/drawing/2014/main" id="{272A03E3-9E0A-4E35-F540-464E6262AAE3}"/>
              </a:ext>
            </a:extLst>
          </p:cNvPr>
          <p:cNvSpPr/>
          <p:nvPr/>
        </p:nvSpPr>
        <p:spPr>
          <a:xfrm flipH="1">
            <a:off x="6250688" y="2518230"/>
            <a:ext cx="0" cy="338328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62" name="Shape 13">
            <a:extLst>
              <a:ext uri="{FF2B5EF4-FFF2-40B4-BE49-F238E27FC236}">
                <a16:creationId xmlns:a16="http://schemas.microsoft.com/office/drawing/2014/main" id="{179C2952-7EFF-713C-7D6C-73851FF08D1B}"/>
              </a:ext>
            </a:extLst>
          </p:cNvPr>
          <p:cNvSpPr/>
          <p:nvPr/>
        </p:nvSpPr>
        <p:spPr>
          <a:xfrm flipH="1">
            <a:off x="10245814" y="2432286"/>
            <a:ext cx="3" cy="424272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64" name="Shape 28">
            <a:extLst>
              <a:ext uri="{FF2B5EF4-FFF2-40B4-BE49-F238E27FC236}">
                <a16:creationId xmlns:a16="http://schemas.microsoft.com/office/drawing/2014/main" id="{BA37EA90-2BC1-DA8B-4572-E977A7BD4447}"/>
              </a:ext>
            </a:extLst>
          </p:cNvPr>
          <p:cNvSpPr/>
          <p:nvPr/>
        </p:nvSpPr>
        <p:spPr>
          <a:xfrm>
            <a:off x="10245814" y="3171641"/>
            <a:ext cx="0" cy="32004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67" name="Shape 39">
            <a:extLst>
              <a:ext uri="{FF2B5EF4-FFF2-40B4-BE49-F238E27FC236}">
                <a16:creationId xmlns:a16="http://schemas.microsoft.com/office/drawing/2014/main" id="{E7288C37-EBF5-D6B8-7B30-62BBAD2AC8CC}"/>
              </a:ext>
            </a:extLst>
          </p:cNvPr>
          <p:cNvSpPr/>
          <p:nvPr/>
        </p:nvSpPr>
        <p:spPr>
          <a:xfrm>
            <a:off x="1217986" y="3965010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69" name="Shape 40">
            <a:extLst>
              <a:ext uri="{FF2B5EF4-FFF2-40B4-BE49-F238E27FC236}">
                <a16:creationId xmlns:a16="http://schemas.microsoft.com/office/drawing/2014/main" id="{FC5352B9-F74F-B54F-0D91-C48EBA4E9136}"/>
              </a:ext>
            </a:extLst>
          </p:cNvPr>
          <p:cNvSpPr/>
          <p:nvPr/>
        </p:nvSpPr>
        <p:spPr>
          <a:xfrm>
            <a:off x="3098912" y="3965010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72" name="Shape 42">
            <a:extLst>
              <a:ext uri="{FF2B5EF4-FFF2-40B4-BE49-F238E27FC236}">
                <a16:creationId xmlns:a16="http://schemas.microsoft.com/office/drawing/2014/main" id="{B67B0148-3099-A112-EA63-07D4C671CB55}"/>
              </a:ext>
            </a:extLst>
          </p:cNvPr>
          <p:cNvSpPr/>
          <p:nvPr/>
        </p:nvSpPr>
        <p:spPr>
          <a:xfrm>
            <a:off x="7099918" y="3965010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76" name="Shape 43">
            <a:extLst>
              <a:ext uri="{FF2B5EF4-FFF2-40B4-BE49-F238E27FC236}">
                <a16:creationId xmlns:a16="http://schemas.microsoft.com/office/drawing/2014/main" id="{B368CBDB-43CB-0556-0362-B577E4B45A20}"/>
              </a:ext>
            </a:extLst>
          </p:cNvPr>
          <p:cNvSpPr/>
          <p:nvPr/>
        </p:nvSpPr>
        <p:spPr>
          <a:xfrm>
            <a:off x="10230239" y="3965010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78" name="Shape 28">
            <a:extLst>
              <a:ext uri="{FF2B5EF4-FFF2-40B4-BE49-F238E27FC236}">
                <a16:creationId xmlns:a16="http://schemas.microsoft.com/office/drawing/2014/main" id="{6791116A-6CE3-6822-8352-168994D67D94}"/>
              </a:ext>
            </a:extLst>
          </p:cNvPr>
          <p:cNvSpPr/>
          <p:nvPr/>
        </p:nvSpPr>
        <p:spPr>
          <a:xfrm>
            <a:off x="5166913" y="3171304"/>
            <a:ext cx="0" cy="32004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0" name="Shape 28">
            <a:extLst>
              <a:ext uri="{FF2B5EF4-FFF2-40B4-BE49-F238E27FC236}">
                <a16:creationId xmlns:a16="http://schemas.microsoft.com/office/drawing/2014/main" id="{ECA0B80C-2896-2DAE-2B6D-5362318EE6E2}"/>
              </a:ext>
            </a:extLst>
          </p:cNvPr>
          <p:cNvSpPr/>
          <p:nvPr/>
        </p:nvSpPr>
        <p:spPr>
          <a:xfrm>
            <a:off x="7100919" y="3171304"/>
            <a:ext cx="0" cy="32004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82" name="Shape 48">
            <a:extLst>
              <a:ext uri="{FF2B5EF4-FFF2-40B4-BE49-F238E27FC236}">
                <a16:creationId xmlns:a16="http://schemas.microsoft.com/office/drawing/2014/main" id="{93048321-43F6-E9B3-5A69-9BD4BBCD8DE2}"/>
              </a:ext>
            </a:extLst>
          </p:cNvPr>
          <p:cNvSpPr/>
          <p:nvPr/>
        </p:nvSpPr>
        <p:spPr>
          <a:xfrm>
            <a:off x="1224702" y="4678862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97" name="Shape 49">
            <a:extLst>
              <a:ext uri="{FF2B5EF4-FFF2-40B4-BE49-F238E27FC236}">
                <a16:creationId xmlns:a16="http://schemas.microsoft.com/office/drawing/2014/main" id="{A37EB406-6238-FC1E-3141-2B5B1B0A479A}"/>
              </a:ext>
            </a:extLst>
          </p:cNvPr>
          <p:cNvSpPr/>
          <p:nvPr/>
        </p:nvSpPr>
        <p:spPr>
          <a:xfrm flipH="1">
            <a:off x="5156342" y="3926021"/>
            <a:ext cx="0" cy="884896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00" name="Shape 55">
            <a:extLst>
              <a:ext uri="{FF2B5EF4-FFF2-40B4-BE49-F238E27FC236}">
                <a16:creationId xmlns:a16="http://schemas.microsoft.com/office/drawing/2014/main" id="{D23FDA5D-E38D-8789-8BB6-C128B368BA06}"/>
              </a:ext>
            </a:extLst>
          </p:cNvPr>
          <p:cNvSpPr/>
          <p:nvPr/>
        </p:nvSpPr>
        <p:spPr>
          <a:xfrm>
            <a:off x="5158454" y="5856655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02" name="Shape 3">
            <a:extLst>
              <a:ext uri="{FF2B5EF4-FFF2-40B4-BE49-F238E27FC236}">
                <a16:creationId xmlns:a16="http://schemas.microsoft.com/office/drawing/2014/main" id="{D5AB4176-9C76-79C4-4F5F-2066BFA9AF44}"/>
              </a:ext>
            </a:extLst>
          </p:cNvPr>
          <p:cNvSpPr/>
          <p:nvPr/>
        </p:nvSpPr>
        <p:spPr>
          <a:xfrm>
            <a:off x="4637275" y="2203686"/>
            <a:ext cx="3164007" cy="457200"/>
          </a:xfrm>
          <a:prstGeom prst="rect">
            <a:avLst/>
          </a:prstGeom>
          <a:solidFill>
            <a:srgbClr val="105A35"/>
          </a:solidFill>
          <a:ln w="12700">
            <a:solidFill>
              <a:srgbClr val="105A35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rIns="274320"/>
          <a:lstStyle/>
          <a:p>
            <a:pPr algn="ctr" defTabSz="914400"/>
            <a:r>
              <a:rPr lang="en-US" sz="12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CD4 Testing</a:t>
            </a:r>
            <a:endParaRPr lang="en-US" sz="12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200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(AHD Screening)</a:t>
            </a:r>
            <a:endParaRPr lang="en-US" sz="12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04" name="Shape 5">
            <a:extLst>
              <a:ext uri="{FF2B5EF4-FFF2-40B4-BE49-F238E27FC236}">
                <a16:creationId xmlns:a16="http://schemas.microsoft.com/office/drawing/2014/main" id="{E15D6B50-A763-680D-644A-37D15920A942}"/>
              </a:ext>
            </a:extLst>
          </p:cNvPr>
          <p:cNvSpPr/>
          <p:nvPr/>
        </p:nvSpPr>
        <p:spPr>
          <a:xfrm>
            <a:off x="269465" y="2874461"/>
            <a:ext cx="3733249" cy="456863"/>
          </a:xfrm>
          <a:prstGeom prst="rect">
            <a:avLst/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lIns="457200" rIns="457200" anchor="ctr"/>
          <a:lstStyle/>
          <a:p>
            <a:pPr algn="ctr" defTabSz="914400"/>
            <a:r>
              <a:rPr lang="en-US" sz="1100" b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TB LAM</a:t>
            </a:r>
            <a:endParaRPr lang="en-US" sz="110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(TB Screening)</a:t>
            </a:r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09" name="Shape 7">
            <a:extLst>
              <a:ext uri="{FF2B5EF4-FFF2-40B4-BE49-F238E27FC236}">
                <a16:creationId xmlns:a16="http://schemas.microsoft.com/office/drawing/2014/main" id="{602BC8C0-D713-D40C-CC01-087E94D3E941}"/>
              </a:ext>
            </a:extLst>
          </p:cNvPr>
          <p:cNvSpPr/>
          <p:nvPr/>
        </p:nvSpPr>
        <p:spPr>
          <a:xfrm>
            <a:off x="4170987" y="2876874"/>
            <a:ext cx="3872797" cy="457200"/>
          </a:xfrm>
          <a:prstGeom prst="rect">
            <a:avLst/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anchor="ctr"/>
          <a:lstStyle/>
          <a:p>
            <a:pPr algn="ctr" defTabSz="914400"/>
            <a:r>
              <a:rPr lang="en-US" sz="1100" b="1" err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CrAg</a:t>
            </a:r>
            <a:r>
              <a:rPr lang="en-US" sz="1100" b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 LFA</a:t>
            </a:r>
            <a:endParaRPr lang="en-US" sz="110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(</a:t>
            </a:r>
            <a:r>
              <a:rPr lang="en-US" sz="1100" err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CrAg</a:t>
            </a:r>
            <a:r>
              <a:rPr lang="en-US" sz="110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 Screening)</a:t>
            </a:r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15" name="Shape 9">
            <a:extLst>
              <a:ext uri="{FF2B5EF4-FFF2-40B4-BE49-F238E27FC236}">
                <a16:creationId xmlns:a16="http://schemas.microsoft.com/office/drawing/2014/main" id="{05715378-E94A-EC0C-A977-00AF9FAAC364}"/>
              </a:ext>
            </a:extLst>
          </p:cNvPr>
          <p:cNvSpPr/>
          <p:nvPr/>
        </p:nvSpPr>
        <p:spPr>
          <a:xfrm>
            <a:off x="8229600" y="2876874"/>
            <a:ext cx="3657600" cy="457200"/>
          </a:xfrm>
          <a:prstGeom prst="rect">
            <a:avLst/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rIns="457200"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17" name="Text 10">
            <a:extLst>
              <a:ext uri="{FF2B5EF4-FFF2-40B4-BE49-F238E27FC236}">
                <a16:creationId xmlns:a16="http://schemas.microsoft.com/office/drawing/2014/main" id="{4AA66CF1-986A-23E6-6BDA-A795E448DB1E}"/>
              </a:ext>
            </a:extLst>
          </p:cNvPr>
          <p:cNvSpPr/>
          <p:nvPr/>
        </p:nvSpPr>
        <p:spPr>
          <a:xfrm>
            <a:off x="8229600" y="2876874"/>
            <a:ext cx="3566160" cy="5029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Histoplasmosis &amp;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Other OI Screening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19" name="Shape 14">
            <a:extLst>
              <a:ext uri="{FF2B5EF4-FFF2-40B4-BE49-F238E27FC236}">
                <a16:creationId xmlns:a16="http://schemas.microsoft.com/office/drawing/2014/main" id="{7CE47A0C-C0E7-5BA0-363B-2C74AE69CBF1}"/>
              </a:ext>
            </a:extLst>
          </p:cNvPr>
          <p:cNvSpPr/>
          <p:nvPr/>
        </p:nvSpPr>
        <p:spPr>
          <a:xfrm>
            <a:off x="269466" y="3504059"/>
            <a:ext cx="1855244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TB LAM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Positive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1" name="Shape 16">
            <a:extLst>
              <a:ext uri="{FF2B5EF4-FFF2-40B4-BE49-F238E27FC236}">
                <a16:creationId xmlns:a16="http://schemas.microsoft.com/office/drawing/2014/main" id="{38919410-5ED6-AD06-8EE8-4DFD4944B36C}"/>
              </a:ext>
            </a:extLst>
          </p:cNvPr>
          <p:cNvSpPr/>
          <p:nvPr/>
        </p:nvSpPr>
        <p:spPr>
          <a:xfrm>
            <a:off x="2240280" y="3504059"/>
            <a:ext cx="1762438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anchor="ctr"/>
          <a:lstStyle/>
          <a:p>
            <a:pPr algn="ctr" defTabSz="914400"/>
            <a:r>
              <a:rPr lang="en-US" sz="1100" b="1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TB LAM</a:t>
            </a:r>
            <a:endParaRPr lang="en-US" sz="110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Negative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3" name="Shape 18">
            <a:extLst>
              <a:ext uri="{FF2B5EF4-FFF2-40B4-BE49-F238E27FC236}">
                <a16:creationId xmlns:a16="http://schemas.microsoft.com/office/drawing/2014/main" id="{132C9754-1ABD-B4D8-A472-D4A0DFD4A767}"/>
              </a:ext>
            </a:extLst>
          </p:cNvPr>
          <p:cNvSpPr/>
          <p:nvPr/>
        </p:nvSpPr>
        <p:spPr>
          <a:xfrm>
            <a:off x="4169404" y="3499849"/>
            <a:ext cx="1957076" cy="46141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anchor="ctr"/>
          <a:lstStyle/>
          <a:p>
            <a:pPr algn="ctr" defTabSz="914400"/>
            <a:r>
              <a:rPr lang="en-US" sz="1100" b="1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CrAg</a:t>
            </a:r>
            <a:endParaRPr lang="en-US" sz="110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Positive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5" name="Shape 20">
            <a:extLst>
              <a:ext uri="{FF2B5EF4-FFF2-40B4-BE49-F238E27FC236}">
                <a16:creationId xmlns:a16="http://schemas.microsoft.com/office/drawing/2014/main" id="{00911E62-21F7-1087-A975-CF03F5CE3A5F}"/>
              </a:ext>
            </a:extLst>
          </p:cNvPr>
          <p:cNvSpPr/>
          <p:nvPr/>
        </p:nvSpPr>
        <p:spPr>
          <a:xfrm>
            <a:off x="6172199" y="3499849"/>
            <a:ext cx="1871581" cy="46141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CrAg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Negative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7" name="Shape 22">
            <a:extLst>
              <a:ext uri="{FF2B5EF4-FFF2-40B4-BE49-F238E27FC236}">
                <a16:creationId xmlns:a16="http://schemas.microsoft.com/office/drawing/2014/main" id="{2A77511D-CC0C-67F6-98E1-24910D635EA3}"/>
              </a:ext>
            </a:extLst>
          </p:cNvPr>
          <p:cNvSpPr/>
          <p:nvPr/>
        </p:nvSpPr>
        <p:spPr>
          <a:xfrm>
            <a:off x="8229600" y="3504059"/>
            <a:ext cx="3656270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lIns="640080" rIns="457200" anchor="ctr"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29" name="Text 23">
            <a:extLst>
              <a:ext uri="{FF2B5EF4-FFF2-40B4-BE49-F238E27FC236}">
                <a16:creationId xmlns:a16="http://schemas.microsoft.com/office/drawing/2014/main" id="{06CC983E-E2B8-ED1A-104D-FD736A5D0D66}"/>
              </a:ext>
            </a:extLst>
          </p:cNvPr>
          <p:cNvSpPr/>
          <p:nvPr/>
        </p:nvSpPr>
        <p:spPr>
          <a:xfrm>
            <a:off x="8298178" y="3562674"/>
            <a:ext cx="3656270" cy="363347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Positive Result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31" name="Shape 31">
            <a:extLst>
              <a:ext uri="{FF2B5EF4-FFF2-40B4-BE49-F238E27FC236}">
                <a16:creationId xmlns:a16="http://schemas.microsoft.com/office/drawing/2014/main" id="{194F9215-704E-31F1-7E08-08F96E70C93F}"/>
              </a:ext>
            </a:extLst>
          </p:cNvPr>
          <p:cNvSpPr/>
          <p:nvPr/>
        </p:nvSpPr>
        <p:spPr>
          <a:xfrm>
            <a:off x="2240280" y="4173768"/>
            <a:ext cx="1762443" cy="505095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rIns="45720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Initiated </a:t>
            </a: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on TPT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33" name="Shape 35">
            <a:extLst>
              <a:ext uri="{FF2B5EF4-FFF2-40B4-BE49-F238E27FC236}">
                <a16:creationId xmlns:a16="http://schemas.microsoft.com/office/drawing/2014/main" id="{B6C42348-B243-4150-2974-6F5B7E19C805}"/>
              </a:ext>
            </a:extLst>
          </p:cNvPr>
          <p:cNvSpPr/>
          <p:nvPr/>
        </p:nvSpPr>
        <p:spPr>
          <a:xfrm>
            <a:off x="6172200" y="4173768"/>
            <a:ext cx="1828800" cy="505095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rIns="64008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Preemptive   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Prophylaxis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35" name="Shape 37">
            <a:extLst>
              <a:ext uri="{FF2B5EF4-FFF2-40B4-BE49-F238E27FC236}">
                <a16:creationId xmlns:a16="http://schemas.microsoft.com/office/drawing/2014/main" id="{3CD256CC-779E-1938-D76C-C01E1127BFDF}"/>
              </a:ext>
            </a:extLst>
          </p:cNvPr>
          <p:cNvSpPr/>
          <p:nvPr/>
        </p:nvSpPr>
        <p:spPr>
          <a:xfrm>
            <a:off x="8229600" y="4173767"/>
            <a:ext cx="3657600" cy="505095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lIns="640080" rIns="54864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Linked to Treatment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37" name="Shape 44">
            <a:extLst>
              <a:ext uri="{FF2B5EF4-FFF2-40B4-BE49-F238E27FC236}">
                <a16:creationId xmlns:a16="http://schemas.microsoft.com/office/drawing/2014/main" id="{8DC14552-363E-D4D5-3C77-2FA60CD4FF2E}"/>
              </a:ext>
            </a:extLst>
          </p:cNvPr>
          <p:cNvSpPr/>
          <p:nvPr/>
        </p:nvSpPr>
        <p:spPr>
          <a:xfrm>
            <a:off x="269465" y="4878598"/>
            <a:ext cx="1855244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GeneXpert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Positive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39" name="Shape 46">
            <a:extLst>
              <a:ext uri="{FF2B5EF4-FFF2-40B4-BE49-F238E27FC236}">
                <a16:creationId xmlns:a16="http://schemas.microsoft.com/office/drawing/2014/main" id="{CBED00E6-55F7-097F-A7E8-87162E5C7BAC}"/>
              </a:ext>
            </a:extLst>
          </p:cNvPr>
          <p:cNvSpPr/>
          <p:nvPr/>
        </p:nvSpPr>
        <p:spPr>
          <a:xfrm>
            <a:off x="4169404" y="5415203"/>
            <a:ext cx="1957076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lIns="457200" rIns="457200"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CSF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Positive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1" name="Shape 50">
            <a:extLst>
              <a:ext uri="{FF2B5EF4-FFF2-40B4-BE49-F238E27FC236}">
                <a16:creationId xmlns:a16="http://schemas.microsoft.com/office/drawing/2014/main" id="{26CCBB30-108F-8664-9D24-C8C906171EFD}"/>
              </a:ext>
            </a:extLst>
          </p:cNvPr>
          <p:cNvSpPr/>
          <p:nvPr/>
        </p:nvSpPr>
        <p:spPr>
          <a:xfrm>
            <a:off x="269465" y="5551057"/>
            <a:ext cx="1855244" cy="457200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rIns="54864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Linked to TB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Treatment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3" name="Shape 52">
            <a:extLst>
              <a:ext uri="{FF2B5EF4-FFF2-40B4-BE49-F238E27FC236}">
                <a16:creationId xmlns:a16="http://schemas.microsoft.com/office/drawing/2014/main" id="{8F6D15B0-C95E-299D-2B81-B16366D5C2F0}"/>
              </a:ext>
            </a:extLst>
          </p:cNvPr>
          <p:cNvSpPr/>
          <p:nvPr/>
        </p:nvSpPr>
        <p:spPr>
          <a:xfrm>
            <a:off x="4169403" y="6048679"/>
            <a:ext cx="1957075" cy="457200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lIns="182880" rIns="64008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CM Treatment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Initiated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5" name="Shape 56">
            <a:extLst>
              <a:ext uri="{FF2B5EF4-FFF2-40B4-BE49-F238E27FC236}">
                <a16:creationId xmlns:a16="http://schemas.microsoft.com/office/drawing/2014/main" id="{E4731954-B0A9-45C0-6086-01EE7BCFC7BF}"/>
              </a:ext>
            </a:extLst>
          </p:cNvPr>
          <p:cNvSpPr/>
          <p:nvPr/>
        </p:nvSpPr>
        <p:spPr>
          <a:xfrm>
            <a:off x="8298178" y="6186220"/>
            <a:ext cx="201168" cy="201168"/>
          </a:xfrm>
          <a:prstGeom prst="rect">
            <a:avLst/>
          </a:prstGeom>
          <a:solidFill>
            <a:srgbClr val="105A35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7" name="Text 57">
            <a:extLst>
              <a:ext uri="{FF2B5EF4-FFF2-40B4-BE49-F238E27FC236}">
                <a16:creationId xmlns:a16="http://schemas.microsoft.com/office/drawing/2014/main" id="{CD83F6AE-C9FC-98D7-9658-D0071F4C91BA}"/>
              </a:ext>
            </a:extLst>
          </p:cNvPr>
          <p:cNvSpPr/>
          <p:nvPr/>
        </p:nvSpPr>
        <p:spPr>
          <a:xfrm>
            <a:off x="8572498" y="6149644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000" dirty="0">
                <a:solidFill>
                  <a:srgbClr val="3A3A3A"/>
                </a:solidFill>
                <a:latin typeface="+mj-lt"/>
                <a:ea typeface="Calibri" pitchFamily="34" charset="-122"/>
                <a:cs typeface="Calibri" pitchFamily="34" charset="-120"/>
              </a:rPr>
              <a:t>Entry point</a:t>
            </a:r>
            <a:endParaRPr lang="en-US" sz="1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9" name="Shape 58">
            <a:extLst>
              <a:ext uri="{FF2B5EF4-FFF2-40B4-BE49-F238E27FC236}">
                <a16:creationId xmlns:a16="http://schemas.microsoft.com/office/drawing/2014/main" id="{96A22635-D140-A8D6-0A5D-23758118268C}"/>
              </a:ext>
            </a:extLst>
          </p:cNvPr>
          <p:cNvSpPr/>
          <p:nvPr/>
        </p:nvSpPr>
        <p:spPr>
          <a:xfrm>
            <a:off x="8298178" y="6493081"/>
            <a:ext cx="201168" cy="201168"/>
          </a:xfrm>
          <a:prstGeom prst="rect">
            <a:avLst/>
          </a:prstGeom>
          <a:solidFill>
            <a:srgbClr val="2E7D46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1" name="Text 59">
            <a:extLst>
              <a:ext uri="{FF2B5EF4-FFF2-40B4-BE49-F238E27FC236}">
                <a16:creationId xmlns:a16="http://schemas.microsoft.com/office/drawing/2014/main" id="{52BE4160-40E2-A5B0-0283-A8A55983E80E}"/>
              </a:ext>
            </a:extLst>
          </p:cNvPr>
          <p:cNvSpPr/>
          <p:nvPr/>
        </p:nvSpPr>
        <p:spPr>
          <a:xfrm>
            <a:off x="8572498" y="6447361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000" dirty="0">
                <a:solidFill>
                  <a:srgbClr val="3A3A3A"/>
                </a:solidFill>
                <a:latin typeface="+mj-lt"/>
                <a:ea typeface="Calibri" pitchFamily="34" charset="-122"/>
                <a:cs typeface="Calibri" pitchFamily="34" charset="-120"/>
              </a:rPr>
              <a:t>Screening test</a:t>
            </a:r>
            <a:endParaRPr lang="en-US" sz="1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3" name="Shape 60">
            <a:extLst>
              <a:ext uri="{FF2B5EF4-FFF2-40B4-BE49-F238E27FC236}">
                <a16:creationId xmlns:a16="http://schemas.microsoft.com/office/drawing/2014/main" id="{D7EB7C5C-6AE1-ADCB-3C44-2DDFDCD42CDD}"/>
              </a:ext>
            </a:extLst>
          </p:cNvPr>
          <p:cNvSpPr/>
          <p:nvPr/>
        </p:nvSpPr>
        <p:spPr>
          <a:xfrm>
            <a:off x="9777758" y="6177076"/>
            <a:ext cx="201168" cy="201168"/>
          </a:xfrm>
          <a:prstGeom prst="rect">
            <a:avLst/>
          </a:prstGeom>
          <a:solidFill>
            <a:srgbClr val="EEF3E2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5" name="Text 61">
            <a:extLst>
              <a:ext uri="{FF2B5EF4-FFF2-40B4-BE49-F238E27FC236}">
                <a16:creationId xmlns:a16="http://schemas.microsoft.com/office/drawing/2014/main" id="{6A3485DE-0A9E-EEDF-C201-C1E84E8F1A92}"/>
              </a:ext>
            </a:extLst>
          </p:cNvPr>
          <p:cNvSpPr/>
          <p:nvPr/>
        </p:nvSpPr>
        <p:spPr>
          <a:xfrm>
            <a:off x="10043681" y="6140500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000" dirty="0">
                <a:solidFill>
                  <a:srgbClr val="3A3A3A"/>
                </a:solidFill>
                <a:latin typeface="+mj-lt"/>
                <a:ea typeface="Calibri" pitchFamily="34" charset="-122"/>
                <a:cs typeface="Calibri" pitchFamily="34" charset="-120"/>
              </a:rPr>
              <a:t>Result / decision point</a:t>
            </a:r>
            <a:endParaRPr lang="en-US" sz="1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7" name="Shape 62">
            <a:extLst>
              <a:ext uri="{FF2B5EF4-FFF2-40B4-BE49-F238E27FC236}">
                <a16:creationId xmlns:a16="http://schemas.microsoft.com/office/drawing/2014/main" id="{6C892190-7D3D-3939-4DBA-76690D3A02C9}"/>
              </a:ext>
            </a:extLst>
          </p:cNvPr>
          <p:cNvSpPr/>
          <p:nvPr/>
        </p:nvSpPr>
        <p:spPr>
          <a:xfrm>
            <a:off x="9777758" y="6490206"/>
            <a:ext cx="201168" cy="201168"/>
          </a:xfrm>
          <a:prstGeom prst="rect">
            <a:avLst/>
          </a:prstGeom>
          <a:solidFill>
            <a:srgbClr val="6F9A1E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159" name="Text 63">
            <a:extLst>
              <a:ext uri="{FF2B5EF4-FFF2-40B4-BE49-F238E27FC236}">
                <a16:creationId xmlns:a16="http://schemas.microsoft.com/office/drawing/2014/main" id="{C8DEC185-4E27-E55A-3D0E-31B08FA5A901}"/>
              </a:ext>
            </a:extLst>
          </p:cNvPr>
          <p:cNvSpPr/>
          <p:nvPr/>
        </p:nvSpPr>
        <p:spPr>
          <a:xfrm>
            <a:off x="10057632" y="6456505"/>
            <a:ext cx="1691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000" dirty="0">
                <a:solidFill>
                  <a:srgbClr val="3A3A3A"/>
                </a:solidFill>
                <a:latin typeface="+mj-lt"/>
                <a:ea typeface="Calibri" pitchFamily="34" charset="-122"/>
                <a:cs typeface="Calibri" pitchFamily="34" charset="-120"/>
              </a:rPr>
              <a:t>Treatment / prevention initiated</a:t>
            </a:r>
            <a:endParaRPr lang="en-US" sz="1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61" name="Rectangle: Rounded Corners 94">
            <a:extLst>
              <a:ext uri="{FF2B5EF4-FFF2-40B4-BE49-F238E27FC236}">
                <a16:creationId xmlns:a16="http://schemas.microsoft.com/office/drawing/2014/main" id="{344CED80-973D-57B0-28BB-267CD60A6F20}"/>
              </a:ext>
            </a:extLst>
          </p:cNvPr>
          <p:cNvSpPr/>
          <p:nvPr/>
        </p:nvSpPr>
        <p:spPr>
          <a:xfrm>
            <a:off x="7185027" y="2204752"/>
            <a:ext cx="616242" cy="45613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$4-$16</a:t>
            </a:r>
          </a:p>
        </p:txBody>
      </p:sp>
      <p:sp>
        <p:nvSpPr>
          <p:cNvPr id="163" name="Rectangle: Rounded Corners 95">
            <a:extLst>
              <a:ext uri="{FF2B5EF4-FFF2-40B4-BE49-F238E27FC236}">
                <a16:creationId xmlns:a16="http://schemas.microsoft.com/office/drawing/2014/main" id="{9709EAF1-B79E-95C6-C0EA-1BAAFE825D18}"/>
              </a:ext>
            </a:extLst>
          </p:cNvPr>
          <p:cNvSpPr/>
          <p:nvPr/>
        </p:nvSpPr>
        <p:spPr>
          <a:xfrm>
            <a:off x="3399756" y="2876537"/>
            <a:ext cx="602958" cy="45478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$3.70</a:t>
            </a:r>
          </a:p>
        </p:txBody>
      </p:sp>
      <p:sp>
        <p:nvSpPr>
          <p:cNvPr id="165" name="Rectangle: Rounded Corners 98">
            <a:extLst>
              <a:ext uri="{FF2B5EF4-FFF2-40B4-BE49-F238E27FC236}">
                <a16:creationId xmlns:a16="http://schemas.microsoft.com/office/drawing/2014/main" id="{32D75E81-E9B9-BD8E-5389-DD51D5949CFC}"/>
              </a:ext>
            </a:extLst>
          </p:cNvPr>
          <p:cNvSpPr/>
          <p:nvPr/>
        </p:nvSpPr>
        <p:spPr>
          <a:xfrm>
            <a:off x="1525237" y="4171771"/>
            <a:ext cx="599219" cy="50509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$8 - 15</a:t>
            </a:r>
          </a:p>
        </p:txBody>
      </p:sp>
      <p:sp>
        <p:nvSpPr>
          <p:cNvPr id="167" name="Rectangle: Rounded Corners 105">
            <a:extLst>
              <a:ext uri="{FF2B5EF4-FFF2-40B4-BE49-F238E27FC236}">
                <a16:creationId xmlns:a16="http://schemas.microsoft.com/office/drawing/2014/main" id="{5D5DDB9E-2944-1308-2CE6-E2F062C5127A}"/>
              </a:ext>
            </a:extLst>
          </p:cNvPr>
          <p:cNvSpPr/>
          <p:nvPr/>
        </p:nvSpPr>
        <p:spPr>
          <a:xfrm>
            <a:off x="11201880" y="2880794"/>
            <a:ext cx="683990" cy="45053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$6-$10</a:t>
            </a:r>
          </a:p>
        </p:txBody>
      </p:sp>
      <p:sp>
        <p:nvSpPr>
          <p:cNvPr id="169" name="Rectangle: Rounded Corners 106">
            <a:extLst>
              <a:ext uri="{FF2B5EF4-FFF2-40B4-BE49-F238E27FC236}">
                <a16:creationId xmlns:a16="http://schemas.microsoft.com/office/drawing/2014/main" id="{A152B69E-0BD0-AA35-0020-DF279DA2C5BF}"/>
              </a:ext>
            </a:extLst>
          </p:cNvPr>
          <p:cNvSpPr/>
          <p:nvPr/>
        </p:nvSpPr>
        <p:spPr>
          <a:xfrm>
            <a:off x="7355943" y="2878679"/>
            <a:ext cx="687838" cy="452645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$2.40-$3.20  </a:t>
            </a:r>
          </a:p>
        </p:txBody>
      </p:sp>
      <p:sp>
        <p:nvSpPr>
          <p:cNvPr id="171" name="Rectangle: Rounded Corners 107">
            <a:extLst>
              <a:ext uri="{FF2B5EF4-FFF2-40B4-BE49-F238E27FC236}">
                <a16:creationId xmlns:a16="http://schemas.microsoft.com/office/drawing/2014/main" id="{291371EA-9080-1045-C90D-84EEF4BC9E75}"/>
              </a:ext>
            </a:extLst>
          </p:cNvPr>
          <p:cNvSpPr/>
          <p:nvPr/>
        </p:nvSpPr>
        <p:spPr>
          <a:xfrm>
            <a:off x="3399757" y="4174403"/>
            <a:ext cx="599220" cy="5024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$14 - 20</a:t>
            </a:r>
          </a:p>
        </p:txBody>
      </p:sp>
      <p:sp>
        <p:nvSpPr>
          <p:cNvPr id="173" name="Rectangle: Rounded Corners 109">
            <a:extLst>
              <a:ext uri="{FF2B5EF4-FFF2-40B4-BE49-F238E27FC236}">
                <a16:creationId xmlns:a16="http://schemas.microsoft.com/office/drawing/2014/main" id="{2631A6BB-9286-124B-046D-D3DEC8DE37A5}"/>
              </a:ext>
            </a:extLst>
          </p:cNvPr>
          <p:cNvSpPr/>
          <p:nvPr/>
        </p:nvSpPr>
        <p:spPr>
          <a:xfrm>
            <a:off x="7360920" y="4174402"/>
            <a:ext cx="640080" cy="502464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$3.35</a:t>
            </a:r>
          </a:p>
        </p:txBody>
      </p:sp>
      <p:sp>
        <p:nvSpPr>
          <p:cNvPr id="175" name="Rectangle: Rounded Corners 110">
            <a:extLst>
              <a:ext uri="{FF2B5EF4-FFF2-40B4-BE49-F238E27FC236}">
                <a16:creationId xmlns:a16="http://schemas.microsoft.com/office/drawing/2014/main" id="{72E73048-C098-649C-156B-D30CA9B45FA1}"/>
              </a:ext>
            </a:extLst>
          </p:cNvPr>
          <p:cNvSpPr/>
          <p:nvPr/>
        </p:nvSpPr>
        <p:spPr>
          <a:xfrm>
            <a:off x="11201880" y="4183079"/>
            <a:ext cx="683995" cy="493788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$1,654</a:t>
            </a:r>
          </a:p>
        </p:txBody>
      </p:sp>
      <p:sp>
        <p:nvSpPr>
          <p:cNvPr id="177" name="Rectangle: Rounded Corners 111">
            <a:extLst>
              <a:ext uri="{FF2B5EF4-FFF2-40B4-BE49-F238E27FC236}">
                <a16:creationId xmlns:a16="http://schemas.microsoft.com/office/drawing/2014/main" id="{706CC6B8-85A5-DC9E-AFE0-40DCF6B0B163}"/>
              </a:ext>
            </a:extLst>
          </p:cNvPr>
          <p:cNvSpPr/>
          <p:nvPr/>
        </p:nvSpPr>
        <p:spPr>
          <a:xfrm>
            <a:off x="1525236" y="5551057"/>
            <a:ext cx="599219" cy="457201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$35 - $3k+</a:t>
            </a:r>
          </a:p>
        </p:txBody>
      </p:sp>
      <p:sp>
        <p:nvSpPr>
          <p:cNvPr id="179" name="Rectangle: Rounded Corners 112">
            <a:extLst>
              <a:ext uri="{FF2B5EF4-FFF2-40B4-BE49-F238E27FC236}">
                <a16:creationId xmlns:a16="http://schemas.microsoft.com/office/drawing/2014/main" id="{94F45BEF-848C-4DB7-BC45-F429F41C26FB}"/>
              </a:ext>
            </a:extLst>
          </p:cNvPr>
          <p:cNvSpPr/>
          <p:nvPr/>
        </p:nvSpPr>
        <p:spPr>
          <a:xfrm>
            <a:off x="5661025" y="6048679"/>
            <a:ext cx="465453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$271</a:t>
            </a:r>
          </a:p>
        </p:txBody>
      </p:sp>
      <p:sp>
        <p:nvSpPr>
          <p:cNvPr id="181" name="Shape 42">
            <a:extLst>
              <a:ext uri="{FF2B5EF4-FFF2-40B4-BE49-F238E27FC236}">
                <a16:creationId xmlns:a16="http://schemas.microsoft.com/office/drawing/2014/main" id="{4A66C96F-7022-F9A7-9DAB-C9563196C74E}"/>
              </a:ext>
            </a:extLst>
          </p:cNvPr>
          <p:cNvSpPr/>
          <p:nvPr/>
        </p:nvSpPr>
        <p:spPr>
          <a:xfrm>
            <a:off x="7099918" y="5856655"/>
            <a:ext cx="0" cy="182880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83" name="Shape 35">
            <a:extLst>
              <a:ext uri="{FF2B5EF4-FFF2-40B4-BE49-F238E27FC236}">
                <a16:creationId xmlns:a16="http://schemas.microsoft.com/office/drawing/2014/main" id="{B2C28699-B2E8-A936-BE22-E1CCF5ACFC98}"/>
              </a:ext>
            </a:extLst>
          </p:cNvPr>
          <p:cNvSpPr/>
          <p:nvPr/>
        </p:nvSpPr>
        <p:spPr>
          <a:xfrm>
            <a:off x="6172197" y="6048679"/>
            <a:ext cx="1828800" cy="457200"/>
          </a:xfrm>
          <a:prstGeom prst="rect">
            <a:avLst/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lIns="182880" rIns="640080" anchor="ctr"/>
          <a:lstStyle/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Preemptive   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Prophylaxis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85" name="Shape 46">
            <a:extLst>
              <a:ext uri="{FF2B5EF4-FFF2-40B4-BE49-F238E27FC236}">
                <a16:creationId xmlns:a16="http://schemas.microsoft.com/office/drawing/2014/main" id="{6A5EAD71-AD52-BCD8-B3CF-1B48B54DCAF8}"/>
              </a:ext>
            </a:extLst>
          </p:cNvPr>
          <p:cNvSpPr/>
          <p:nvPr/>
        </p:nvSpPr>
        <p:spPr>
          <a:xfrm>
            <a:off x="6173269" y="5415203"/>
            <a:ext cx="1828800" cy="457200"/>
          </a:xfrm>
          <a:prstGeom prst="rect">
            <a:avLst/>
          </a:prstGeom>
          <a:solidFill>
            <a:srgbClr val="EEF3E2"/>
          </a:solidFill>
          <a:ln w="12700">
            <a:solidFill>
              <a:srgbClr val="105A35"/>
            </a:solidFill>
            <a:prstDash val="solid"/>
          </a:ln>
        </p:spPr>
        <p:txBody>
          <a:bodyPr lIns="457200" rIns="457200" anchor="ctr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CSF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Negative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87" name="Rectangle: Rounded Corners 6">
            <a:extLst>
              <a:ext uri="{FF2B5EF4-FFF2-40B4-BE49-F238E27FC236}">
                <a16:creationId xmlns:a16="http://schemas.microsoft.com/office/drawing/2014/main" id="{872B0FA0-18AB-80DD-6F23-C63070034F27}"/>
              </a:ext>
            </a:extLst>
          </p:cNvPr>
          <p:cNvSpPr/>
          <p:nvPr/>
        </p:nvSpPr>
        <p:spPr>
          <a:xfrm>
            <a:off x="7512050" y="6048679"/>
            <a:ext cx="488945" cy="45507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$3.35</a:t>
            </a:r>
          </a:p>
        </p:txBody>
      </p:sp>
      <p:sp>
        <p:nvSpPr>
          <p:cNvPr id="189" name="Shape 7">
            <a:extLst>
              <a:ext uri="{FF2B5EF4-FFF2-40B4-BE49-F238E27FC236}">
                <a16:creationId xmlns:a16="http://schemas.microsoft.com/office/drawing/2014/main" id="{F861F526-6973-1680-D89A-32B69B3B7A96}"/>
              </a:ext>
            </a:extLst>
          </p:cNvPr>
          <p:cNvSpPr/>
          <p:nvPr/>
        </p:nvSpPr>
        <p:spPr>
          <a:xfrm>
            <a:off x="4169404" y="4830987"/>
            <a:ext cx="3831592" cy="457200"/>
          </a:xfrm>
          <a:prstGeom prst="rect">
            <a:avLst/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 anchor="ctr"/>
          <a:lstStyle/>
          <a:p>
            <a:pPr algn="ctr" defTabSz="914400"/>
            <a:r>
              <a:rPr lang="en-US" sz="1100" b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Confirmatory CSF testing</a:t>
            </a:r>
            <a:endParaRPr lang="en-US" sz="110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(LP Procedure + </a:t>
            </a:r>
            <a:r>
              <a:rPr lang="en-US" sz="1100" err="1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CrAg</a:t>
            </a:r>
            <a:r>
              <a:rPr lang="en-US" sz="1100">
                <a:solidFill>
                  <a:srgbClr val="FFFFFF"/>
                </a:solidFill>
                <a:latin typeface="+mj-lt"/>
                <a:ea typeface="Calibri" pitchFamily="34" charset="-122"/>
                <a:cs typeface="Calibri" pitchFamily="34" charset="-120"/>
              </a:rPr>
              <a:t> LFA)</a:t>
            </a:r>
            <a:endParaRPr lang="en-US" sz="11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91" name="Rectangle: Rounded Corners 29">
            <a:extLst>
              <a:ext uri="{FF2B5EF4-FFF2-40B4-BE49-F238E27FC236}">
                <a16:creationId xmlns:a16="http://schemas.microsoft.com/office/drawing/2014/main" id="{7AB5FB0E-DD25-835B-DDB4-FACBB1E5E554}"/>
              </a:ext>
            </a:extLst>
          </p:cNvPr>
          <p:cNvSpPr/>
          <p:nvPr/>
        </p:nvSpPr>
        <p:spPr>
          <a:xfrm>
            <a:off x="7360920" y="4830988"/>
            <a:ext cx="640073" cy="4572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US" sz="1100" b="1" dirty="0">
                <a:latin typeface="+mj-lt"/>
              </a:rPr>
              <a:t>$37-108</a:t>
            </a:r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343E76FF-8FEE-D44D-8845-A4AE460423B7}"/>
              </a:ext>
            </a:extLst>
          </p:cNvPr>
          <p:cNvSpPr txBox="1"/>
          <p:nvPr/>
        </p:nvSpPr>
        <p:spPr>
          <a:xfrm>
            <a:off x="8233687" y="4918127"/>
            <a:ext cx="3652183" cy="938719"/>
          </a:xfrm>
          <a:prstGeom prst="rect">
            <a:avLst/>
          </a:prstGeom>
          <a:solidFill>
            <a:srgbClr val="FFE7EA"/>
          </a:solidFill>
          <a:ln w="12700">
            <a:solidFill>
              <a:schemeClr val="accent4"/>
            </a:solidFill>
          </a:ln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Excludes severe bacterial infections and future costs for expanded screening (</a:t>
            </a:r>
            <a:r>
              <a:rPr lang="en-US" sz="11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toxoplasmosis, </a:t>
            </a:r>
            <a:r>
              <a:rPr lang="en-US" sz="1100" i="1" dirty="0" err="1">
                <a:solidFill>
                  <a:schemeClr val="accent4">
                    <a:lumMod val="75000"/>
                  </a:schemeClr>
                </a:solidFill>
                <a:latin typeface="+mj-lt"/>
              </a:rPr>
              <a:t>talaromycosis</a:t>
            </a:r>
            <a:r>
              <a:rPr lang="en-US" sz="1100" i="1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, cytomegalovirus</a:t>
            </a:r>
            <a:r>
              <a:rPr lang="en-US" sz="1100" dirty="0">
                <a:solidFill>
                  <a:schemeClr val="accent4">
                    <a:lumMod val="75000"/>
                  </a:schemeClr>
                </a:solidFill>
                <a:latin typeface="+mj-lt"/>
              </a:rPr>
              <a:t>). Prices include consumables only and exclude platform investments.</a:t>
            </a:r>
          </a:p>
        </p:txBody>
      </p:sp>
      <p:sp>
        <p:nvSpPr>
          <p:cNvPr id="195" name="Shape 29">
            <a:extLst>
              <a:ext uri="{FF2B5EF4-FFF2-40B4-BE49-F238E27FC236}">
                <a16:creationId xmlns:a16="http://schemas.microsoft.com/office/drawing/2014/main" id="{1CEBAB83-E3AB-9D0E-BA4C-92B2EE90C5C6}"/>
              </a:ext>
            </a:extLst>
          </p:cNvPr>
          <p:cNvSpPr/>
          <p:nvPr/>
        </p:nvSpPr>
        <p:spPr>
          <a:xfrm>
            <a:off x="269466" y="4173767"/>
            <a:ext cx="1855244" cy="505095"/>
          </a:xfrm>
          <a:prstGeom prst="rect">
            <a:avLst/>
          </a:prstGeom>
          <a:noFill/>
          <a:ln w="12700">
            <a:solidFill>
              <a:srgbClr val="105A35"/>
            </a:solidFill>
            <a:prstDash val="solid"/>
          </a:ln>
        </p:spPr>
        <p:txBody>
          <a:bodyPr lIns="0" tIns="0" rIns="594360" bIns="0"/>
          <a:lstStyle/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Molecular Confirmation &amp;</a:t>
            </a:r>
            <a:endParaRPr lang="en-US" sz="1100" b="1" dirty="0">
              <a:solidFill>
                <a:prstClr val="black"/>
              </a:solidFill>
              <a:latin typeface="+mj-lt"/>
            </a:endParaRPr>
          </a:p>
          <a:p>
            <a:pPr algn="ctr" defTabSz="914400"/>
            <a:r>
              <a:rPr lang="en-US" sz="1100" b="1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DST </a:t>
            </a:r>
            <a:r>
              <a:rPr lang="en-US" sz="1100" dirty="0">
                <a:solidFill>
                  <a:srgbClr val="1A1A1A"/>
                </a:solidFill>
                <a:latin typeface="+mj-lt"/>
                <a:ea typeface="Calibri" pitchFamily="34" charset="-122"/>
                <a:cs typeface="Calibri" pitchFamily="34" charset="-120"/>
              </a:rPr>
              <a:t>(GeneXpert)</a:t>
            </a:r>
            <a:endParaRPr lang="en-US" sz="11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97" name="Shape 13">
            <a:extLst>
              <a:ext uri="{FF2B5EF4-FFF2-40B4-BE49-F238E27FC236}">
                <a16:creationId xmlns:a16="http://schemas.microsoft.com/office/drawing/2014/main" id="{2B28529A-2E5F-ED55-3E29-E7F497121B31}"/>
              </a:ext>
            </a:extLst>
          </p:cNvPr>
          <p:cNvSpPr/>
          <p:nvPr/>
        </p:nvSpPr>
        <p:spPr>
          <a:xfrm flipH="1">
            <a:off x="2280384" y="2424584"/>
            <a:ext cx="3" cy="424272"/>
          </a:xfrm>
          <a:prstGeom prst="line">
            <a:avLst/>
          </a:prstGeom>
          <a:noFill/>
          <a:ln w="19050">
            <a:solidFill>
              <a:srgbClr val="6B6B6B"/>
            </a:solidFill>
            <a:prstDash val="solid"/>
            <a:tailEnd type="triangle"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  <a:latin typeface="+mj-lt"/>
            </a:endParaRPr>
          </a:p>
        </p:txBody>
      </p:sp>
      <p:sp>
        <p:nvSpPr>
          <p:cNvPr id="199" name="Text 2">
            <a:extLst>
              <a:ext uri="{FF2B5EF4-FFF2-40B4-BE49-F238E27FC236}">
                <a16:creationId xmlns:a16="http://schemas.microsoft.com/office/drawing/2014/main" id="{8A72E994-50FA-DC36-9986-B0EEEAAAF207}"/>
              </a:ext>
            </a:extLst>
          </p:cNvPr>
          <p:cNvSpPr/>
          <p:nvPr/>
        </p:nvSpPr>
        <p:spPr>
          <a:xfrm>
            <a:off x="143702" y="1776160"/>
            <a:ext cx="11926377" cy="320040"/>
          </a:xfrm>
          <a:prstGeom prst="rect">
            <a:avLst/>
          </a:prstGeom>
          <a:solidFill>
            <a:schemeClr val="bg2"/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txBody>
          <a:bodyPr wrap="square" rtlCol="0" anchor="ctr"/>
          <a:lstStyle/>
          <a:p>
            <a:pPr algn="ctr"/>
            <a:r>
              <a: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pitchFamily="34" charset="-122"/>
                <a:cs typeface="Calibri" pitchFamily="34" charset="-120"/>
              </a:rPr>
              <a:t>      WHO 2022 consolidated guidelines: comprehensive package for all PLHIV with CD4 &lt;200</a:t>
            </a:r>
            <a:endParaRPr lang="en-US" sz="1400" b="1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3689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93265B-89CF-0F9E-8E07-C280AB97A5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2">
            <a:extLst>
              <a:ext uri="{FF2B5EF4-FFF2-40B4-BE49-F238E27FC236}">
                <a16:creationId xmlns:a16="http://schemas.microsoft.com/office/drawing/2014/main" id="{7487DDE7-5BB7-B607-B375-6C77F446B62D}"/>
              </a:ext>
            </a:extLst>
          </p:cNvPr>
          <p:cNvSpPr/>
          <p:nvPr/>
        </p:nvSpPr>
        <p:spPr>
          <a:xfrm>
            <a:off x="7674339" y="3341834"/>
            <a:ext cx="4298930" cy="2258209"/>
          </a:xfrm>
          <a:prstGeom prst="roundRect">
            <a:avLst>
              <a:gd name="adj" fmla="val 1990"/>
            </a:avLst>
          </a:prstGeom>
          <a:solidFill>
            <a:srgbClr val="FEFDCB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16">
            <a:extLst>
              <a:ext uri="{FF2B5EF4-FFF2-40B4-BE49-F238E27FC236}">
                <a16:creationId xmlns:a16="http://schemas.microsoft.com/office/drawing/2014/main" id="{8DD7C946-683B-ABA6-21E4-58C5FB28E390}"/>
              </a:ext>
            </a:extLst>
          </p:cNvPr>
          <p:cNvSpPr/>
          <p:nvPr/>
        </p:nvSpPr>
        <p:spPr>
          <a:xfrm>
            <a:off x="4740030" y="3351680"/>
            <a:ext cx="2842198" cy="2247559"/>
          </a:xfrm>
          <a:prstGeom prst="roundRect">
            <a:avLst>
              <a:gd name="adj" fmla="val 1990"/>
            </a:avLst>
          </a:prstGeom>
          <a:solidFill>
            <a:schemeClr val="bg1">
              <a:lumMod val="95000"/>
            </a:schemeClr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pPr algn="ctr"/>
            <a:r>
              <a:rPr lang="en-US" sz="1400" b="1">
                <a:solidFill>
                  <a:srgbClr val="002060"/>
                </a:solidFill>
              </a:rPr>
              <a:t>Cost effectiveness</a:t>
            </a: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C9249DDE-401B-0A95-30ED-310AD22DC391}"/>
              </a:ext>
            </a:extLst>
          </p:cNvPr>
          <p:cNvSpPr/>
          <p:nvPr/>
        </p:nvSpPr>
        <p:spPr>
          <a:xfrm>
            <a:off x="336291" y="3341834"/>
            <a:ext cx="4298930" cy="2258209"/>
          </a:xfrm>
          <a:prstGeom prst="roundRect">
            <a:avLst>
              <a:gd name="adj" fmla="val 1990"/>
            </a:avLst>
          </a:prstGeom>
          <a:solidFill>
            <a:srgbClr val="BAF3D2"/>
          </a:solidFill>
          <a:ln/>
          <a:effectLst>
            <a:outerShdw blurRad="63500" dist="25400" dir="5400000" algn="bl" rotWithShape="0">
              <a:srgbClr val="999999">
                <a:alpha val="2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9" name="Text 2">
            <a:extLst>
              <a:ext uri="{FF2B5EF4-FFF2-40B4-BE49-F238E27FC236}">
                <a16:creationId xmlns:a16="http://schemas.microsoft.com/office/drawing/2014/main" id="{F95E76E0-8ECC-C563-83AA-1279908E46B3}"/>
              </a:ext>
            </a:extLst>
          </p:cNvPr>
          <p:cNvSpPr/>
          <p:nvPr/>
        </p:nvSpPr>
        <p:spPr>
          <a:xfrm>
            <a:off x="4939143" y="1850662"/>
            <a:ext cx="6682626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400" b="1">
                <a:solidFill>
                  <a:schemeClr val="accent4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Methods: </a:t>
            </a: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Simulated adults initiating/reinitiating ART in Malawi (25% with AHD). </a:t>
            </a: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Compared 13 strategies, ART-only up to the full WHO AHD package (sputum Xpert + urine-LAM + TB preventive therapy + serum CrAg/pre-emptive fluconazole + co-trimoxazole). </a:t>
            </a: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Threshold for cost-effective: &lt;$600/QALY (2023 Malawi GDP per capita). </a:t>
            </a:r>
          </a:p>
          <a:p>
            <a:pPr marL="171450" indent="-171450" algn="l">
              <a:lnSpc>
                <a:spcPct val="110000"/>
              </a:lnSpc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5-year budget impact modelled for 80,000 people initiating ART.</a:t>
            </a:r>
            <a:endParaRPr lang="en-US" sz="1200"/>
          </a:p>
        </p:txBody>
      </p:sp>
      <p:sp>
        <p:nvSpPr>
          <p:cNvPr id="75" name="Text 7">
            <a:extLst>
              <a:ext uri="{FF2B5EF4-FFF2-40B4-BE49-F238E27FC236}">
                <a16:creationId xmlns:a16="http://schemas.microsoft.com/office/drawing/2014/main" id="{99468F23-3E08-4EF7-1FED-996024AA49A7}"/>
              </a:ext>
            </a:extLst>
          </p:cNvPr>
          <p:cNvSpPr/>
          <p:nvPr/>
        </p:nvSpPr>
        <p:spPr>
          <a:xfrm>
            <a:off x="6072015" y="3986733"/>
            <a:ext cx="1497514" cy="31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$580/QALY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79" name="Text 8">
            <a:extLst>
              <a:ext uri="{FF2B5EF4-FFF2-40B4-BE49-F238E27FC236}">
                <a16:creationId xmlns:a16="http://schemas.microsoft.com/office/drawing/2014/main" id="{498F95F3-0F1C-EA57-7540-72FD623013AA}"/>
              </a:ext>
            </a:extLst>
          </p:cNvPr>
          <p:cNvSpPr/>
          <p:nvPr/>
        </p:nvSpPr>
        <p:spPr>
          <a:xfrm>
            <a:off x="4832302" y="4608549"/>
            <a:ext cx="2724911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000">
                <a:ea typeface="Arial" pitchFamily="34" charset="-122"/>
                <a:cs typeface="Arial" pitchFamily="34" charset="-120"/>
              </a:rPr>
              <a:t>Incremental cost effectiveness ratio (ICER) for the full package — cost-effective vs the $600/QALY threshold</a:t>
            </a:r>
            <a:endParaRPr lang="en-US" sz="1000" b="1" i="1"/>
          </a:p>
        </p:txBody>
      </p:sp>
      <p:sp>
        <p:nvSpPr>
          <p:cNvPr id="101" name="Text 17">
            <a:extLst>
              <a:ext uri="{FF2B5EF4-FFF2-40B4-BE49-F238E27FC236}">
                <a16:creationId xmlns:a16="http://schemas.microsoft.com/office/drawing/2014/main" id="{1489D017-7A06-B531-6464-EC53EE8E71D7}"/>
              </a:ext>
            </a:extLst>
          </p:cNvPr>
          <p:cNvSpPr/>
          <p:nvPr/>
        </p:nvSpPr>
        <p:spPr>
          <a:xfrm>
            <a:off x="336291" y="5777516"/>
            <a:ext cx="11636978" cy="62860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txBody>
          <a:bodyPr wrap="square" lIns="0" tIns="0" rIns="0" bIns="0" rtlCol="0" anchor="t"/>
          <a:lstStyle/>
          <a:p>
            <a:pPr marL="91440" indent="0" algn="ctr">
              <a:lnSpc>
                <a:spcPct val="110000"/>
              </a:lnSpc>
              <a:buNone/>
            </a:pPr>
            <a:r>
              <a:rPr lang="en-US" sz="12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Bottom line: </a:t>
            </a:r>
            <a:r>
              <a:rPr lang="en-US" sz="120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the package is </a:t>
            </a:r>
            <a:r>
              <a:rPr lang="en-US" sz="1200" b="1" i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cost-effective</a:t>
            </a:r>
            <a:r>
              <a:rPr lang="en-US" sz="120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 but not </a:t>
            </a:r>
            <a:r>
              <a:rPr lang="en-US" sz="1200" b="1" i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cost-saving</a:t>
            </a:r>
            <a:r>
              <a:rPr lang="en-US" sz="120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 — it extends life, which itself adds ART/care costs. Authors conclude </a:t>
            </a:r>
          </a:p>
          <a:p>
            <a:pPr marL="434340" indent="-342900" algn="ctr">
              <a:lnSpc>
                <a:spcPct val="110000"/>
              </a:lnSpc>
              <a:buAutoNum type="arabicPeriod"/>
            </a:pPr>
            <a:r>
              <a:rPr lang="en-US" sz="120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WHO package of care “should be made widely available in Malawi and similar settings” </a:t>
            </a:r>
          </a:p>
          <a:p>
            <a:pPr marL="434340" indent="-342900" algn="ctr">
              <a:lnSpc>
                <a:spcPct val="110000"/>
              </a:lnSpc>
              <a:buAutoNum type="arabicPeriod"/>
            </a:pPr>
            <a:r>
              <a:rPr lang="en-US" sz="120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CD4 testing remains essential to identify asymptomatic AHD, even in the Treat-All era.</a:t>
            </a:r>
            <a:endParaRPr lang="en-US" sz="1200">
              <a:solidFill>
                <a:srgbClr val="002060"/>
              </a:solidFill>
            </a:endParaRPr>
          </a:p>
        </p:txBody>
      </p:sp>
      <p:sp>
        <p:nvSpPr>
          <p:cNvPr id="103" name="Text 20">
            <a:extLst>
              <a:ext uri="{FF2B5EF4-FFF2-40B4-BE49-F238E27FC236}">
                <a16:creationId xmlns:a16="http://schemas.microsoft.com/office/drawing/2014/main" id="{81B79304-4A48-3E34-98BA-79583D054796}"/>
              </a:ext>
            </a:extLst>
          </p:cNvPr>
          <p:cNvSpPr/>
          <p:nvPr/>
        </p:nvSpPr>
        <p:spPr>
          <a:xfrm>
            <a:off x="6080760" y="6429329"/>
            <a:ext cx="5760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Source: Hyle EP et al. Lancet Glob Health 2025;13(8):e1436–e1447. doi:10.1016/S2214-109X(25)00190-1</a:t>
            </a:r>
            <a:endParaRPr lang="en-US" sz="80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905ECFD9-DE81-F671-40A8-BC72144FA3DF}"/>
              </a:ext>
            </a:extLst>
          </p:cNvPr>
          <p:cNvGrpSpPr>
            <a:grpSpLocks noChangeAspect="1"/>
          </p:cNvGrpSpPr>
          <p:nvPr/>
        </p:nvGrpSpPr>
        <p:grpSpPr>
          <a:xfrm>
            <a:off x="315587" y="1713605"/>
            <a:ext cx="4426941" cy="1463040"/>
            <a:chOff x="-2373004" y="610697"/>
            <a:chExt cx="7848600" cy="259384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EAF35B8B-CF80-E545-B840-2E61C220B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72930"/>
            <a:stretch>
              <a:fillRect/>
            </a:stretch>
          </p:blipFill>
          <p:spPr>
            <a:xfrm>
              <a:off x="-2373004" y="610697"/>
              <a:ext cx="7848600" cy="886968"/>
            </a:xfrm>
            <a:prstGeom prst="rect">
              <a:avLst/>
            </a:prstGeom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B19C2B4E-8A1A-522F-5DF3-F24FF15845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4279"/>
            <a:stretch>
              <a:fillRect/>
            </a:stretch>
          </p:blipFill>
          <p:spPr>
            <a:xfrm>
              <a:off x="-2373004" y="1378793"/>
              <a:ext cx="7848600" cy="1825752"/>
            </a:xfrm>
            <a:prstGeom prst="rect">
              <a:avLst/>
            </a:prstGeom>
          </p:spPr>
        </p:pic>
      </p:grpSp>
      <p:pic>
        <p:nvPicPr>
          <p:cNvPr id="110" name="Picture 109">
            <a:extLst>
              <a:ext uri="{FF2B5EF4-FFF2-40B4-BE49-F238E27FC236}">
                <a16:creationId xmlns:a16="http://schemas.microsoft.com/office/drawing/2014/main" id="{06B38869-4501-FF1A-9184-712B197B30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334" y="3915079"/>
            <a:ext cx="548640" cy="548640"/>
          </a:xfrm>
          <a:prstGeom prst="rect">
            <a:avLst/>
          </a:prstGeom>
        </p:spPr>
      </p:pic>
      <p:pic>
        <p:nvPicPr>
          <p:cNvPr id="111" name="Picture 110" descr="Cryptococcal meningitis ">
            <a:extLst>
              <a:ext uri="{FF2B5EF4-FFF2-40B4-BE49-F238E27FC236}">
                <a16:creationId xmlns:a16="http://schemas.microsoft.com/office/drawing/2014/main" id="{54473763-E5AE-6560-D960-1BFCEF15DA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7099" y="3828207"/>
            <a:ext cx="548640" cy="54864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719E288D-84D5-7707-B6B1-B444EE6CE2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73055" y="3894889"/>
            <a:ext cx="548640" cy="548640"/>
          </a:xfrm>
          <a:prstGeom prst="rect">
            <a:avLst/>
          </a:prstGeom>
        </p:spPr>
      </p:pic>
      <p:pic>
        <p:nvPicPr>
          <p:cNvPr id="115" name="Graphic 114" descr="Arrow Down with solid fill">
            <a:extLst>
              <a:ext uri="{FF2B5EF4-FFF2-40B4-BE49-F238E27FC236}">
                <a16:creationId xmlns:a16="http://schemas.microsoft.com/office/drawing/2014/main" id="{56D5DB5F-AFEC-091C-9720-50E88D7AE0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48846" y="4537261"/>
            <a:ext cx="365760" cy="365760"/>
          </a:xfrm>
          <a:prstGeom prst="rect">
            <a:avLst/>
          </a:prstGeom>
        </p:spPr>
      </p:pic>
      <p:sp>
        <p:nvSpPr>
          <p:cNvPr id="117" name="Text 13">
            <a:extLst>
              <a:ext uri="{FF2B5EF4-FFF2-40B4-BE49-F238E27FC236}">
                <a16:creationId xmlns:a16="http://schemas.microsoft.com/office/drawing/2014/main" id="{231355E0-C7D9-AD86-1FCD-AA965BE9DA7C}"/>
              </a:ext>
            </a:extLst>
          </p:cNvPr>
          <p:cNvSpPr/>
          <p:nvPr/>
        </p:nvSpPr>
        <p:spPr>
          <a:xfrm>
            <a:off x="814606" y="4562974"/>
            <a:ext cx="664675" cy="314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 dirty="0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30%</a:t>
            </a:r>
            <a:endParaRPr lang="en-US" sz="1900" dirty="0">
              <a:solidFill>
                <a:srgbClr val="002060"/>
              </a:solidFill>
            </a:endParaRPr>
          </a:p>
        </p:txBody>
      </p:sp>
      <p:sp>
        <p:nvSpPr>
          <p:cNvPr id="119" name="Text 14">
            <a:extLst>
              <a:ext uri="{FF2B5EF4-FFF2-40B4-BE49-F238E27FC236}">
                <a16:creationId xmlns:a16="http://schemas.microsoft.com/office/drawing/2014/main" id="{EB5A0907-2778-E707-9B47-ED6047296933}"/>
              </a:ext>
            </a:extLst>
          </p:cNvPr>
          <p:cNvSpPr/>
          <p:nvPr/>
        </p:nvSpPr>
        <p:spPr>
          <a:xfrm>
            <a:off x="431841" y="5141351"/>
            <a:ext cx="3873409" cy="3615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400" dirty="0">
                <a:solidFill>
                  <a:srgbClr val="222222"/>
                </a:solidFill>
                <a:ea typeface="Arial" pitchFamily="34" charset="-122"/>
                <a:cs typeface="Arial" pitchFamily="34" charset="-120"/>
              </a:rPr>
              <a:t>1-year reduction in deaths vs ART-only</a:t>
            </a:r>
            <a:endParaRPr lang="en-US" sz="1400" dirty="0"/>
          </a:p>
        </p:txBody>
      </p:sp>
      <p:pic>
        <p:nvPicPr>
          <p:cNvPr id="4" name="Graphic 3" descr="Arrow Down with solid fill">
            <a:extLst>
              <a:ext uri="{FF2B5EF4-FFF2-40B4-BE49-F238E27FC236}">
                <a16:creationId xmlns:a16="http://schemas.microsoft.com/office/drawing/2014/main" id="{BFCCFE4D-FE26-0E94-AA65-02C4F3631D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862887" y="4524595"/>
            <a:ext cx="365760" cy="365760"/>
          </a:xfrm>
          <a:prstGeom prst="rect">
            <a:avLst/>
          </a:prstGeom>
        </p:spPr>
      </p:pic>
      <p:sp>
        <p:nvSpPr>
          <p:cNvPr id="6" name="Text 13">
            <a:extLst>
              <a:ext uri="{FF2B5EF4-FFF2-40B4-BE49-F238E27FC236}">
                <a16:creationId xmlns:a16="http://schemas.microsoft.com/office/drawing/2014/main" id="{C6A49408-FF6F-B41D-D1D2-1D8533471CBC}"/>
              </a:ext>
            </a:extLst>
          </p:cNvPr>
          <p:cNvSpPr/>
          <p:nvPr/>
        </p:nvSpPr>
        <p:spPr>
          <a:xfrm>
            <a:off x="2228647" y="4550308"/>
            <a:ext cx="664675" cy="314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25%</a:t>
            </a:r>
            <a:endParaRPr lang="en-US" sz="1900">
              <a:solidFill>
                <a:srgbClr val="002060"/>
              </a:solidFill>
            </a:endParaRPr>
          </a:p>
        </p:txBody>
      </p:sp>
      <p:pic>
        <p:nvPicPr>
          <p:cNvPr id="8" name="Graphic 7" descr="Arrow Down with solid fill">
            <a:extLst>
              <a:ext uri="{FF2B5EF4-FFF2-40B4-BE49-F238E27FC236}">
                <a16:creationId xmlns:a16="http://schemas.microsoft.com/office/drawing/2014/main" id="{4464148B-57C1-D09C-9639-8E60BE952C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435239" y="4550308"/>
            <a:ext cx="365760" cy="365760"/>
          </a:xfrm>
          <a:prstGeom prst="rect">
            <a:avLst/>
          </a:prstGeom>
        </p:spPr>
      </p:pic>
      <p:sp>
        <p:nvSpPr>
          <p:cNvPr id="10" name="Text 13">
            <a:extLst>
              <a:ext uri="{FF2B5EF4-FFF2-40B4-BE49-F238E27FC236}">
                <a16:creationId xmlns:a16="http://schemas.microsoft.com/office/drawing/2014/main" id="{920D503E-A185-B8DA-791D-25B11C91001C}"/>
              </a:ext>
            </a:extLst>
          </p:cNvPr>
          <p:cNvSpPr/>
          <p:nvPr/>
        </p:nvSpPr>
        <p:spPr>
          <a:xfrm>
            <a:off x="3800999" y="4576021"/>
            <a:ext cx="664675" cy="3143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9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38%</a:t>
            </a:r>
            <a:endParaRPr lang="en-US" sz="1900">
              <a:solidFill>
                <a:srgbClr val="002060"/>
              </a:solidFill>
            </a:endParaRPr>
          </a:p>
        </p:txBody>
      </p:sp>
      <p:sp>
        <p:nvSpPr>
          <p:cNvPr id="12" name="Text 13">
            <a:extLst>
              <a:ext uri="{FF2B5EF4-FFF2-40B4-BE49-F238E27FC236}">
                <a16:creationId xmlns:a16="http://schemas.microsoft.com/office/drawing/2014/main" id="{92B8FBB1-DC03-D235-B10E-EBFA2F11E7F5}"/>
              </a:ext>
            </a:extLst>
          </p:cNvPr>
          <p:cNvSpPr/>
          <p:nvPr/>
        </p:nvSpPr>
        <p:spPr>
          <a:xfrm>
            <a:off x="247485" y="3360635"/>
            <a:ext cx="1414041" cy="437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TB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14" name="Text 13">
            <a:extLst>
              <a:ext uri="{FF2B5EF4-FFF2-40B4-BE49-F238E27FC236}">
                <a16:creationId xmlns:a16="http://schemas.microsoft.com/office/drawing/2014/main" id="{A6148914-BEA5-AB3F-4930-DEFD9396CB05}"/>
              </a:ext>
            </a:extLst>
          </p:cNvPr>
          <p:cNvSpPr/>
          <p:nvPr/>
        </p:nvSpPr>
        <p:spPr>
          <a:xfrm>
            <a:off x="1661526" y="3347969"/>
            <a:ext cx="1414041" cy="437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CM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4D594A61-B035-6231-800D-F7625F3A7B8F}"/>
              </a:ext>
            </a:extLst>
          </p:cNvPr>
          <p:cNvSpPr/>
          <p:nvPr/>
        </p:nvSpPr>
        <p:spPr>
          <a:xfrm>
            <a:off x="3233878" y="3373682"/>
            <a:ext cx="1414041" cy="4378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SBIs</a:t>
            </a:r>
            <a:endParaRPr lang="en-US" sz="1400">
              <a:solidFill>
                <a:srgbClr val="002060"/>
              </a:solidFill>
            </a:endParaRPr>
          </a:p>
        </p:txBody>
      </p:sp>
      <p:sp>
        <p:nvSpPr>
          <p:cNvPr id="19" name="Text 16">
            <a:extLst>
              <a:ext uri="{FF2B5EF4-FFF2-40B4-BE49-F238E27FC236}">
                <a16:creationId xmlns:a16="http://schemas.microsoft.com/office/drawing/2014/main" id="{FBD57365-5205-C359-299E-0FE2A91D6AAE}"/>
              </a:ext>
            </a:extLst>
          </p:cNvPr>
          <p:cNvSpPr/>
          <p:nvPr/>
        </p:nvSpPr>
        <p:spPr>
          <a:xfrm>
            <a:off x="8976681" y="4081230"/>
            <a:ext cx="299658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0000"/>
              </a:lnSpc>
              <a:spcAft>
                <a:spcPts val="600"/>
              </a:spcAft>
              <a:buNone/>
            </a:pPr>
            <a:r>
              <a:rPr lang="en-US" sz="1400" b="1">
                <a:solidFill>
                  <a:srgbClr val="105A35"/>
                </a:solidFill>
                <a:ea typeface="Arial" pitchFamily="34" charset="-122"/>
                <a:cs typeface="Arial" pitchFamily="34" charset="-120"/>
              </a:rPr>
              <a:t>Budget impact</a:t>
            </a:r>
          </a:p>
          <a:p>
            <a:pPr marL="171450" indent="-1714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b="1">
                <a:solidFill>
                  <a:srgbClr val="105A35"/>
                </a:solidFill>
                <a:ea typeface="Arial" pitchFamily="34" charset="-122"/>
                <a:cs typeface="Arial" pitchFamily="34" charset="-120"/>
              </a:rPr>
              <a:t>15% incremental budget requirement (vs ART-only) </a:t>
            </a:r>
          </a:p>
          <a:p>
            <a:pPr marL="171450" indent="-171450" algn="l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>
                <a:solidFill>
                  <a:srgbClr val="222222"/>
                </a:solidFill>
                <a:cs typeface="Arial" pitchFamily="34" charset="-120"/>
              </a:rPr>
              <a:t>In Malawi, the total cost of providing the package of care to 80,000 people over 5 years cost $51M vs $44 for ART only representing </a:t>
            </a:r>
            <a:r>
              <a:rPr lang="en-US" sz="1200" b="1">
                <a:solidFill>
                  <a:schemeClr val="accent5"/>
                </a:solidFill>
                <a:cs typeface="Arial" pitchFamily="34" charset="-120"/>
              </a:rPr>
              <a:t>2% of Malawi's 2022–23 external HIV </a:t>
            </a:r>
            <a:r>
              <a:rPr lang="en-US" sz="120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budget</a:t>
            </a:r>
            <a:endParaRPr lang="en-US" sz="1200" b="1">
              <a:solidFill>
                <a:schemeClr val="accent5"/>
              </a:solidFill>
            </a:endParaRPr>
          </a:p>
        </p:txBody>
      </p:sp>
      <p:pic>
        <p:nvPicPr>
          <p:cNvPr id="20" name="Picture 19" descr="Budget ">
            <a:extLst>
              <a:ext uri="{FF2B5EF4-FFF2-40B4-BE49-F238E27FC236}">
                <a16:creationId xmlns:a16="http://schemas.microsoft.com/office/drawing/2014/main" id="{9E6CB659-A721-2A6F-FE95-EEDB8A487CA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1420" y="3963016"/>
            <a:ext cx="1000451" cy="100045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6CE685F6-07D6-42E5-E05F-8D400CF1F24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46417" y="3798470"/>
            <a:ext cx="660266" cy="660266"/>
          </a:xfrm>
          <a:prstGeom prst="rect">
            <a:avLst/>
          </a:prstGeom>
        </p:spPr>
      </p:pic>
      <p:sp>
        <p:nvSpPr>
          <p:cNvPr id="32" name="Text 7">
            <a:extLst>
              <a:ext uri="{FF2B5EF4-FFF2-40B4-BE49-F238E27FC236}">
                <a16:creationId xmlns:a16="http://schemas.microsoft.com/office/drawing/2014/main" id="{C31FDBD7-124D-B014-BBDB-788CE7D694D6}"/>
              </a:ext>
            </a:extLst>
          </p:cNvPr>
          <p:cNvSpPr/>
          <p:nvPr/>
        </p:nvSpPr>
        <p:spPr>
          <a:xfrm>
            <a:off x="4939143" y="5154416"/>
            <a:ext cx="2329793" cy="31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>
                <a:solidFill>
                  <a:srgbClr val="002060"/>
                </a:solidFill>
                <a:ea typeface="Arial" pitchFamily="34" charset="-122"/>
                <a:cs typeface="Arial" pitchFamily="34" charset="-120"/>
              </a:rPr>
              <a:t>Greatest life expectancy of all 13 strategies tested </a:t>
            </a:r>
            <a:endParaRPr lang="en-US" sz="1200">
              <a:solidFill>
                <a:srgbClr val="002060"/>
              </a:solidFill>
            </a:endParaRPr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5AC074FB-2144-AB36-3EA8-02C3657BBD81}"/>
              </a:ext>
            </a:extLst>
          </p:cNvPr>
          <p:cNvSpPr txBox="1">
            <a:spLocks/>
          </p:cNvSpPr>
          <p:nvPr/>
        </p:nvSpPr>
        <p:spPr>
          <a:xfrm>
            <a:off x="2695740" y="441325"/>
            <a:ext cx="9053352" cy="12239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As programs finalize HIV budgets, the clinical impact and cost effectiveness of AHD must be emphasized</a:t>
            </a:r>
          </a:p>
        </p:txBody>
      </p:sp>
    </p:spTree>
    <p:extLst>
      <p:ext uri="{BB962C8B-B14F-4D97-AF65-F5344CB8AC3E}">
        <p14:creationId xmlns:p14="http://schemas.microsoft.com/office/powerpoint/2010/main" val="227243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BF9C03-732A-D995-E3AA-34AED4B2E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DE1B2C1-6D8F-2DD6-D049-E39D3286C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772" y="441325"/>
            <a:ext cx="9080319" cy="1223964"/>
          </a:xfrm>
        </p:spPr>
        <p:txBody>
          <a:bodyPr anchor="ctr">
            <a:noAutofit/>
          </a:bodyPr>
          <a:lstStyle/>
          <a:p>
            <a:r>
              <a:rPr lang="en-US" sz="2800" dirty="0"/>
              <a:t>The later a client presents to care, the more costly the intervention; more importantly, the lower the chance of survival </a:t>
            </a:r>
          </a:p>
        </p:txBody>
      </p:sp>
      <p:sp>
        <p:nvSpPr>
          <p:cNvPr id="296" name="Text 1">
            <a:extLst>
              <a:ext uri="{FF2B5EF4-FFF2-40B4-BE49-F238E27FC236}">
                <a16:creationId xmlns:a16="http://schemas.microsoft.com/office/drawing/2014/main" id="{2B9ED577-311F-95B1-9DB5-37FB96580B67}"/>
              </a:ext>
            </a:extLst>
          </p:cNvPr>
          <p:cNvSpPr/>
          <p:nvPr/>
        </p:nvSpPr>
        <p:spPr>
          <a:xfrm>
            <a:off x="320041" y="1789232"/>
            <a:ext cx="2761989" cy="280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250" b="1" dirty="0">
                <a:solidFill>
                  <a:srgbClr val="5F8204"/>
                </a:solidFill>
                <a:latin typeface="+mj-lt"/>
                <a:ea typeface="Arial" pitchFamily="34" charset="-122"/>
                <a:cs typeface="Arial" pitchFamily="34" charset="-120"/>
              </a:rPr>
              <a:t>Total cost per patient episode</a:t>
            </a:r>
            <a:r>
              <a:rPr lang="en-US" sz="1400" b="1" baseline="30000" dirty="0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1</a:t>
            </a:r>
            <a:endParaRPr lang="en-US" sz="1250" dirty="0">
              <a:solidFill>
                <a:srgbClr val="5F8204"/>
              </a:solidFill>
              <a:latin typeface="+mj-lt"/>
            </a:endParaRPr>
          </a:p>
        </p:txBody>
      </p:sp>
      <p:sp>
        <p:nvSpPr>
          <p:cNvPr id="297" name="Text 2">
            <a:extLst>
              <a:ext uri="{FF2B5EF4-FFF2-40B4-BE49-F238E27FC236}">
                <a16:creationId xmlns:a16="http://schemas.microsoft.com/office/drawing/2014/main" id="{F81EA13C-29EB-76BD-2335-586E8226AF3F}"/>
              </a:ext>
            </a:extLst>
          </p:cNvPr>
          <p:cNvSpPr/>
          <p:nvPr/>
        </p:nvSpPr>
        <p:spPr>
          <a:xfrm>
            <a:off x="3213553" y="1789232"/>
            <a:ext cx="1841326" cy="280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00" b="1" dirty="0">
                <a:solidFill>
                  <a:srgbClr val="1A1A1A"/>
                </a:solidFill>
                <a:latin typeface="+mj-lt"/>
                <a:ea typeface="Arial" pitchFamily="34" charset="-122"/>
                <a:cs typeface="Arial" pitchFamily="34" charset="-120"/>
              </a:rPr>
              <a:t>Commodity cost</a:t>
            </a:r>
            <a:endParaRPr lang="en-US" sz="12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298" name="Text 3">
            <a:extLst>
              <a:ext uri="{FF2B5EF4-FFF2-40B4-BE49-F238E27FC236}">
                <a16:creationId xmlns:a16="http://schemas.microsoft.com/office/drawing/2014/main" id="{A12B3DCF-1D78-E6CB-08A7-FED59A8169F4}"/>
              </a:ext>
            </a:extLst>
          </p:cNvPr>
          <p:cNvSpPr/>
          <p:nvPr/>
        </p:nvSpPr>
        <p:spPr>
          <a:xfrm>
            <a:off x="5142562" y="1789232"/>
            <a:ext cx="1753644" cy="280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00" b="1">
                <a:solidFill>
                  <a:srgbClr val="1A1A1A"/>
                </a:solidFill>
                <a:latin typeface="+mj-lt"/>
                <a:ea typeface="Arial" pitchFamily="34" charset="-122"/>
                <a:cs typeface="Arial" pitchFamily="34" charset="-120"/>
              </a:rPr>
              <a:t>Hospital </a:t>
            </a:r>
            <a:r>
              <a:rPr lang="en-US" sz="1200" b="1">
                <a:solidFill>
                  <a:srgbClr val="1A1A1A"/>
                </a:solidFill>
                <a:latin typeface="+mj-lt"/>
                <a:cs typeface="Arial" pitchFamily="34" charset="-120"/>
              </a:rPr>
              <a:t>costs</a:t>
            </a:r>
          </a:p>
        </p:txBody>
      </p:sp>
      <p:sp>
        <p:nvSpPr>
          <p:cNvPr id="299" name="Text 4">
            <a:extLst>
              <a:ext uri="{FF2B5EF4-FFF2-40B4-BE49-F238E27FC236}">
                <a16:creationId xmlns:a16="http://schemas.microsoft.com/office/drawing/2014/main" id="{B13126C6-79EE-5595-5DD8-B16FBEBAC0C7}"/>
              </a:ext>
            </a:extLst>
          </p:cNvPr>
          <p:cNvSpPr/>
          <p:nvPr/>
        </p:nvSpPr>
        <p:spPr>
          <a:xfrm>
            <a:off x="6983888" y="1789232"/>
            <a:ext cx="2016690" cy="280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00" b="1">
                <a:solidFill>
                  <a:srgbClr val="1A1A1A"/>
                </a:solidFill>
                <a:latin typeface="+mj-lt"/>
                <a:ea typeface="Arial" pitchFamily="34" charset="-122"/>
                <a:cs typeface="Arial" pitchFamily="34" charset="-120"/>
              </a:rPr>
              <a:t>Total cost</a:t>
            </a:r>
            <a:endParaRPr lang="en-US" sz="12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00" name="Text 5">
            <a:extLst>
              <a:ext uri="{FF2B5EF4-FFF2-40B4-BE49-F238E27FC236}">
                <a16:creationId xmlns:a16="http://schemas.microsoft.com/office/drawing/2014/main" id="{68280841-4F59-F191-2A96-ED2736F354C4}"/>
              </a:ext>
            </a:extLst>
          </p:cNvPr>
          <p:cNvSpPr/>
          <p:nvPr/>
        </p:nvSpPr>
        <p:spPr>
          <a:xfrm>
            <a:off x="9088260" y="1789232"/>
            <a:ext cx="2235896" cy="280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00" b="1" dirty="0">
                <a:solidFill>
                  <a:srgbClr val="1A1A1A"/>
                </a:solidFill>
                <a:latin typeface="+mj-lt"/>
                <a:ea typeface="Arial" pitchFamily="34" charset="-122"/>
                <a:cs typeface="Arial" pitchFamily="34" charset="-120"/>
              </a:rPr>
              <a:t>Probability of survival</a:t>
            </a:r>
            <a:r>
              <a:rPr lang="en-US" sz="1200" b="1" baseline="30000" dirty="0">
                <a:solidFill>
                  <a:srgbClr val="1A1A1A"/>
                </a:solidFill>
                <a:latin typeface="+mj-lt"/>
                <a:ea typeface="Arial" pitchFamily="34" charset="-122"/>
                <a:cs typeface="Arial" pitchFamily="34" charset="-120"/>
              </a:rPr>
              <a:t>2</a:t>
            </a:r>
            <a:endParaRPr lang="en-US" sz="1200" baseline="30000" dirty="0">
              <a:solidFill>
                <a:prstClr val="black"/>
              </a:solidFill>
              <a:latin typeface="+mj-lt"/>
            </a:endParaRPr>
          </a:p>
        </p:txBody>
      </p:sp>
      <p:sp>
        <p:nvSpPr>
          <p:cNvPr id="301" name="Shape 6">
            <a:extLst>
              <a:ext uri="{FF2B5EF4-FFF2-40B4-BE49-F238E27FC236}">
                <a16:creationId xmlns:a16="http://schemas.microsoft.com/office/drawing/2014/main" id="{8C534C92-99E7-3CE6-D81A-7DE9AFFB3A69}"/>
              </a:ext>
            </a:extLst>
          </p:cNvPr>
          <p:cNvSpPr/>
          <p:nvPr/>
        </p:nvSpPr>
        <p:spPr>
          <a:xfrm>
            <a:off x="583088" y="2104888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02" name="Text 7">
            <a:extLst>
              <a:ext uri="{FF2B5EF4-FFF2-40B4-BE49-F238E27FC236}">
                <a16:creationId xmlns:a16="http://schemas.microsoft.com/office/drawing/2014/main" id="{63BEFDF1-63F9-4B2E-7D8D-2FE8D5786687}"/>
              </a:ext>
            </a:extLst>
          </p:cNvPr>
          <p:cNvSpPr/>
          <p:nvPr/>
        </p:nvSpPr>
        <p:spPr>
          <a:xfrm>
            <a:off x="688306" y="2104888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Outpatient (CrAg-)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03" name="Text 8">
            <a:extLst>
              <a:ext uri="{FF2B5EF4-FFF2-40B4-BE49-F238E27FC236}">
                <a16:creationId xmlns:a16="http://schemas.microsoft.com/office/drawing/2014/main" id="{31F84D55-EC97-50FD-37FB-32CD27F3FD6D}"/>
              </a:ext>
            </a:extLst>
          </p:cNvPr>
          <p:cNvSpPr/>
          <p:nvPr/>
        </p:nvSpPr>
        <p:spPr>
          <a:xfrm>
            <a:off x="3213553" y="2104888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cs typeface="Arial" pitchFamily="34" charset="-120"/>
              </a:rPr>
              <a:t>$8-$21</a:t>
            </a:r>
          </a:p>
        </p:txBody>
      </p:sp>
      <p:sp>
        <p:nvSpPr>
          <p:cNvPr id="304" name="Text 9">
            <a:extLst>
              <a:ext uri="{FF2B5EF4-FFF2-40B4-BE49-F238E27FC236}">
                <a16:creationId xmlns:a16="http://schemas.microsoft.com/office/drawing/2014/main" id="{F405F6EB-C4A5-6718-CDCE-0B61D1C70E37}"/>
              </a:ext>
            </a:extLst>
          </p:cNvPr>
          <p:cNvSpPr/>
          <p:nvPr/>
        </p:nvSpPr>
        <p:spPr>
          <a:xfrm>
            <a:off x="5142562" y="2104888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–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05" name="Text 10">
            <a:extLst>
              <a:ext uri="{FF2B5EF4-FFF2-40B4-BE49-F238E27FC236}">
                <a16:creationId xmlns:a16="http://schemas.microsoft.com/office/drawing/2014/main" id="{0470BCE9-3D0E-2964-FA7E-F6109D02D82D}"/>
              </a:ext>
            </a:extLst>
          </p:cNvPr>
          <p:cNvSpPr/>
          <p:nvPr/>
        </p:nvSpPr>
        <p:spPr>
          <a:xfrm>
            <a:off x="6983888" y="2104888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$8 - $21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06" name="Text 11">
            <a:extLst>
              <a:ext uri="{FF2B5EF4-FFF2-40B4-BE49-F238E27FC236}">
                <a16:creationId xmlns:a16="http://schemas.microsoft.com/office/drawing/2014/main" id="{B194FABB-A5B4-0B6A-CD53-8ED246233816}"/>
              </a:ext>
            </a:extLst>
          </p:cNvPr>
          <p:cNvSpPr/>
          <p:nvPr/>
        </p:nvSpPr>
        <p:spPr>
          <a:xfrm>
            <a:off x="9088260" y="2113656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1428F0"/>
                </a:solidFill>
                <a:ea typeface="Arial" pitchFamily="34" charset="-122"/>
                <a:cs typeface="Arial" pitchFamily="34" charset="-120"/>
              </a:rPr>
              <a:t>~91%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07" name="Text 12">
            <a:extLst>
              <a:ext uri="{FF2B5EF4-FFF2-40B4-BE49-F238E27FC236}">
                <a16:creationId xmlns:a16="http://schemas.microsoft.com/office/drawing/2014/main" id="{7305B076-79BE-5DE1-ED52-1656BBE33B5C}"/>
              </a:ext>
            </a:extLst>
          </p:cNvPr>
          <p:cNvSpPr/>
          <p:nvPr/>
        </p:nvSpPr>
        <p:spPr>
          <a:xfrm>
            <a:off x="9123333" y="2376703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6-mo survival, CrAg-negative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08" name="Shape 13">
            <a:extLst>
              <a:ext uri="{FF2B5EF4-FFF2-40B4-BE49-F238E27FC236}">
                <a16:creationId xmlns:a16="http://schemas.microsoft.com/office/drawing/2014/main" id="{77806DDA-5577-C70C-6E5A-EF85751FB515}"/>
              </a:ext>
            </a:extLst>
          </p:cNvPr>
          <p:cNvSpPr/>
          <p:nvPr/>
        </p:nvSpPr>
        <p:spPr>
          <a:xfrm>
            <a:off x="583088" y="2578372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09" name="Text 14">
            <a:extLst>
              <a:ext uri="{FF2B5EF4-FFF2-40B4-BE49-F238E27FC236}">
                <a16:creationId xmlns:a16="http://schemas.microsoft.com/office/drawing/2014/main" id="{69175DC3-5099-5275-A5E8-8558830D0A47}"/>
              </a:ext>
            </a:extLst>
          </p:cNvPr>
          <p:cNvSpPr/>
          <p:nvPr/>
        </p:nvSpPr>
        <p:spPr>
          <a:xfrm>
            <a:off x="688306" y="2578372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CrAg+, titre &lt;1:160 (fluconazole)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10" name="Text 15">
            <a:extLst>
              <a:ext uri="{FF2B5EF4-FFF2-40B4-BE49-F238E27FC236}">
                <a16:creationId xmlns:a16="http://schemas.microsoft.com/office/drawing/2014/main" id="{862974F3-6078-230E-F321-1FF4D9850734}"/>
              </a:ext>
            </a:extLst>
          </p:cNvPr>
          <p:cNvSpPr/>
          <p:nvPr/>
        </p:nvSpPr>
        <p:spPr>
          <a:xfrm>
            <a:off x="3213553" y="2578372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cs typeface="Arial" pitchFamily="34" charset="-120"/>
              </a:rPr>
              <a:t>$19 - $133</a:t>
            </a:r>
          </a:p>
        </p:txBody>
      </p:sp>
      <p:sp>
        <p:nvSpPr>
          <p:cNvPr id="311" name="Text 16">
            <a:extLst>
              <a:ext uri="{FF2B5EF4-FFF2-40B4-BE49-F238E27FC236}">
                <a16:creationId xmlns:a16="http://schemas.microsoft.com/office/drawing/2014/main" id="{90CB1099-27BB-1ED3-457C-3B514C1BA4E1}"/>
              </a:ext>
            </a:extLst>
          </p:cNvPr>
          <p:cNvSpPr/>
          <p:nvPr/>
        </p:nvSpPr>
        <p:spPr>
          <a:xfrm>
            <a:off x="5142562" y="2578372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–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2" name="Text 17">
            <a:extLst>
              <a:ext uri="{FF2B5EF4-FFF2-40B4-BE49-F238E27FC236}">
                <a16:creationId xmlns:a16="http://schemas.microsoft.com/office/drawing/2014/main" id="{05ABA41D-CCC9-66EB-9947-C643CBBCB6E9}"/>
              </a:ext>
            </a:extLst>
          </p:cNvPr>
          <p:cNvSpPr/>
          <p:nvPr/>
        </p:nvSpPr>
        <p:spPr>
          <a:xfrm>
            <a:off x="6983888" y="2578372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$19 - $133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13" name="Text 18">
            <a:extLst>
              <a:ext uri="{FF2B5EF4-FFF2-40B4-BE49-F238E27FC236}">
                <a16:creationId xmlns:a16="http://schemas.microsoft.com/office/drawing/2014/main" id="{6480D77D-8F3C-CE1B-0496-30A54459758F}"/>
              </a:ext>
            </a:extLst>
          </p:cNvPr>
          <p:cNvSpPr/>
          <p:nvPr/>
        </p:nvSpPr>
        <p:spPr>
          <a:xfrm>
            <a:off x="9088260" y="2587140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1428F0"/>
                </a:solidFill>
                <a:ea typeface="Arial" pitchFamily="34" charset="-122"/>
                <a:cs typeface="Arial" pitchFamily="34" charset="-120"/>
              </a:rPr>
              <a:t>~87%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14" name="Text 19">
            <a:extLst>
              <a:ext uri="{FF2B5EF4-FFF2-40B4-BE49-F238E27FC236}">
                <a16:creationId xmlns:a16="http://schemas.microsoft.com/office/drawing/2014/main" id="{632FBD4A-0B83-45E0-8296-12552477C487}"/>
              </a:ext>
            </a:extLst>
          </p:cNvPr>
          <p:cNvSpPr/>
          <p:nvPr/>
        </p:nvSpPr>
        <p:spPr>
          <a:xfrm>
            <a:off x="9123333" y="2850187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fluconazole alone adequate at low titre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15" name="Shape 20">
            <a:extLst>
              <a:ext uri="{FF2B5EF4-FFF2-40B4-BE49-F238E27FC236}">
                <a16:creationId xmlns:a16="http://schemas.microsoft.com/office/drawing/2014/main" id="{EB4B2EEA-6A64-57A0-A5F5-92B9A38952DE}"/>
              </a:ext>
            </a:extLst>
          </p:cNvPr>
          <p:cNvSpPr/>
          <p:nvPr/>
        </p:nvSpPr>
        <p:spPr>
          <a:xfrm>
            <a:off x="583088" y="3051856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16" name="Text 21">
            <a:extLst>
              <a:ext uri="{FF2B5EF4-FFF2-40B4-BE49-F238E27FC236}">
                <a16:creationId xmlns:a16="http://schemas.microsoft.com/office/drawing/2014/main" id="{0E7F36C3-8CDB-3A2B-EADA-2659F4929507}"/>
              </a:ext>
            </a:extLst>
          </p:cNvPr>
          <p:cNvSpPr/>
          <p:nvPr/>
        </p:nvSpPr>
        <p:spPr>
          <a:xfrm>
            <a:off x="688306" y="3051856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CrAg+, titre 1:160-639 (fluconazole)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17" name="Text 22">
            <a:extLst>
              <a:ext uri="{FF2B5EF4-FFF2-40B4-BE49-F238E27FC236}">
                <a16:creationId xmlns:a16="http://schemas.microsoft.com/office/drawing/2014/main" id="{B794C6B7-78D6-E957-7C78-D086A1E72E53}"/>
              </a:ext>
            </a:extLst>
          </p:cNvPr>
          <p:cNvSpPr/>
          <p:nvPr/>
        </p:nvSpPr>
        <p:spPr>
          <a:xfrm>
            <a:off x="3213553" y="3051856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$19 - $133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18" name="Text 23">
            <a:extLst>
              <a:ext uri="{FF2B5EF4-FFF2-40B4-BE49-F238E27FC236}">
                <a16:creationId xmlns:a16="http://schemas.microsoft.com/office/drawing/2014/main" id="{C1BF171D-970F-BBC9-8155-542F9D80FF69}"/>
              </a:ext>
            </a:extLst>
          </p:cNvPr>
          <p:cNvSpPr/>
          <p:nvPr/>
        </p:nvSpPr>
        <p:spPr>
          <a:xfrm>
            <a:off x="5142562" y="3051856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–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19" name="Text 24">
            <a:extLst>
              <a:ext uri="{FF2B5EF4-FFF2-40B4-BE49-F238E27FC236}">
                <a16:creationId xmlns:a16="http://schemas.microsoft.com/office/drawing/2014/main" id="{B239E2B2-DBB5-1B90-6925-9926614531D7}"/>
              </a:ext>
            </a:extLst>
          </p:cNvPr>
          <p:cNvSpPr/>
          <p:nvPr/>
        </p:nvSpPr>
        <p:spPr>
          <a:xfrm>
            <a:off x="6983888" y="3051856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$19 - $133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20" name="Text 25">
            <a:extLst>
              <a:ext uri="{FF2B5EF4-FFF2-40B4-BE49-F238E27FC236}">
                <a16:creationId xmlns:a16="http://schemas.microsoft.com/office/drawing/2014/main" id="{47D59906-63FA-28AF-788C-FFD57EEC30FB}"/>
              </a:ext>
            </a:extLst>
          </p:cNvPr>
          <p:cNvSpPr/>
          <p:nvPr/>
        </p:nvSpPr>
        <p:spPr>
          <a:xfrm>
            <a:off x="9088260" y="3060624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B8860B"/>
                </a:solidFill>
                <a:ea typeface="Arial" pitchFamily="34" charset="-122"/>
                <a:cs typeface="Arial" pitchFamily="34" charset="-120"/>
              </a:rPr>
              <a:t>~65-75%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21" name="Text 26">
            <a:extLst>
              <a:ext uri="{FF2B5EF4-FFF2-40B4-BE49-F238E27FC236}">
                <a16:creationId xmlns:a16="http://schemas.microsoft.com/office/drawing/2014/main" id="{6FEF9DFD-41D9-46DE-86FC-3520FDC0D410}"/>
              </a:ext>
            </a:extLst>
          </p:cNvPr>
          <p:cNvSpPr/>
          <p:nvPr/>
        </p:nvSpPr>
        <p:spPr>
          <a:xfrm>
            <a:off x="9123333" y="3323670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2.6x risk vs low titre; fluconazole often inadequate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22" name="Shape 27">
            <a:extLst>
              <a:ext uri="{FF2B5EF4-FFF2-40B4-BE49-F238E27FC236}">
                <a16:creationId xmlns:a16="http://schemas.microsoft.com/office/drawing/2014/main" id="{834B78EC-583C-CE7C-60ED-D1A7B3A6B35F}"/>
              </a:ext>
            </a:extLst>
          </p:cNvPr>
          <p:cNvSpPr/>
          <p:nvPr/>
        </p:nvSpPr>
        <p:spPr>
          <a:xfrm>
            <a:off x="583088" y="3525339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23" name="Text 28">
            <a:extLst>
              <a:ext uri="{FF2B5EF4-FFF2-40B4-BE49-F238E27FC236}">
                <a16:creationId xmlns:a16="http://schemas.microsoft.com/office/drawing/2014/main" id="{DF49B9C3-0006-4154-EFAF-335F1FCA31DD}"/>
              </a:ext>
            </a:extLst>
          </p:cNvPr>
          <p:cNvSpPr/>
          <p:nvPr/>
        </p:nvSpPr>
        <p:spPr>
          <a:xfrm>
            <a:off x="688306" y="3525339"/>
            <a:ext cx="277252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CrAg+, titre ≥1:640 (needs CM-level care)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24" name="Text 29">
            <a:extLst>
              <a:ext uri="{FF2B5EF4-FFF2-40B4-BE49-F238E27FC236}">
                <a16:creationId xmlns:a16="http://schemas.microsoft.com/office/drawing/2014/main" id="{505BEAAE-ABA2-0445-ACAE-67188FA8B1EF}"/>
              </a:ext>
            </a:extLst>
          </p:cNvPr>
          <p:cNvSpPr/>
          <p:nvPr/>
        </p:nvSpPr>
        <p:spPr>
          <a:xfrm>
            <a:off x="3213553" y="3525339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$335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25" name="Text 30">
            <a:extLst>
              <a:ext uri="{FF2B5EF4-FFF2-40B4-BE49-F238E27FC236}">
                <a16:creationId xmlns:a16="http://schemas.microsoft.com/office/drawing/2014/main" id="{616AD726-41A0-CB58-7653-0DF2FE1919CF}"/>
              </a:ext>
            </a:extLst>
          </p:cNvPr>
          <p:cNvSpPr/>
          <p:nvPr/>
        </p:nvSpPr>
        <p:spPr>
          <a:xfrm>
            <a:off x="5142562" y="3525339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$1,706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26" name="Text 31">
            <a:extLst>
              <a:ext uri="{FF2B5EF4-FFF2-40B4-BE49-F238E27FC236}">
                <a16:creationId xmlns:a16="http://schemas.microsoft.com/office/drawing/2014/main" id="{C6364C23-B4BF-8A92-5E73-A30370557ADE}"/>
              </a:ext>
            </a:extLst>
          </p:cNvPr>
          <p:cNvSpPr/>
          <p:nvPr/>
        </p:nvSpPr>
        <p:spPr>
          <a:xfrm>
            <a:off x="6983888" y="3525339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$2,041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27" name="Text 32">
            <a:extLst>
              <a:ext uri="{FF2B5EF4-FFF2-40B4-BE49-F238E27FC236}">
                <a16:creationId xmlns:a16="http://schemas.microsoft.com/office/drawing/2014/main" id="{12E0507C-53BF-6B68-5AB8-AE02B2E57516}"/>
              </a:ext>
            </a:extLst>
          </p:cNvPr>
          <p:cNvSpPr/>
          <p:nvPr/>
        </p:nvSpPr>
        <p:spPr>
          <a:xfrm>
            <a:off x="9088260" y="3534108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D0021B"/>
                </a:solidFill>
                <a:ea typeface="Arial" pitchFamily="34" charset="-122"/>
                <a:cs typeface="Arial" pitchFamily="34" charset="-120"/>
              </a:rPr>
              <a:t>&lt;30%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28" name="Text 33">
            <a:extLst>
              <a:ext uri="{FF2B5EF4-FFF2-40B4-BE49-F238E27FC236}">
                <a16:creationId xmlns:a16="http://schemas.microsoft.com/office/drawing/2014/main" id="{BCB97B8E-F172-B48A-F17E-5428F00C727B}"/>
              </a:ext>
            </a:extLst>
          </p:cNvPr>
          <p:cNvSpPr/>
          <p:nvPr/>
        </p:nvSpPr>
        <p:spPr>
          <a:xfrm>
            <a:off x="9123333" y="3797154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fluconazole fails; effectively converges to CM treatment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29" name="Shape 34">
            <a:extLst>
              <a:ext uri="{FF2B5EF4-FFF2-40B4-BE49-F238E27FC236}">
                <a16:creationId xmlns:a16="http://schemas.microsoft.com/office/drawing/2014/main" id="{181FB313-983B-4FBA-2730-E3F1DBDDBF95}"/>
              </a:ext>
            </a:extLst>
          </p:cNvPr>
          <p:cNvSpPr/>
          <p:nvPr/>
        </p:nvSpPr>
        <p:spPr>
          <a:xfrm>
            <a:off x="583088" y="3998823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30" name="Text 35">
            <a:extLst>
              <a:ext uri="{FF2B5EF4-FFF2-40B4-BE49-F238E27FC236}">
                <a16:creationId xmlns:a16="http://schemas.microsoft.com/office/drawing/2014/main" id="{637FD00C-C08A-B3BC-C253-8E78B060F8D7}"/>
              </a:ext>
            </a:extLst>
          </p:cNvPr>
          <p:cNvSpPr/>
          <p:nvPr/>
        </p:nvSpPr>
        <p:spPr>
          <a:xfrm>
            <a:off x="688306" y="3998823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Outpatient (TB LAM -ve)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31" name="Text 36">
            <a:extLst>
              <a:ext uri="{FF2B5EF4-FFF2-40B4-BE49-F238E27FC236}">
                <a16:creationId xmlns:a16="http://schemas.microsoft.com/office/drawing/2014/main" id="{DC216C2A-F9AB-A01A-A119-89A2E6A1826D}"/>
              </a:ext>
            </a:extLst>
          </p:cNvPr>
          <p:cNvSpPr/>
          <p:nvPr/>
        </p:nvSpPr>
        <p:spPr>
          <a:xfrm>
            <a:off x="3213553" y="3998823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$9.31 - $21.88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32" name="Text 37">
            <a:extLst>
              <a:ext uri="{FF2B5EF4-FFF2-40B4-BE49-F238E27FC236}">
                <a16:creationId xmlns:a16="http://schemas.microsoft.com/office/drawing/2014/main" id="{ECDB6BB5-2081-3313-8015-4FB2E82112CD}"/>
              </a:ext>
            </a:extLst>
          </p:cNvPr>
          <p:cNvSpPr/>
          <p:nvPr/>
        </p:nvSpPr>
        <p:spPr>
          <a:xfrm>
            <a:off x="5142562" y="3998823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–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33" name="Text 38">
            <a:extLst>
              <a:ext uri="{FF2B5EF4-FFF2-40B4-BE49-F238E27FC236}">
                <a16:creationId xmlns:a16="http://schemas.microsoft.com/office/drawing/2014/main" id="{E6594B41-A69F-1225-A150-BEA72588AB19}"/>
              </a:ext>
            </a:extLst>
          </p:cNvPr>
          <p:cNvSpPr/>
          <p:nvPr/>
        </p:nvSpPr>
        <p:spPr>
          <a:xfrm>
            <a:off x="6983888" y="3998823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$9.31 - $21.88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34" name="Text 39">
            <a:extLst>
              <a:ext uri="{FF2B5EF4-FFF2-40B4-BE49-F238E27FC236}">
                <a16:creationId xmlns:a16="http://schemas.microsoft.com/office/drawing/2014/main" id="{33BDC98C-3FE2-89AF-65DF-E91216389093}"/>
              </a:ext>
            </a:extLst>
          </p:cNvPr>
          <p:cNvSpPr/>
          <p:nvPr/>
        </p:nvSpPr>
        <p:spPr>
          <a:xfrm>
            <a:off x="9088260" y="4007591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1428F0"/>
                </a:solidFill>
                <a:ea typeface="Arial" pitchFamily="34" charset="-122"/>
                <a:cs typeface="Arial" pitchFamily="34" charset="-120"/>
              </a:rPr>
              <a:t>~90-93%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35" name="Text 40">
            <a:extLst>
              <a:ext uri="{FF2B5EF4-FFF2-40B4-BE49-F238E27FC236}">
                <a16:creationId xmlns:a16="http://schemas.microsoft.com/office/drawing/2014/main" id="{021B4263-BE1D-E10A-1E9C-5C104B6D8A3A}"/>
              </a:ext>
            </a:extLst>
          </p:cNvPr>
          <p:cNvSpPr/>
          <p:nvPr/>
        </p:nvSpPr>
        <p:spPr>
          <a:xfrm>
            <a:off x="9123333" y="4270638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1-yr survival, LAM-negative outpatients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36" name="Shape 41">
            <a:extLst>
              <a:ext uri="{FF2B5EF4-FFF2-40B4-BE49-F238E27FC236}">
                <a16:creationId xmlns:a16="http://schemas.microsoft.com/office/drawing/2014/main" id="{EBCF303B-392D-FC09-4D69-B3D071A06C07}"/>
              </a:ext>
            </a:extLst>
          </p:cNvPr>
          <p:cNvSpPr/>
          <p:nvPr/>
        </p:nvSpPr>
        <p:spPr>
          <a:xfrm>
            <a:off x="583088" y="4472307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37" name="Text 42">
            <a:extLst>
              <a:ext uri="{FF2B5EF4-FFF2-40B4-BE49-F238E27FC236}">
                <a16:creationId xmlns:a16="http://schemas.microsoft.com/office/drawing/2014/main" id="{FC036CF9-260A-C0E5-CAF9-43DCD2F1B52A}"/>
              </a:ext>
            </a:extLst>
          </p:cNvPr>
          <p:cNvSpPr/>
          <p:nvPr/>
        </p:nvSpPr>
        <p:spPr>
          <a:xfrm>
            <a:off x="688306" y="4472307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Outpatient (TB LAM +ve)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38" name="Text 43">
            <a:extLst>
              <a:ext uri="{FF2B5EF4-FFF2-40B4-BE49-F238E27FC236}">
                <a16:creationId xmlns:a16="http://schemas.microsoft.com/office/drawing/2014/main" id="{81C3F788-F76F-0CC5-79A5-C7BAAF3E4F40}"/>
              </a:ext>
            </a:extLst>
          </p:cNvPr>
          <p:cNvSpPr/>
          <p:nvPr/>
        </p:nvSpPr>
        <p:spPr>
          <a:xfrm>
            <a:off x="3213553" y="4472307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$17.28 - $29.85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39" name="Text 44">
            <a:extLst>
              <a:ext uri="{FF2B5EF4-FFF2-40B4-BE49-F238E27FC236}">
                <a16:creationId xmlns:a16="http://schemas.microsoft.com/office/drawing/2014/main" id="{8C75A180-1556-C0F1-6C78-378ACD271B85}"/>
              </a:ext>
            </a:extLst>
          </p:cNvPr>
          <p:cNvSpPr/>
          <p:nvPr/>
        </p:nvSpPr>
        <p:spPr>
          <a:xfrm>
            <a:off x="5142562" y="4472307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–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0" name="Text 45">
            <a:extLst>
              <a:ext uri="{FF2B5EF4-FFF2-40B4-BE49-F238E27FC236}">
                <a16:creationId xmlns:a16="http://schemas.microsoft.com/office/drawing/2014/main" id="{57AA1950-F98C-656E-9FD3-D67CB5FB4197}"/>
              </a:ext>
            </a:extLst>
          </p:cNvPr>
          <p:cNvSpPr/>
          <p:nvPr/>
        </p:nvSpPr>
        <p:spPr>
          <a:xfrm>
            <a:off x="6983888" y="4472307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$17.28 - $29.85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41" name="Text 46">
            <a:extLst>
              <a:ext uri="{FF2B5EF4-FFF2-40B4-BE49-F238E27FC236}">
                <a16:creationId xmlns:a16="http://schemas.microsoft.com/office/drawing/2014/main" id="{B6789DFA-6093-C527-4EE2-9A6BD791D2DB}"/>
              </a:ext>
            </a:extLst>
          </p:cNvPr>
          <p:cNvSpPr/>
          <p:nvPr/>
        </p:nvSpPr>
        <p:spPr>
          <a:xfrm>
            <a:off x="9088260" y="4481075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B8860B"/>
                </a:solidFill>
                <a:ea typeface="Arial" pitchFamily="34" charset="-122"/>
                <a:cs typeface="Arial" pitchFamily="34" charset="-120"/>
              </a:rPr>
              <a:t>~65-75%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42" name="Text 47">
            <a:extLst>
              <a:ext uri="{FF2B5EF4-FFF2-40B4-BE49-F238E27FC236}">
                <a16:creationId xmlns:a16="http://schemas.microsoft.com/office/drawing/2014/main" id="{D808E0EF-F2C7-459E-0469-AD240FB94526}"/>
              </a:ext>
            </a:extLst>
          </p:cNvPr>
          <p:cNvSpPr/>
          <p:nvPr/>
        </p:nvSpPr>
        <p:spPr>
          <a:xfrm>
            <a:off x="9123333" y="4744122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1-yr survival, LAM-positive outpatients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43" name="Shape 48">
            <a:extLst>
              <a:ext uri="{FF2B5EF4-FFF2-40B4-BE49-F238E27FC236}">
                <a16:creationId xmlns:a16="http://schemas.microsoft.com/office/drawing/2014/main" id="{7B1AC021-E6DD-AE37-C31A-06B112FB78B7}"/>
              </a:ext>
            </a:extLst>
          </p:cNvPr>
          <p:cNvSpPr/>
          <p:nvPr/>
        </p:nvSpPr>
        <p:spPr>
          <a:xfrm>
            <a:off x="320041" y="4921240"/>
            <a:ext cx="11004115" cy="0"/>
          </a:xfrm>
          <a:prstGeom prst="line">
            <a:avLst/>
          </a:prstGeom>
          <a:noFill/>
          <a:ln w="12700">
            <a:solidFill>
              <a:srgbClr val="5F8204"/>
            </a:solidFill>
            <a:prstDash val="solid"/>
          </a:ln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4" name="Shape 49">
            <a:extLst>
              <a:ext uri="{FF2B5EF4-FFF2-40B4-BE49-F238E27FC236}">
                <a16:creationId xmlns:a16="http://schemas.microsoft.com/office/drawing/2014/main" id="{A2C60D6C-27C3-4C1F-F1DC-EBFFC62A5B5E}"/>
              </a:ext>
            </a:extLst>
          </p:cNvPr>
          <p:cNvSpPr/>
          <p:nvPr/>
        </p:nvSpPr>
        <p:spPr>
          <a:xfrm>
            <a:off x="583088" y="4998400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45" name="Text 50">
            <a:extLst>
              <a:ext uri="{FF2B5EF4-FFF2-40B4-BE49-F238E27FC236}">
                <a16:creationId xmlns:a16="http://schemas.microsoft.com/office/drawing/2014/main" id="{1E127BD8-39EE-29A0-642C-A64E7A89299C}"/>
              </a:ext>
            </a:extLst>
          </p:cNvPr>
          <p:cNvSpPr/>
          <p:nvPr/>
        </p:nvSpPr>
        <p:spPr>
          <a:xfrm>
            <a:off x="688306" y="4998400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Inpatient (CM, L-AmB + 5FC)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46" name="Text 51">
            <a:extLst>
              <a:ext uri="{FF2B5EF4-FFF2-40B4-BE49-F238E27FC236}">
                <a16:creationId xmlns:a16="http://schemas.microsoft.com/office/drawing/2014/main" id="{B2F6CA59-57F6-D1C1-7F9F-1817F0DB1E73}"/>
              </a:ext>
            </a:extLst>
          </p:cNvPr>
          <p:cNvSpPr/>
          <p:nvPr/>
        </p:nvSpPr>
        <p:spPr>
          <a:xfrm>
            <a:off x="3213553" y="4998400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$335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47" name="Text 52">
            <a:extLst>
              <a:ext uri="{FF2B5EF4-FFF2-40B4-BE49-F238E27FC236}">
                <a16:creationId xmlns:a16="http://schemas.microsoft.com/office/drawing/2014/main" id="{6BAA7F7C-E0A7-AF43-D2E4-6053FED0E482}"/>
              </a:ext>
            </a:extLst>
          </p:cNvPr>
          <p:cNvSpPr/>
          <p:nvPr/>
        </p:nvSpPr>
        <p:spPr>
          <a:xfrm>
            <a:off x="5142562" y="4998400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$1,706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48" name="Text 53">
            <a:extLst>
              <a:ext uri="{FF2B5EF4-FFF2-40B4-BE49-F238E27FC236}">
                <a16:creationId xmlns:a16="http://schemas.microsoft.com/office/drawing/2014/main" id="{494E6CD2-5960-1A93-6A8A-61343EADDDBB}"/>
              </a:ext>
            </a:extLst>
          </p:cNvPr>
          <p:cNvSpPr/>
          <p:nvPr/>
        </p:nvSpPr>
        <p:spPr>
          <a:xfrm>
            <a:off x="6983888" y="4998400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$2,041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49" name="Text 54">
            <a:extLst>
              <a:ext uri="{FF2B5EF4-FFF2-40B4-BE49-F238E27FC236}">
                <a16:creationId xmlns:a16="http://schemas.microsoft.com/office/drawing/2014/main" id="{F0BAB561-6065-8033-6BE7-5CF5744515B5}"/>
              </a:ext>
            </a:extLst>
          </p:cNvPr>
          <p:cNvSpPr/>
          <p:nvPr/>
        </p:nvSpPr>
        <p:spPr>
          <a:xfrm>
            <a:off x="9088260" y="5007168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1428F0"/>
                </a:solidFill>
                <a:ea typeface="Arial" pitchFamily="34" charset="-122"/>
                <a:cs typeface="Arial" pitchFamily="34" charset="-120"/>
              </a:rPr>
              <a:t>~75%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50" name="Text 55">
            <a:extLst>
              <a:ext uri="{FF2B5EF4-FFF2-40B4-BE49-F238E27FC236}">
                <a16:creationId xmlns:a16="http://schemas.microsoft.com/office/drawing/2014/main" id="{34E291B6-B095-A196-21A0-62ADD33E94EE}"/>
              </a:ext>
            </a:extLst>
          </p:cNvPr>
          <p:cNvSpPr/>
          <p:nvPr/>
        </p:nvSpPr>
        <p:spPr>
          <a:xfrm>
            <a:off x="9123333" y="5270215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10-wk survival, AMBITION-cm regimen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51" name="Shape 56">
            <a:extLst>
              <a:ext uri="{FF2B5EF4-FFF2-40B4-BE49-F238E27FC236}">
                <a16:creationId xmlns:a16="http://schemas.microsoft.com/office/drawing/2014/main" id="{57B75B36-2906-C4F2-286F-49F8589E60D1}"/>
              </a:ext>
            </a:extLst>
          </p:cNvPr>
          <p:cNvSpPr/>
          <p:nvPr/>
        </p:nvSpPr>
        <p:spPr>
          <a:xfrm>
            <a:off x="583088" y="5471884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52" name="Text 57">
            <a:extLst>
              <a:ext uri="{FF2B5EF4-FFF2-40B4-BE49-F238E27FC236}">
                <a16:creationId xmlns:a16="http://schemas.microsoft.com/office/drawing/2014/main" id="{C46E94E5-0862-31DC-20BB-0C594AE5AB3D}"/>
              </a:ext>
            </a:extLst>
          </p:cNvPr>
          <p:cNvSpPr/>
          <p:nvPr/>
        </p:nvSpPr>
        <p:spPr>
          <a:xfrm>
            <a:off x="688306" y="5471884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 dirty="0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Inpatient (TB, first-line regimen)</a:t>
            </a:r>
            <a:endParaRPr lang="en-US" sz="1100" dirty="0">
              <a:solidFill>
                <a:prstClr val="black"/>
              </a:solidFill>
            </a:endParaRPr>
          </a:p>
        </p:txBody>
      </p:sp>
      <p:sp>
        <p:nvSpPr>
          <p:cNvPr id="353" name="Text 58">
            <a:extLst>
              <a:ext uri="{FF2B5EF4-FFF2-40B4-BE49-F238E27FC236}">
                <a16:creationId xmlns:a16="http://schemas.microsoft.com/office/drawing/2014/main" id="{1A44F223-D84F-6D61-7759-E23C7FF9658D}"/>
              </a:ext>
            </a:extLst>
          </p:cNvPr>
          <p:cNvSpPr/>
          <p:nvPr/>
        </p:nvSpPr>
        <p:spPr>
          <a:xfrm>
            <a:off x="3213553" y="5471884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 dirty="0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$70 - $419</a:t>
            </a:r>
            <a:endParaRPr lang="en-US" sz="1250" dirty="0">
              <a:solidFill>
                <a:srgbClr val="5F8204"/>
              </a:solidFill>
            </a:endParaRPr>
          </a:p>
        </p:txBody>
      </p:sp>
      <p:sp>
        <p:nvSpPr>
          <p:cNvPr id="354" name="Text 59">
            <a:extLst>
              <a:ext uri="{FF2B5EF4-FFF2-40B4-BE49-F238E27FC236}">
                <a16:creationId xmlns:a16="http://schemas.microsoft.com/office/drawing/2014/main" id="{F3886428-8841-A038-CBC5-0FA4D503E6AD}"/>
              </a:ext>
            </a:extLst>
          </p:cNvPr>
          <p:cNvSpPr/>
          <p:nvPr/>
        </p:nvSpPr>
        <p:spPr>
          <a:xfrm>
            <a:off x="5142562" y="5471884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 dirty="0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$348 - $1,503</a:t>
            </a:r>
            <a:endParaRPr lang="en-US" sz="125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55" name="Text 60">
            <a:extLst>
              <a:ext uri="{FF2B5EF4-FFF2-40B4-BE49-F238E27FC236}">
                <a16:creationId xmlns:a16="http://schemas.microsoft.com/office/drawing/2014/main" id="{13D63167-DA1A-0839-266D-C23DEBBDC5B9}"/>
              </a:ext>
            </a:extLst>
          </p:cNvPr>
          <p:cNvSpPr/>
          <p:nvPr/>
        </p:nvSpPr>
        <p:spPr>
          <a:xfrm>
            <a:off x="6983888" y="5471884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 dirty="0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$418 - $1,922</a:t>
            </a:r>
            <a:endParaRPr lang="en-US" sz="1250" dirty="0">
              <a:solidFill>
                <a:schemeClr val="accent5"/>
              </a:solidFill>
            </a:endParaRPr>
          </a:p>
        </p:txBody>
      </p:sp>
      <p:sp>
        <p:nvSpPr>
          <p:cNvPr id="356" name="Text 61">
            <a:extLst>
              <a:ext uri="{FF2B5EF4-FFF2-40B4-BE49-F238E27FC236}">
                <a16:creationId xmlns:a16="http://schemas.microsoft.com/office/drawing/2014/main" id="{BCF551B5-1A49-6988-E41F-3DD65B123623}"/>
              </a:ext>
            </a:extLst>
          </p:cNvPr>
          <p:cNvSpPr/>
          <p:nvPr/>
        </p:nvSpPr>
        <p:spPr>
          <a:xfrm>
            <a:off x="9088260" y="5480652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B8860B"/>
                </a:solidFill>
                <a:ea typeface="Arial" pitchFamily="34" charset="-122"/>
                <a:cs typeface="Arial" pitchFamily="34" charset="-120"/>
              </a:rPr>
              <a:t>~70%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57" name="Text 62">
            <a:extLst>
              <a:ext uri="{FF2B5EF4-FFF2-40B4-BE49-F238E27FC236}">
                <a16:creationId xmlns:a16="http://schemas.microsoft.com/office/drawing/2014/main" id="{02063CAA-73FF-5380-9069-8153D9C66FF8}"/>
              </a:ext>
            </a:extLst>
          </p:cNvPr>
          <p:cNvSpPr/>
          <p:nvPr/>
        </p:nvSpPr>
        <p:spPr>
          <a:xfrm>
            <a:off x="9123333" y="5743699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2-mo survival, hosp. HIV/TB (range 54-88% by risk)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58" name="Shape 63">
            <a:extLst>
              <a:ext uri="{FF2B5EF4-FFF2-40B4-BE49-F238E27FC236}">
                <a16:creationId xmlns:a16="http://schemas.microsoft.com/office/drawing/2014/main" id="{1E625C37-673F-9186-0AE4-DCC2158393FA}"/>
              </a:ext>
            </a:extLst>
          </p:cNvPr>
          <p:cNvSpPr/>
          <p:nvPr/>
        </p:nvSpPr>
        <p:spPr>
          <a:xfrm>
            <a:off x="583088" y="5945368"/>
            <a:ext cx="11004115" cy="434027"/>
          </a:xfrm>
          <a:prstGeom prst="roundRect">
            <a:avLst>
              <a:gd name="adj" fmla="val 10101"/>
            </a:avLst>
          </a:prstGeom>
          <a:solidFill>
            <a:srgbClr val="FBFBFA"/>
          </a:solidFill>
          <a:ln/>
          <a:effectLst>
            <a:outerShdw blurRad="50800" dist="19050" dir="5400000" algn="bl" rotWithShape="0">
              <a:srgbClr val="999999">
                <a:alpha val="20000"/>
              </a:srgbClr>
            </a:outerShdw>
          </a:effectLst>
        </p:spPr>
        <p:txBody>
          <a:bodyPr/>
          <a:lstStyle/>
          <a:p>
            <a:pPr defTabSz="914400"/>
            <a:endParaRPr lang="en-US">
              <a:solidFill>
                <a:prstClr val="black"/>
              </a:solidFill>
            </a:endParaRPr>
          </a:p>
        </p:txBody>
      </p:sp>
      <p:sp>
        <p:nvSpPr>
          <p:cNvPr id="359" name="Text 64">
            <a:extLst>
              <a:ext uri="{FF2B5EF4-FFF2-40B4-BE49-F238E27FC236}">
                <a16:creationId xmlns:a16="http://schemas.microsoft.com/office/drawing/2014/main" id="{531DCF3E-4C62-EBAA-74E0-828D7E08081F}"/>
              </a:ext>
            </a:extLst>
          </p:cNvPr>
          <p:cNvSpPr/>
          <p:nvPr/>
        </p:nvSpPr>
        <p:spPr>
          <a:xfrm>
            <a:off x="688306" y="5945368"/>
            <a:ext cx="248140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1100" b="1">
                <a:solidFill>
                  <a:srgbClr val="1A1A1A"/>
                </a:solidFill>
                <a:ea typeface="Arial" pitchFamily="34" charset="-122"/>
                <a:cs typeface="Arial" pitchFamily="34" charset="-120"/>
              </a:rPr>
              <a:t>Inpatient (Severe histoplasmosis)</a:t>
            </a:r>
            <a:endParaRPr lang="en-US" sz="1100">
              <a:solidFill>
                <a:prstClr val="black"/>
              </a:solidFill>
            </a:endParaRPr>
          </a:p>
        </p:txBody>
      </p:sp>
      <p:sp>
        <p:nvSpPr>
          <p:cNvPr id="360" name="Text 65">
            <a:extLst>
              <a:ext uri="{FF2B5EF4-FFF2-40B4-BE49-F238E27FC236}">
                <a16:creationId xmlns:a16="http://schemas.microsoft.com/office/drawing/2014/main" id="{F8C550EA-B8DF-9AFD-1E26-46448012E889}"/>
              </a:ext>
            </a:extLst>
          </p:cNvPr>
          <p:cNvSpPr/>
          <p:nvPr/>
        </p:nvSpPr>
        <p:spPr>
          <a:xfrm>
            <a:off x="3213553" y="5945368"/>
            <a:ext cx="1841326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rgbClr val="5F8204"/>
                </a:solidFill>
                <a:ea typeface="Arial" pitchFamily="34" charset="-122"/>
                <a:cs typeface="Arial" pitchFamily="34" charset="-120"/>
              </a:rPr>
              <a:t>$988 - $4,038</a:t>
            </a:r>
            <a:endParaRPr lang="en-US" sz="1250">
              <a:solidFill>
                <a:srgbClr val="5F8204"/>
              </a:solidFill>
            </a:endParaRPr>
          </a:p>
        </p:txBody>
      </p:sp>
      <p:sp>
        <p:nvSpPr>
          <p:cNvPr id="361" name="Text 66">
            <a:extLst>
              <a:ext uri="{FF2B5EF4-FFF2-40B4-BE49-F238E27FC236}">
                <a16:creationId xmlns:a16="http://schemas.microsoft.com/office/drawing/2014/main" id="{34DC6F71-E95A-3078-1908-0C3893572345}"/>
              </a:ext>
            </a:extLst>
          </p:cNvPr>
          <p:cNvSpPr/>
          <p:nvPr/>
        </p:nvSpPr>
        <p:spPr>
          <a:xfrm>
            <a:off x="5142562" y="5945368"/>
            <a:ext cx="1753644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6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$1,921</a:t>
            </a:r>
            <a:endParaRPr lang="en-US" sz="125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62" name="Text 67">
            <a:extLst>
              <a:ext uri="{FF2B5EF4-FFF2-40B4-BE49-F238E27FC236}">
                <a16:creationId xmlns:a16="http://schemas.microsoft.com/office/drawing/2014/main" id="{9D75F212-4F29-41A3-D955-9B02557BF99E}"/>
              </a:ext>
            </a:extLst>
          </p:cNvPr>
          <p:cNvSpPr/>
          <p:nvPr/>
        </p:nvSpPr>
        <p:spPr>
          <a:xfrm>
            <a:off x="6983888" y="5945368"/>
            <a:ext cx="2016690" cy="43402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defTabSz="914400"/>
            <a:r>
              <a:rPr lang="en-US" sz="1250" b="1">
                <a:solidFill>
                  <a:schemeClr val="accent5"/>
                </a:solidFill>
                <a:ea typeface="Arial" pitchFamily="34" charset="-122"/>
                <a:cs typeface="Arial" pitchFamily="34" charset="-120"/>
              </a:rPr>
              <a:t>$2,908 - $5,959</a:t>
            </a:r>
            <a:endParaRPr lang="en-US" sz="1250">
              <a:solidFill>
                <a:schemeClr val="accent5"/>
              </a:solidFill>
            </a:endParaRPr>
          </a:p>
        </p:txBody>
      </p:sp>
      <p:sp>
        <p:nvSpPr>
          <p:cNvPr id="363" name="Text 68">
            <a:extLst>
              <a:ext uri="{FF2B5EF4-FFF2-40B4-BE49-F238E27FC236}">
                <a16:creationId xmlns:a16="http://schemas.microsoft.com/office/drawing/2014/main" id="{BFBACA8A-D43E-7975-ADCC-8FDE55AB4E6A}"/>
              </a:ext>
            </a:extLst>
          </p:cNvPr>
          <p:cNvSpPr/>
          <p:nvPr/>
        </p:nvSpPr>
        <p:spPr>
          <a:xfrm>
            <a:off x="9088260" y="5954136"/>
            <a:ext cx="2235896" cy="25866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defTabSz="914400"/>
            <a:r>
              <a:rPr lang="en-US" sz="1350" b="1">
                <a:solidFill>
                  <a:srgbClr val="B8860B"/>
                </a:solidFill>
                <a:ea typeface="Arial" pitchFamily="34" charset="-122"/>
                <a:cs typeface="Arial" pitchFamily="34" charset="-120"/>
              </a:rPr>
              <a:t>~50-65%</a:t>
            </a:r>
            <a:endParaRPr lang="en-US" sz="1350">
              <a:solidFill>
                <a:prstClr val="black"/>
              </a:solidFill>
            </a:endParaRPr>
          </a:p>
        </p:txBody>
      </p:sp>
      <p:sp>
        <p:nvSpPr>
          <p:cNvPr id="364" name="Text 69">
            <a:extLst>
              <a:ext uri="{FF2B5EF4-FFF2-40B4-BE49-F238E27FC236}">
                <a16:creationId xmlns:a16="http://schemas.microsoft.com/office/drawing/2014/main" id="{B4EB23C7-4AAB-7F8E-67D1-4997D3CF45FB}"/>
              </a:ext>
            </a:extLst>
          </p:cNvPr>
          <p:cNvSpPr/>
          <p:nvPr/>
        </p:nvSpPr>
        <p:spPr>
          <a:xfrm>
            <a:off x="9123333" y="6217183"/>
            <a:ext cx="2165750" cy="1622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defTabSz="914400"/>
            <a:r>
              <a:rPr lang="en-US" sz="630" i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survival with treatment, LAC cohorts</a:t>
            </a:r>
            <a:endParaRPr lang="en-US" sz="630">
              <a:solidFill>
                <a:prstClr val="black"/>
              </a:solidFill>
            </a:endParaRPr>
          </a:p>
        </p:txBody>
      </p:sp>
      <p:sp>
        <p:nvSpPr>
          <p:cNvPr id="365" name="Text 73">
            <a:extLst>
              <a:ext uri="{FF2B5EF4-FFF2-40B4-BE49-F238E27FC236}">
                <a16:creationId xmlns:a16="http://schemas.microsoft.com/office/drawing/2014/main" id="{4807F1CC-A3B1-FD3E-BBEA-BC2DDAE6F563}"/>
              </a:ext>
            </a:extLst>
          </p:cNvPr>
          <p:cNvSpPr/>
          <p:nvPr/>
        </p:nvSpPr>
        <p:spPr>
          <a:xfrm>
            <a:off x="5048080" y="6506664"/>
            <a:ext cx="6547590" cy="262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defTabSz="914400"/>
            <a:r>
              <a:rPr lang="en-US" sz="800" b="1" i="1" baseline="30000" dirty="0">
                <a:solidFill>
                  <a:schemeClr val="bg1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1</a:t>
            </a:r>
            <a:r>
              <a:rPr lang="en-US" sz="700" i="1" dirty="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 Assumptions and sources are provided in the appendix </a:t>
            </a:r>
          </a:p>
          <a:p>
            <a:pPr defTabSz="914400">
              <a:spcBef>
                <a:spcPts val="300"/>
              </a:spcBef>
            </a:pPr>
            <a:r>
              <a:rPr lang="en-US" sz="700" b="1" i="1" baseline="30000" dirty="0">
                <a:solidFill>
                  <a:schemeClr val="bg1">
                    <a:lumMod val="75000"/>
                  </a:schemeClr>
                </a:solidFill>
                <a:ea typeface="Arial" pitchFamily="34" charset="-122"/>
                <a:cs typeface="Arial" pitchFamily="34" charset="-120"/>
              </a:rPr>
              <a:t>2 </a:t>
            </a:r>
            <a:r>
              <a:rPr lang="en-US" sz="700" i="1" dirty="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Illustrative ranges from AMBITION-cm; CrAg screen-and-treat and </a:t>
            </a:r>
            <a:r>
              <a:rPr lang="en-US" sz="700" i="1" dirty="0" err="1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titre</a:t>
            </a:r>
            <a:r>
              <a:rPr lang="en-US" sz="700" i="1" dirty="0">
                <a:solidFill>
                  <a:srgbClr val="555555"/>
                </a:solidFill>
                <a:ea typeface="Arial" pitchFamily="34" charset="-122"/>
                <a:cs typeface="Arial" pitchFamily="34" charset="-120"/>
              </a:rPr>
              <a:t>-stratified cohorts (Uganda, South Africa, Ethiopia); urine-LAM outpatient/ART cohorts (South Africa, Malawi); hospitalized HIV/TB mortality risk-score cohort; Latin American histoplasmosis mortality studies</a:t>
            </a:r>
          </a:p>
        </p:txBody>
      </p:sp>
    </p:spTree>
    <p:extLst>
      <p:ext uri="{BB962C8B-B14F-4D97-AF65-F5344CB8AC3E}">
        <p14:creationId xmlns:p14="http://schemas.microsoft.com/office/powerpoint/2010/main" val="41145869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72AA9C-4A86-4E9C-26BD-4964136C35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01F1915-66D6-C659-0821-1775B9A23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772" y="441325"/>
            <a:ext cx="9373738" cy="1223964"/>
          </a:xfrm>
        </p:spPr>
        <p:txBody>
          <a:bodyPr anchor="ctr">
            <a:noAutofit/>
          </a:bodyPr>
          <a:lstStyle/>
          <a:p>
            <a:r>
              <a:rPr lang="en-US" sz="2800" dirty="0"/>
              <a:t>Data from national programs highlights key gaps between eligible clients who have received the package and what is recommended</a:t>
            </a:r>
          </a:p>
        </p:txBody>
      </p:sp>
      <p:sp>
        <p:nvSpPr>
          <p:cNvPr id="2" name="Text 2">
            <a:extLst>
              <a:ext uri="{FF2B5EF4-FFF2-40B4-BE49-F238E27FC236}">
                <a16:creationId xmlns:a16="http://schemas.microsoft.com/office/drawing/2014/main" id="{431BA3D4-3FE5-9F6E-75EE-D05AA4A51434}"/>
              </a:ext>
            </a:extLst>
          </p:cNvPr>
          <p:cNvSpPr/>
          <p:nvPr/>
        </p:nvSpPr>
        <p:spPr>
          <a:xfrm>
            <a:off x="365760" y="1982334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7A8C1A"/>
                </a:solidFill>
                <a:ea typeface="Calibri" pitchFamily="34" charset="-122"/>
                <a:cs typeface="Calibri" pitchFamily="34" charset="-120"/>
              </a:rPr>
              <a:t>Common gaps between recommended and implemented AHD packages</a:t>
            </a:r>
            <a:endParaRPr lang="en-US" sz="1400" b="1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7999DECB-5579-AC6E-DF7F-B7610A7EC6B9}"/>
              </a:ext>
            </a:extLst>
          </p:cNvPr>
          <p:cNvSpPr/>
          <p:nvPr/>
        </p:nvSpPr>
        <p:spPr>
          <a:xfrm>
            <a:off x="274320" y="2423192"/>
            <a:ext cx="10292282" cy="1135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3ACA3290-9B5D-882B-A6B9-92EEFC876790}"/>
              </a:ext>
            </a:extLst>
          </p:cNvPr>
          <p:cNvSpPr/>
          <p:nvPr/>
        </p:nvSpPr>
        <p:spPr>
          <a:xfrm>
            <a:off x="1067600" y="2428551"/>
            <a:ext cx="3335376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CD4 testing at ART initiation</a:t>
            </a:r>
            <a:endParaRPr lang="en-US" sz="1600"/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3D59710C-463D-A7F0-F856-7F69A014CB48}"/>
              </a:ext>
            </a:extLst>
          </p:cNvPr>
          <p:cNvSpPr/>
          <p:nvPr/>
        </p:nvSpPr>
        <p:spPr>
          <a:xfrm>
            <a:off x="1067600" y="2716988"/>
            <a:ext cx="4170813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100% of new ART starts   </a:t>
            </a:r>
          </a:p>
          <a:p>
            <a:pPr marL="0" indent="0">
              <a:buNone/>
            </a:pPr>
            <a:r>
              <a:rPr lang="en-US" sz="1400" b="1">
                <a:solidFill>
                  <a:srgbClr val="D62839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16-83% in four assessed countries</a:t>
            </a:r>
            <a:endParaRPr lang="en-US" sz="1400"/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D444620F-5669-BF36-F45C-69AF3A1A7BE6}"/>
              </a:ext>
            </a:extLst>
          </p:cNvPr>
          <p:cNvSpPr/>
          <p:nvPr/>
        </p:nvSpPr>
        <p:spPr>
          <a:xfrm>
            <a:off x="274320" y="3842545"/>
            <a:ext cx="4949190" cy="1135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0" name="Text 10">
            <a:extLst>
              <a:ext uri="{FF2B5EF4-FFF2-40B4-BE49-F238E27FC236}">
                <a16:creationId xmlns:a16="http://schemas.microsoft.com/office/drawing/2014/main" id="{1C6ACCDF-8C5B-7AF9-03C4-E027282255F7}"/>
              </a:ext>
            </a:extLst>
          </p:cNvPr>
          <p:cNvSpPr/>
          <p:nvPr/>
        </p:nvSpPr>
        <p:spPr>
          <a:xfrm>
            <a:off x="1136186" y="3820025"/>
            <a:ext cx="3297732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TB-LAM testing (CD4 &lt;200)</a:t>
            </a:r>
            <a:endParaRPr lang="en-US" sz="1600"/>
          </a:p>
        </p:txBody>
      </p:sp>
      <p:sp>
        <p:nvSpPr>
          <p:cNvPr id="11" name="Text 11">
            <a:extLst>
              <a:ext uri="{FF2B5EF4-FFF2-40B4-BE49-F238E27FC236}">
                <a16:creationId xmlns:a16="http://schemas.microsoft.com/office/drawing/2014/main" id="{39AC4E25-BC3A-01A0-87D7-AD0F200F210B}"/>
              </a:ext>
            </a:extLst>
          </p:cNvPr>
          <p:cNvSpPr/>
          <p:nvPr/>
        </p:nvSpPr>
        <p:spPr>
          <a:xfrm>
            <a:off x="1136186" y="4162924"/>
            <a:ext cx="4123740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All patients with CD4 &lt;200   </a:t>
            </a:r>
          </a:p>
          <a:p>
            <a:pPr marL="0" indent="0">
              <a:buNone/>
            </a:pPr>
            <a:r>
              <a:rPr lang="en-US" sz="1400" b="1">
                <a:solidFill>
                  <a:srgbClr val="D62839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5-60% in four assessed countries; stockouts are frequent</a:t>
            </a:r>
            <a:endParaRPr lang="en-US" sz="1400"/>
          </a:p>
        </p:txBody>
      </p:sp>
      <p:sp>
        <p:nvSpPr>
          <p:cNvPr id="12" name="Shape 12">
            <a:extLst>
              <a:ext uri="{FF2B5EF4-FFF2-40B4-BE49-F238E27FC236}">
                <a16:creationId xmlns:a16="http://schemas.microsoft.com/office/drawing/2014/main" id="{2B47A4CE-001E-D70F-5A03-8C3549C22FD6}"/>
              </a:ext>
            </a:extLst>
          </p:cNvPr>
          <p:cNvSpPr/>
          <p:nvPr/>
        </p:nvSpPr>
        <p:spPr>
          <a:xfrm>
            <a:off x="5617412" y="3855726"/>
            <a:ext cx="4949190" cy="1135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4" name="Text 14">
            <a:extLst>
              <a:ext uri="{FF2B5EF4-FFF2-40B4-BE49-F238E27FC236}">
                <a16:creationId xmlns:a16="http://schemas.microsoft.com/office/drawing/2014/main" id="{A7FCDF7B-27DE-0231-182D-A5A06B1AF786}"/>
              </a:ext>
            </a:extLst>
          </p:cNvPr>
          <p:cNvSpPr/>
          <p:nvPr/>
        </p:nvSpPr>
        <p:spPr>
          <a:xfrm>
            <a:off x="6410692" y="3833206"/>
            <a:ext cx="3297732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CrAg reflex testing</a:t>
            </a:r>
            <a:endParaRPr lang="en-US" sz="1600"/>
          </a:p>
        </p:txBody>
      </p:sp>
      <p:sp>
        <p:nvSpPr>
          <p:cNvPr id="15" name="Text 15">
            <a:extLst>
              <a:ext uri="{FF2B5EF4-FFF2-40B4-BE49-F238E27FC236}">
                <a16:creationId xmlns:a16="http://schemas.microsoft.com/office/drawing/2014/main" id="{08417991-6FEE-AF98-E05B-A3A1BE7030F0}"/>
              </a:ext>
            </a:extLst>
          </p:cNvPr>
          <p:cNvSpPr/>
          <p:nvPr/>
        </p:nvSpPr>
        <p:spPr>
          <a:xfrm>
            <a:off x="6410692" y="4176105"/>
            <a:ext cx="4123740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All LAM-tested or CD4 &lt;200   </a:t>
            </a:r>
          </a:p>
          <a:p>
            <a:pPr marL="0" indent="0">
              <a:buNone/>
            </a:pPr>
            <a:r>
              <a:rPr lang="en-US" sz="1400" b="1">
                <a:solidFill>
                  <a:srgbClr val="D62839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25-100% in four assessed countries</a:t>
            </a:r>
            <a:endParaRPr lang="en-US" sz="1400"/>
          </a:p>
        </p:txBody>
      </p:sp>
      <p:sp>
        <p:nvSpPr>
          <p:cNvPr id="16" name="Shape 16">
            <a:extLst>
              <a:ext uri="{FF2B5EF4-FFF2-40B4-BE49-F238E27FC236}">
                <a16:creationId xmlns:a16="http://schemas.microsoft.com/office/drawing/2014/main" id="{7CC48617-D0AE-0E58-102D-EDFF6B1C3A49}"/>
              </a:ext>
            </a:extLst>
          </p:cNvPr>
          <p:cNvSpPr/>
          <p:nvPr/>
        </p:nvSpPr>
        <p:spPr>
          <a:xfrm>
            <a:off x="2936312" y="5464412"/>
            <a:ext cx="4471908" cy="1135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18" name="Text 18">
            <a:extLst>
              <a:ext uri="{FF2B5EF4-FFF2-40B4-BE49-F238E27FC236}">
                <a16:creationId xmlns:a16="http://schemas.microsoft.com/office/drawing/2014/main" id="{EFFF05BD-CD70-DA74-2B90-39E58B7FAE71}"/>
              </a:ext>
            </a:extLst>
          </p:cNvPr>
          <p:cNvSpPr/>
          <p:nvPr/>
        </p:nvSpPr>
        <p:spPr>
          <a:xfrm>
            <a:off x="3587948" y="5441892"/>
            <a:ext cx="3016842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Fluconazole prophylaxis</a:t>
            </a:r>
            <a:endParaRPr lang="en-US" sz="1600"/>
          </a:p>
        </p:txBody>
      </p:sp>
      <p:sp>
        <p:nvSpPr>
          <p:cNvPr id="19" name="Text 19">
            <a:extLst>
              <a:ext uri="{FF2B5EF4-FFF2-40B4-BE49-F238E27FC236}">
                <a16:creationId xmlns:a16="http://schemas.microsoft.com/office/drawing/2014/main" id="{CA1917F5-7EA2-8EF8-941D-98D35329C11E}"/>
              </a:ext>
            </a:extLst>
          </p:cNvPr>
          <p:cNvSpPr/>
          <p:nvPr/>
        </p:nvSpPr>
        <p:spPr>
          <a:xfrm>
            <a:off x="3543744" y="5784791"/>
            <a:ext cx="3876344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All CrAg+ receive pre-emptive Rx   </a:t>
            </a:r>
          </a:p>
          <a:p>
            <a:pPr marL="0" indent="0">
              <a:buNone/>
            </a:pPr>
            <a:r>
              <a:rPr lang="en-US" sz="1400" b="1" dirty="0">
                <a:solidFill>
                  <a:srgbClr val="D62839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Inconsistent; supply chain failures</a:t>
            </a:r>
            <a:endParaRPr lang="en-US" sz="1400" dirty="0"/>
          </a:p>
        </p:txBody>
      </p:sp>
      <p:sp>
        <p:nvSpPr>
          <p:cNvPr id="22" name="Text 22">
            <a:extLst>
              <a:ext uri="{FF2B5EF4-FFF2-40B4-BE49-F238E27FC236}">
                <a16:creationId xmlns:a16="http://schemas.microsoft.com/office/drawing/2014/main" id="{57B0DCB6-6E4E-1ECF-FF8D-333B1CFB2737}"/>
              </a:ext>
            </a:extLst>
          </p:cNvPr>
          <p:cNvSpPr/>
          <p:nvPr/>
        </p:nvSpPr>
        <p:spPr>
          <a:xfrm>
            <a:off x="6410692" y="2385155"/>
            <a:ext cx="3297732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Inpatient AHD identification</a:t>
            </a:r>
            <a:endParaRPr lang="en-US" sz="1600"/>
          </a:p>
        </p:txBody>
      </p:sp>
      <p:sp>
        <p:nvSpPr>
          <p:cNvPr id="23" name="Text 23">
            <a:extLst>
              <a:ext uri="{FF2B5EF4-FFF2-40B4-BE49-F238E27FC236}">
                <a16:creationId xmlns:a16="http://schemas.microsoft.com/office/drawing/2014/main" id="{E0A7A0F6-F976-ED8C-DA6F-AB91981FE301}"/>
              </a:ext>
            </a:extLst>
          </p:cNvPr>
          <p:cNvSpPr/>
          <p:nvPr/>
        </p:nvSpPr>
        <p:spPr>
          <a:xfrm>
            <a:off x="6410692" y="2728054"/>
            <a:ext cx="4123740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Systematic CD4 + OI screen on admission   </a:t>
            </a:r>
          </a:p>
          <a:p>
            <a:pPr marL="0" indent="0">
              <a:buNone/>
            </a:pPr>
            <a:r>
              <a:rPr lang="en-US" sz="1400" b="1">
                <a:solidFill>
                  <a:srgbClr val="D62839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Rarely protocolised; depends on clinician</a:t>
            </a:r>
            <a:endParaRPr lang="en-US" sz="1400"/>
          </a:p>
        </p:txBody>
      </p:sp>
      <p:sp>
        <p:nvSpPr>
          <p:cNvPr id="24" name="Shape 24">
            <a:extLst>
              <a:ext uri="{FF2B5EF4-FFF2-40B4-BE49-F238E27FC236}">
                <a16:creationId xmlns:a16="http://schemas.microsoft.com/office/drawing/2014/main" id="{9091586E-C8C9-9592-9D55-4D26928F04B1}"/>
              </a:ext>
            </a:extLst>
          </p:cNvPr>
          <p:cNvSpPr/>
          <p:nvPr/>
        </p:nvSpPr>
        <p:spPr>
          <a:xfrm>
            <a:off x="7596467" y="5425494"/>
            <a:ext cx="4212123" cy="1135688"/>
          </a:xfrm>
          <a:prstGeom prst="roundRect">
            <a:avLst>
              <a:gd name="adj" fmla="val 13889"/>
            </a:avLst>
          </a:prstGeom>
          <a:solidFill>
            <a:srgbClr val="FFFFFF"/>
          </a:solidFill>
          <a:ln/>
          <a:effectLst>
            <a:outerShdw blurRad="76200" dist="2540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3200"/>
          </a:p>
        </p:txBody>
      </p:sp>
      <p:sp>
        <p:nvSpPr>
          <p:cNvPr id="26" name="Text 26">
            <a:extLst>
              <a:ext uri="{FF2B5EF4-FFF2-40B4-BE49-F238E27FC236}">
                <a16:creationId xmlns:a16="http://schemas.microsoft.com/office/drawing/2014/main" id="{553A9AEF-BBEE-CB99-04F6-AFD248488861}"/>
              </a:ext>
            </a:extLst>
          </p:cNvPr>
          <p:cNvSpPr/>
          <p:nvPr/>
        </p:nvSpPr>
        <p:spPr>
          <a:xfrm>
            <a:off x="8248102" y="5402974"/>
            <a:ext cx="3435657" cy="4284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CM treatment (L-AmB + 5FC)</a:t>
            </a:r>
            <a:endParaRPr lang="en-US" sz="1600" dirty="0"/>
          </a:p>
        </p:txBody>
      </p:sp>
      <p:sp>
        <p:nvSpPr>
          <p:cNvPr id="27" name="Text 27">
            <a:extLst>
              <a:ext uri="{FF2B5EF4-FFF2-40B4-BE49-F238E27FC236}">
                <a16:creationId xmlns:a16="http://schemas.microsoft.com/office/drawing/2014/main" id="{9941B948-DD83-BB29-A86F-7F777A2E2727}"/>
              </a:ext>
            </a:extLst>
          </p:cNvPr>
          <p:cNvSpPr/>
          <p:nvPr/>
        </p:nvSpPr>
        <p:spPr>
          <a:xfrm>
            <a:off x="8203899" y="5745873"/>
            <a:ext cx="3651157" cy="8458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5A6B00"/>
                </a:solidFill>
                <a:ea typeface="Calibri" pitchFamily="34" charset="-122"/>
                <a:cs typeface="Calibri" pitchFamily="34" charset="-120"/>
              </a:rPr>
              <a:t>Ideal: 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Full course for confirmed CM   </a:t>
            </a:r>
          </a:p>
          <a:p>
            <a:pPr marL="0" indent="0">
              <a:buNone/>
            </a:pPr>
            <a:r>
              <a:rPr lang="en-US" sz="1400" b="1">
                <a:solidFill>
                  <a:srgbClr val="E07B00"/>
                </a:solidFill>
                <a:ea typeface="Calibri" pitchFamily="34" charset="-122"/>
                <a:cs typeface="Calibri" pitchFamily="34" charset="-120"/>
              </a:rPr>
              <a:t>Actual: </a:t>
            </a:r>
            <a:r>
              <a:rPr lang="en-US" sz="1400">
                <a:ea typeface="Calibri" pitchFamily="34" charset="-122"/>
                <a:cs typeface="Calibri" pitchFamily="34" charset="-120"/>
              </a:rPr>
              <a:t>L-</a:t>
            </a:r>
            <a:r>
              <a:rPr lang="en-US" sz="140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AmB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/</a:t>
            </a:r>
            <a:r>
              <a:rPr lang="en-US" sz="1400" err="1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AmB</a:t>
            </a: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-D often available; 5FC rarely so</a:t>
            </a:r>
            <a:endParaRPr lang="en-US" sz="1400"/>
          </a:p>
        </p:txBody>
      </p:sp>
      <p:sp>
        <p:nvSpPr>
          <p:cNvPr id="28" name="Text 28">
            <a:extLst>
              <a:ext uri="{FF2B5EF4-FFF2-40B4-BE49-F238E27FC236}">
                <a16:creationId xmlns:a16="http://schemas.microsoft.com/office/drawing/2014/main" id="{303E4274-96A0-D2B4-B3E4-F1A5B1C0500F}"/>
              </a:ext>
            </a:extLst>
          </p:cNvPr>
          <p:cNvSpPr/>
          <p:nvPr/>
        </p:nvSpPr>
        <p:spPr>
          <a:xfrm>
            <a:off x="274320" y="5828133"/>
            <a:ext cx="2302014" cy="3406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>
                <a:solidFill>
                  <a:srgbClr val="555555"/>
                </a:solidFill>
                <a:ea typeface="Calibri" pitchFamily="34" charset="-122"/>
                <a:cs typeface="Calibri" pitchFamily="34" charset="-120"/>
              </a:rPr>
              <a:t>● Red = critical gap (routine data)  ● Amber = significant gap</a:t>
            </a:r>
            <a:endParaRPr lang="en-US" sz="100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CABB5489-6F0B-2B0B-96FF-D4D56966E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18896">
            <a:off x="9180808" y="4909223"/>
            <a:ext cx="518136" cy="518136"/>
          </a:xfrm>
          <a:prstGeom prst="rect">
            <a:avLst/>
          </a:prstGeom>
        </p:spPr>
      </p:pic>
      <p:pic>
        <p:nvPicPr>
          <p:cNvPr id="33" name="Picture 32" descr="Rapid test">
            <a:extLst>
              <a:ext uri="{FF2B5EF4-FFF2-40B4-BE49-F238E27FC236}">
                <a16:creationId xmlns:a16="http://schemas.microsoft.com/office/drawing/2014/main" id="{615B103F-EE05-8BD8-624E-E27D07ABA6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194" y="2565922"/>
            <a:ext cx="577889" cy="577888"/>
          </a:xfrm>
          <a:prstGeom prst="rect">
            <a:avLst/>
          </a:prstGeom>
        </p:spPr>
      </p:pic>
      <p:pic>
        <p:nvPicPr>
          <p:cNvPr id="35" name="Picture 34" descr="Vaccine ">
            <a:extLst>
              <a:ext uri="{FF2B5EF4-FFF2-40B4-BE49-F238E27FC236}">
                <a16:creationId xmlns:a16="http://schemas.microsoft.com/office/drawing/2014/main" id="{934BDDF8-90F8-5604-768F-64BE72E311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1474" y="5781992"/>
            <a:ext cx="519491" cy="519491"/>
          </a:xfrm>
          <a:prstGeom prst="rect">
            <a:avLst/>
          </a:prstGeom>
        </p:spPr>
      </p:pic>
      <p:pic>
        <p:nvPicPr>
          <p:cNvPr id="37" name="Picture 36" descr="Medicine ">
            <a:extLst>
              <a:ext uri="{FF2B5EF4-FFF2-40B4-BE49-F238E27FC236}">
                <a16:creationId xmlns:a16="http://schemas.microsoft.com/office/drawing/2014/main" id="{534897D2-A6FB-202F-C7EE-A9A25ECB4F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1319" y="5737398"/>
            <a:ext cx="563109" cy="563108"/>
          </a:xfrm>
          <a:prstGeom prst="rect">
            <a:avLst/>
          </a:prstGeom>
        </p:spPr>
      </p:pic>
      <p:pic>
        <p:nvPicPr>
          <p:cNvPr id="39" name="Picture 38" descr="Rapid test">
            <a:extLst>
              <a:ext uri="{FF2B5EF4-FFF2-40B4-BE49-F238E27FC236}">
                <a16:creationId xmlns:a16="http://schemas.microsoft.com/office/drawing/2014/main" id="{68736991-F821-0755-6378-D2DDF5AA8E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5585" y="4077682"/>
            <a:ext cx="577889" cy="577888"/>
          </a:xfrm>
          <a:prstGeom prst="rect">
            <a:avLst/>
          </a:prstGeom>
        </p:spPr>
      </p:pic>
      <p:pic>
        <p:nvPicPr>
          <p:cNvPr id="41" name="Picture 40" descr="Rapid test">
            <a:extLst>
              <a:ext uri="{FF2B5EF4-FFF2-40B4-BE49-F238E27FC236}">
                <a16:creationId xmlns:a16="http://schemas.microsoft.com/office/drawing/2014/main" id="{79F10D29-C317-2477-6E3F-A0CF142828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37" y="4074814"/>
            <a:ext cx="577889" cy="577888"/>
          </a:xfrm>
          <a:prstGeom prst="rect">
            <a:avLst/>
          </a:prstGeom>
        </p:spPr>
      </p:pic>
      <p:pic>
        <p:nvPicPr>
          <p:cNvPr id="42" name="Picture 41" descr="Search ">
            <a:extLst>
              <a:ext uri="{FF2B5EF4-FFF2-40B4-BE49-F238E27FC236}">
                <a16:creationId xmlns:a16="http://schemas.microsoft.com/office/drawing/2014/main" id="{901CA8F6-9B88-A458-1732-5CC15FAA8D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37581" y="2764227"/>
            <a:ext cx="519437" cy="519437"/>
          </a:xfrm>
          <a:prstGeom prst="rect">
            <a:avLst/>
          </a:prstGeom>
        </p:spPr>
      </p:pic>
      <p:sp>
        <p:nvSpPr>
          <p:cNvPr id="43" name="Speech Bubble: Rectangle with Corners Rounded 42">
            <a:extLst>
              <a:ext uri="{FF2B5EF4-FFF2-40B4-BE49-F238E27FC236}">
                <a16:creationId xmlns:a16="http://schemas.microsoft.com/office/drawing/2014/main" id="{74E16A45-ED75-7545-5D48-B0A8412084C8}"/>
              </a:ext>
            </a:extLst>
          </p:cNvPr>
          <p:cNvSpPr/>
          <p:nvPr/>
        </p:nvSpPr>
        <p:spPr>
          <a:xfrm>
            <a:off x="10222173" y="3863742"/>
            <a:ext cx="1820337" cy="1322407"/>
          </a:xfrm>
          <a:prstGeom prst="wedgeRoundRectCallout">
            <a:avLst>
              <a:gd name="adj1" fmla="val -54571"/>
              <a:gd name="adj2" fmla="val 56905"/>
              <a:gd name="adj3" fmla="val 16667"/>
            </a:avLst>
          </a:prstGeom>
          <a:solidFill>
            <a:srgbClr val="E9F298"/>
          </a:solidFill>
          <a:ln>
            <a:solidFill>
              <a:srgbClr val="B4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/>
            <a:r>
              <a:rPr lang="en-US" sz="1200">
                <a:solidFill>
                  <a:schemeClr val="tx1"/>
                </a:solidFill>
              </a:rPr>
              <a:t>Linkage to care is complicated by cost and hesitation of HCWs to perform and of patients to receive a lumbar puncture </a:t>
            </a:r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1587272E-CFEF-B5EE-285E-1365D0C7E25E}"/>
              </a:ext>
            </a:extLst>
          </p:cNvPr>
          <p:cNvSpPr/>
          <p:nvPr/>
        </p:nvSpPr>
        <p:spPr>
          <a:xfrm rot="10800000">
            <a:off x="1705970" y="3627059"/>
            <a:ext cx="1500925" cy="92468"/>
          </a:xfrm>
          <a:prstGeom prst="triangle">
            <a:avLst/>
          </a:prstGeom>
          <a:solidFill>
            <a:srgbClr val="FFB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3B618E79-61A8-5B88-C8BA-07DC6DBFAF7A}"/>
              </a:ext>
            </a:extLst>
          </p:cNvPr>
          <p:cNvSpPr/>
          <p:nvPr/>
        </p:nvSpPr>
        <p:spPr>
          <a:xfrm rot="10800000">
            <a:off x="7277315" y="3627059"/>
            <a:ext cx="1500925" cy="92468"/>
          </a:xfrm>
          <a:prstGeom prst="triangle">
            <a:avLst/>
          </a:prstGeom>
          <a:solidFill>
            <a:srgbClr val="FFB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/>
          </a:p>
        </p:txBody>
      </p:sp>
      <p:sp>
        <p:nvSpPr>
          <p:cNvPr id="48" name="Isosceles Triangle 47">
            <a:extLst>
              <a:ext uri="{FF2B5EF4-FFF2-40B4-BE49-F238E27FC236}">
                <a16:creationId xmlns:a16="http://schemas.microsoft.com/office/drawing/2014/main" id="{6EE55C1C-D8A2-FD06-79FE-FA001153948F}"/>
              </a:ext>
            </a:extLst>
          </p:cNvPr>
          <p:cNvSpPr/>
          <p:nvPr/>
        </p:nvSpPr>
        <p:spPr>
          <a:xfrm rot="10800000">
            <a:off x="5685585" y="5129558"/>
            <a:ext cx="1500925" cy="92468"/>
          </a:xfrm>
          <a:prstGeom prst="triangle">
            <a:avLst/>
          </a:prstGeom>
          <a:solidFill>
            <a:srgbClr val="FFB5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288000" tIns="288000" rIns="288000" bIns="288000" rtlCol="0" anchor="t"/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0E75A11-569A-E4D7-765E-14134E6E4D51}"/>
              </a:ext>
            </a:extLst>
          </p:cNvPr>
          <p:cNvSpPr txBox="1"/>
          <p:nvPr/>
        </p:nvSpPr>
        <p:spPr>
          <a:xfrm>
            <a:off x="9306840" y="6646036"/>
            <a:ext cx="2548216" cy="2000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700" i="1" dirty="0">
                <a:solidFill>
                  <a:srgbClr val="555555"/>
                </a:solidFill>
                <a:cs typeface="Arial" pitchFamily="34" charset="-120"/>
              </a:rPr>
              <a:t>Source: CHAI 2025 AHD Landscape Assessment</a:t>
            </a:r>
          </a:p>
        </p:txBody>
      </p:sp>
    </p:spTree>
    <p:extLst>
      <p:ext uri="{BB962C8B-B14F-4D97-AF65-F5344CB8AC3E}">
        <p14:creationId xmlns:p14="http://schemas.microsoft.com/office/powerpoint/2010/main" val="29654666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064DF0-9F83-BC2F-8221-BDD8239B91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Shape 14">
            <a:extLst>
              <a:ext uri="{FF2B5EF4-FFF2-40B4-BE49-F238E27FC236}">
                <a16:creationId xmlns:a16="http://schemas.microsoft.com/office/drawing/2014/main" id="{A4851960-1845-849B-6339-703C62E85187}"/>
              </a:ext>
            </a:extLst>
          </p:cNvPr>
          <p:cNvSpPr/>
          <p:nvPr/>
        </p:nvSpPr>
        <p:spPr>
          <a:xfrm>
            <a:off x="578392" y="4307771"/>
            <a:ext cx="3508706" cy="2136200"/>
          </a:xfrm>
          <a:prstGeom prst="roundRect">
            <a:avLst>
              <a:gd name="adj" fmla="val 12903"/>
            </a:avLst>
          </a:prstGeom>
          <a:noFill/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sz="20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6" name="Shape 16">
            <a:extLst>
              <a:ext uri="{FF2B5EF4-FFF2-40B4-BE49-F238E27FC236}">
                <a16:creationId xmlns:a16="http://schemas.microsoft.com/office/drawing/2014/main" id="{4880A11F-119B-0053-5CDF-EC55FA41D63B}"/>
              </a:ext>
            </a:extLst>
          </p:cNvPr>
          <p:cNvSpPr/>
          <p:nvPr/>
        </p:nvSpPr>
        <p:spPr>
          <a:xfrm>
            <a:off x="4671177" y="4307771"/>
            <a:ext cx="3508706" cy="2136200"/>
          </a:xfrm>
          <a:prstGeom prst="roundRect">
            <a:avLst>
              <a:gd name="adj" fmla="val 12903"/>
            </a:avLst>
          </a:prstGeom>
          <a:noFill/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sz="20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18" name="Shape 18">
            <a:extLst>
              <a:ext uri="{FF2B5EF4-FFF2-40B4-BE49-F238E27FC236}">
                <a16:creationId xmlns:a16="http://schemas.microsoft.com/office/drawing/2014/main" id="{3A69756E-F9E0-440F-1582-C3D73946D278}"/>
              </a:ext>
            </a:extLst>
          </p:cNvPr>
          <p:cNvSpPr/>
          <p:nvPr/>
        </p:nvSpPr>
        <p:spPr>
          <a:xfrm>
            <a:off x="8486724" y="4307771"/>
            <a:ext cx="3508706" cy="2136200"/>
          </a:xfrm>
          <a:prstGeom prst="roundRect">
            <a:avLst>
              <a:gd name="adj" fmla="val 12903"/>
            </a:avLst>
          </a:prstGeom>
          <a:noFill/>
          <a:ln w="12700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/>
          <a:lstStyle/>
          <a:p>
            <a:endParaRPr lang="en-US" sz="20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D84CB5-86FE-327A-4D20-8B3EB008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772" y="441325"/>
            <a:ext cx="9080319" cy="1067719"/>
          </a:xfrm>
        </p:spPr>
        <p:txBody>
          <a:bodyPr anchor="ctr">
            <a:noAutofit/>
          </a:bodyPr>
          <a:lstStyle/>
          <a:p>
            <a:r>
              <a:rPr lang="en-US" sz="2800" dirty="0"/>
              <a:t>Ensuring people receive care requires a careful consideration of how commodities and services reach them </a:t>
            </a:r>
          </a:p>
        </p:txBody>
      </p:sp>
      <p:sp>
        <p:nvSpPr>
          <p:cNvPr id="54" name="Text 5">
            <a:extLst>
              <a:ext uri="{FF2B5EF4-FFF2-40B4-BE49-F238E27FC236}">
                <a16:creationId xmlns:a16="http://schemas.microsoft.com/office/drawing/2014/main" id="{6288DB26-9006-CCD4-3B1E-D902769EC0A8}"/>
              </a:ext>
            </a:extLst>
          </p:cNvPr>
          <p:cNvSpPr/>
          <p:nvPr/>
        </p:nvSpPr>
        <p:spPr>
          <a:xfrm>
            <a:off x="719509" y="4842837"/>
            <a:ext cx="349034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Fears of stigma and disclosure </a:t>
            </a:r>
            <a:endParaRPr lang="en-US" sz="1400"/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Late recognition/misdiagnosis</a:t>
            </a:r>
            <a:endParaRPr lang="en-US" sz="1400"/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Disengagement from care </a:t>
            </a:r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Cost of seeking care</a:t>
            </a:r>
          </a:p>
          <a:p>
            <a:pPr marL="342900" indent="-342900" algn="l">
              <a:spcAft>
                <a:spcPts val="6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Distrust of conventional health services</a:t>
            </a:r>
            <a:endParaRPr lang="en-US" sz="1400"/>
          </a:p>
        </p:txBody>
      </p:sp>
      <p:sp>
        <p:nvSpPr>
          <p:cNvPr id="62" name="Text 8">
            <a:extLst>
              <a:ext uri="{FF2B5EF4-FFF2-40B4-BE49-F238E27FC236}">
                <a16:creationId xmlns:a16="http://schemas.microsoft.com/office/drawing/2014/main" id="{E20C4D70-A934-8CBF-0B92-A836C10C2BEB}"/>
              </a:ext>
            </a:extLst>
          </p:cNvPr>
          <p:cNvSpPr/>
          <p:nvPr/>
        </p:nvSpPr>
        <p:spPr>
          <a:xfrm>
            <a:off x="4692373" y="4842837"/>
            <a:ext cx="3508707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Missed clinical opportunities </a:t>
            </a:r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Diagnostics access gaps</a:t>
            </a:r>
            <a:endParaRPr lang="en-US" sz="1400"/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Fragmented entry points</a:t>
            </a:r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HCW capacity and training gaps </a:t>
            </a:r>
            <a:endParaRPr lang="en-US" sz="1400"/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Weak defaulter tracing</a:t>
            </a:r>
            <a:endParaRPr lang="en-US" sz="1400"/>
          </a:p>
        </p:txBody>
      </p:sp>
      <p:sp>
        <p:nvSpPr>
          <p:cNvPr id="70" name="Text 11">
            <a:extLst>
              <a:ext uri="{FF2B5EF4-FFF2-40B4-BE49-F238E27FC236}">
                <a16:creationId xmlns:a16="http://schemas.microsoft.com/office/drawing/2014/main" id="{3DC6B45E-3B53-C06A-E285-FC217DCFDFAD}"/>
              </a:ext>
            </a:extLst>
          </p:cNvPr>
          <p:cNvSpPr/>
          <p:nvPr/>
        </p:nvSpPr>
        <p:spPr>
          <a:xfrm>
            <a:off x="8624293" y="4842837"/>
            <a:ext cx="3404571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Constrained AHD funding</a:t>
            </a:r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Weak community-facility linkage </a:t>
            </a:r>
            <a:endParaRPr lang="en-US" sz="1400"/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Fragmented integration</a:t>
            </a:r>
            <a:endParaRPr lang="en-US" sz="1400"/>
          </a:p>
          <a:p>
            <a:pPr marL="342900" indent="-342900" algn="l">
              <a:spcAft>
                <a:spcPts val="800"/>
              </a:spcAft>
              <a:buSzPct val="100000"/>
              <a:buChar char="•"/>
            </a:pPr>
            <a:r>
              <a:rPr lang="en-US" sz="1400">
                <a:solidFill>
                  <a:srgbClr val="1A1A1A"/>
                </a:solidFill>
                <a:ea typeface="Calibri" pitchFamily="34" charset="-122"/>
                <a:cs typeface="Calibri" pitchFamily="34" charset="-120"/>
              </a:rPr>
              <a:t>Limited M&amp;E visibility</a:t>
            </a:r>
            <a:endParaRPr lang="en-US" sz="1400"/>
          </a:p>
        </p:txBody>
      </p:sp>
      <p:sp>
        <p:nvSpPr>
          <p:cNvPr id="76" name="Shape 14">
            <a:extLst>
              <a:ext uri="{FF2B5EF4-FFF2-40B4-BE49-F238E27FC236}">
                <a16:creationId xmlns:a16="http://schemas.microsoft.com/office/drawing/2014/main" id="{453437CA-0FF5-B117-84B9-6C8BCFE87002}"/>
              </a:ext>
            </a:extLst>
          </p:cNvPr>
          <p:cNvSpPr/>
          <p:nvPr/>
        </p:nvSpPr>
        <p:spPr>
          <a:xfrm>
            <a:off x="1730544" y="2255288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78" name="Text 15">
            <a:extLst>
              <a:ext uri="{FF2B5EF4-FFF2-40B4-BE49-F238E27FC236}">
                <a16:creationId xmlns:a16="http://schemas.microsoft.com/office/drawing/2014/main" id="{197C51E1-6EE6-56C1-89B0-9872283B0F28}"/>
              </a:ext>
            </a:extLst>
          </p:cNvPr>
          <p:cNvSpPr/>
          <p:nvPr/>
        </p:nvSpPr>
        <p:spPr>
          <a:xfrm>
            <a:off x="1730544" y="2255288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CD4 Reagents &amp; QC Materials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AHD diagnosis</a:t>
            </a:r>
            <a:endParaRPr lang="en-US" sz="1400"/>
          </a:p>
        </p:txBody>
      </p:sp>
      <p:sp>
        <p:nvSpPr>
          <p:cNvPr id="80" name="Shape 16">
            <a:extLst>
              <a:ext uri="{FF2B5EF4-FFF2-40B4-BE49-F238E27FC236}">
                <a16:creationId xmlns:a16="http://schemas.microsoft.com/office/drawing/2014/main" id="{A097C89A-49E5-39F4-EAE9-DC1B58DED73D}"/>
              </a:ext>
            </a:extLst>
          </p:cNvPr>
          <p:cNvSpPr/>
          <p:nvPr/>
        </p:nvSpPr>
        <p:spPr>
          <a:xfrm>
            <a:off x="5131382" y="2255288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82" name="Text 17">
            <a:extLst>
              <a:ext uri="{FF2B5EF4-FFF2-40B4-BE49-F238E27FC236}">
                <a16:creationId xmlns:a16="http://schemas.microsoft.com/office/drawing/2014/main" id="{A2E9DC6A-2398-9989-CB15-A7EDDAF70745}"/>
              </a:ext>
            </a:extLst>
          </p:cNvPr>
          <p:cNvSpPr/>
          <p:nvPr/>
        </p:nvSpPr>
        <p:spPr>
          <a:xfrm>
            <a:off x="5131382" y="2255288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TB LAM Urine Test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TB screening</a:t>
            </a:r>
            <a:endParaRPr lang="en-US" sz="1400"/>
          </a:p>
        </p:txBody>
      </p:sp>
      <p:sp>
        <p:nvSpPr>
          <p:cNvPr id="84" name="Shape 18">
            <a:extLst>
              <a:ext uri="{FF2B5EF4-FFF2-40B4-BE49-F238E27FC236}">
                <a16:creationId xmlns:a16="http://schemas.microsoft.com/office/drawing/2014/main" id="{66C60D61-0669-D3B4-6F60-E2B34564EDC4}"/>
              </a:ext>
            </a:extLst>
          </p:cNvPr>
          <p:cNvSpPr/>
          <p:nvPr/>
        </p:nvSpPr>
        <p:spPr>
          <a:xfrm>
            <a:off x="8614106" y="2255288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2E7D46"/>
          </a:solidFill>
          <a:ln w="12700">
            <a:solidFill>
              <a:srgbClr val="2E7D46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86" name="Text 19">
            <a:extLst>
              <a:ext uri="{FF2B5EF4-FFF2-40B4-BE49-F238E27FC236}">
                <a16:creationId xmlns:a16="http://schemas.microsoft.com/office/drawing/2014/main" id="{B819C3F0-C554-9B4E-0149-DBB565D6FB18}"/>
              </a:ext>
            </a:extLst>
          </p:cNvPr>
          <p:cNvSpPr/>
          <p:nvPr/>
        </p:nvSpPr>
        <p:spPr>
          <a:xfrm>
            <a:off x="8614106" y="2255288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CrAg LFA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CrAg screening</a:t>
            </a:r>
            <a:endParaRPr lang="en-US" sz="1400"/>
          </a:p>
        </p:txBody>
      </p:sp>
      <p:sp>
        <p:nvSpPr>
          <p:cNvPr id="90" name="Shape 21">
            <a:extLst>
              <a:ext uri="{FF2B5EF4-FFF2-40B4-BE49-F238E27FC236}">
                <a16:creationId xmlns:a16="http://schemas.microsoft.com/office/drawing/2014/main" id="{9FFB043E-2C84-54BC-D728-67EE0274B9FA}"/>
              </a:ext>
            </a:extLst>
          </p:cNvPr>
          <p:cNvSpPr/>
          <p:nvPr/>
        </p:nvSpPr>
        <p:spPr>
          <a:xfrm>
            <a:off x="1730544" y="2988171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92" name="Text 22">
            <a:extLst>
              <a:ext uri="{FF2B5EF4-FFF2-40B4-BE49-F238E27FC236}">
                <a16:creationId xmlns:a16="http://schemas.microsoft.com/office/drawing/2014/main" id="{77B1B53B-65F5-0CF2-A185-5EA749083896}"/>
              </a:ext>
            </a:extLst>
          </p:cNvPr>
          <p:cNvSpPr/>
          <p:nvPr/>
        </p:nvSpPr>
        <p:spPr>
          <a:xfrm>
            <a:off x="1730544" y="2988171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Fluconazole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CM prophylaxis</a:t>
            </a:r>
            <a:endParaRPr lang="en-US" sz="1400"/>
          </a:p>
        </p:txBody>
      </p:sp>
      <p:sp>
        <p:nvSpPr>
          <p:cNvPr id="94" name="Shape 23">
            <a:extLst>
              <a:ext uri="{FF2B5EF4-FFF2-40B4-BE49-F238E27FC236}">
                <a16:creationId xmlns:a16="http://schemas.microsoft.com/office/drawing/2014/main" id="{27BA04E4-E598-0B8C-ED54-7F48909AB7D6}"/>
              </a:ext>
            </a:extLst>
          </p:cNvPr>
          <p:cNvSpPr/>
          <p:nvPr/>
        </p:nvSpPr>
        <p:spPr>
          <a:xfrm>
            <a:off x="5131382" y="2988171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96" name="Text 24">
            <a:extLst>
              <a:ext uri="{FF2B5EF4-FFF2-40B4-BE49-F238E27FC236}">
                <a16:creationId xmlns:a16="http://schemas.microsoft.com/office/drawing/2014/main" id="{69273710-9466-D9F4-C89B-A112CC483A58}"/>
              </a:ext>
            </a:extLst>
          </p:cNvPr>
          <p:cNvSpPr/>
          <p:nvPr/>
        </p:nvSpPr>
        <p:spPr>
          <a:xfrm>
            <a:off x="5131382" y="2988171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Amphotericin B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CM treatment</a:t>
            </a:r>
            <a:endParaRPr lang="en-US" sz="1400"/>
          </a:p>
        </p:txBody>
      </p:sp>
      <p:sp>
        <p:nvSpPr>
          <p:cNvPr id="98" name="Shape 25">
            <a:extLst>
              <a:ext uri="{FF2B5EF4-FFF2-40B4-BE49-F238E27FC236}">
                <a16:creationId xmlns:a16="http://schemas.microsoft.com/office/drawing/2014/main" id="{1C1CA25E-F2E9-CDC7-A008-A556475D7A51}"/>
              </a:ext>
            </a:extLst>
          </p:cNvPr>
          <p:cNvSpPr/>
          <p:nvPr/>
        </p:nvSpPr>
        <p:spPr>
          <a:xfrm>
            <a:off x="8614106" y="2988171"/>
            <a:ext cx="3069336" cy="566928"/>
          </a:xfrm>
          <a:prstGeom prst="roundRect">
            <a:avLst>
              <a:gd name="adj" fmla="val 12903"/>
            </a:avLst>
          </a:prstGeom>
          <a:solidFill>
            <a:srgbClr val="6F9A1E"/>
          </a:solidFill>
          <a:ln w="12700">
            <a:solidFill>
              <a:srgbClr val="6F9A1E"/>
            </a:solidFill>
            <a:prstDash val="solid"/>
          </a:ln>
          <a:effectLst>
            <a:outerShdw blurRad="38100" dist="12700" dir="54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 sz="2000"/>
          </a:p>
        </p:txBody>
      </p:sp>
      <p:sp>
        <p:nvSpPr>
          <p:cNvPr id="100" name="Text 26">
            <a:extLst>
              <a:ext uri="{FF2B5EF4-FFF2-40B4-BE49-F238E27FC236}">
                <a16:creationId xmlns:a16="http://schemas.microsoft.com/office/drawing/2014/main" id="{0A9355E8-B61B-FBA8-4DD7-B2330FFB354A}"/>
              </a:ext>
            </a:extLst>
          </p:cNvPr>
          <p:cNvSpPr/>
          <p:nvPr/>
        </p:nvSpPr>
        <p:spPr>
          <a:xfrm>
            <a:off x="8614106" y="2988171"/>
            <a:ext cx="3069336" cy="566928"/>
          </a:xfrm>
          <a:prstGeom prst="rect">
            <a:avLst/>
          </a:prstGeom>
          <a:noFill/>
          <a:ln/>
        </p:spPr>
        <p:txBody>
          <a:bodyPr wrap="square" lIns="38100" tIns="38100" rIns="38100" bIns="38100" rtlCol="0" anchor="ctr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400" b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Flucytosine</a:t>
            </a:r>
            <a:endParaRPr lang="en-US" sz="1400"/>
          </a:p>
          <a:p>
            <a:pPr marL="0" indent="0" algn="ctr">
              <a:lnSpc>
                <a:spcPct val="105000"/>
              </a:lnSpc>
              <a:buNone/>
            </a:pPr>
            <a:r>
              <a:rPr lang="en-US" sz="1100" i="1">
                <a:solidFill>
                  <a:srgbClr val="FFFFFF"/>
                </a:solidFill>
                <a:ea typeface="Calibri" pitchFamily="34" charset="-122"/>
                <a:cs typeface="Calibri" pitchFamily="34" charset="-120"/>
              </a:rPr>
              <a:t>5FC combination</a:t>
            </a:r>
            <a:endParaRPr lang="en-US" sz="1400"/>
          </a:p>
        </p:txBody>
      </p:sp>
      <p:sp>
        <p:nvSpPr>
          <p:cNvPr id="102" name="Text 2">
            <a:extLst>
              <a:ext uri="{FF2B5EF4-FFF2-40B4-BE49-F238E27FC236}">
                <a16:creationId xmlns:a16="http://schemas.microsoft.com/office/drawing/2014/main" id="{2BA40B9D-52D9-5E3E-DDA7-E78CC040BE1C}"/>
              </a:ext>
            </a:extLst>
          </p:cNvPr>
          <p:cNvSpPr/>
          <p:nvPr/>
        </p:nvSpPr>
        <p:spPr>
          <a:xfrm>
            <a:off x="557784" y="1852276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C1A"/>
                </a:solidFill>
                <a:ea typeface="Calibri" pitchFamily="34" charset="-122"/>
                <a:cs typeface="Calibri" pitchFamily="34" charset="-120"/>
              </a:rPr>
              <a:t>Essential AHD diagnostics and therapeutics are available — but reaching patients is hard</a:t>
            </a:r>
            <a:endParaRPr lang="en-US" sz="1600" b="1" dirty="0"/>
          </a:p>
        </p:txBody>
      </p:sp>
      <p:sp>
        <p:nvSpPr>
          <p:cNvPr id="52" name="Text 4">
            <a:extLst>
              <a:ext uri="{FF2B5EF4-FFF2-40B4-BE49-F238E27FC236}">
                <a16:creationId xmlns:a16="http://schemas.microsoft.com/office/drawing/2014/main" id="{03A1ABFD-E159-BE2C-FA02-AD0BCB9ABBE4}"/>
              </a:ext>
            </a:extLst>
          </p:cNvPr>
          <p:cNvSpPr/>
          <p:nvPr/>
        </p:nvSpPr>
        <p:spPr>
          <a:xfrm>
            <a:off x="1141940" y="4352963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Patient- and Service Level</a:t>
            </a:r>
            <a:endParaRPr lang="en-US" sz="14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0" name="Text 7">
            <a:extLst>
              <a:ext uri="{FF2B5EF4-FFF2-40B4-BE49-F238E27FC236}">
                <a16:creationId xmlns:a16="http://schemas.microsoft.com/office/drawing/2014/main" id="{A83F0F78-1651-C3EC-D685-C87D9449802D}"/>
              </a:ext>
            </a:extLst>
          </p:cNvPr>
          <p:cNvSpPr/>
          <p:nvPr/>
        </p:nvSpPr>
        <p:spPr>
          <a:xfrm>
            <a:off x="5226686" y="4398683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Health System</a:t>
            </a:r>
            <a:endParaRPr lang="en-US" sz="140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68" name="Text 10">
            <a:extLst>
              <a:ext uri="{FF2B5EF4-FFF2-40B4-BE49-F238E27FC236}">
                <a16:creationId xmlns:a16="http://schemas.microsoft.com/office/drawing/2014/main" id="{DBC27B46-A38F-B88E-9875-F0A5BC510F0F}"/>
              </a:ext>
            </a:extLst>
          </p:cNvPr>
          <p:cNvSpPr/>
          <p:nvPr/>
        </p:nvSpPr>
        <p:spPr>
          <a:xfrm>
            <a:off x="9158606" y="4421543"/>
            <a:ext cx="1920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Structural</a:t>
            </a:r>
            <a:endParaRPr lang="en-US" sz="140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19" name="Picture 118" descr="Medical examiner ">
            <a:extLst>
              <a:ext uri="{FF2B5EF4-FFF2-40B4-BE49-F238E27FC236}">
                <a16:creationId xmlns:a16="http://schemas.microsoft.com/office/drawing/2014/main" id="{1E07EC01-916B-A14D-B1FB-1BD85AC093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1144" y="4398683"/>
            <a:ext cx="365760" cy="365760"/>
          </a:xfrm>
          <a:prstGeom prst="rect">
            <a:avLst/>
          </a:prstGeom>
        </p:spPr>
      </p:pic>
      <p:pic>
        <p:nvPicPr>
          <p:cNvPr id="120" name="Picture 119" descr="Hospital ">
            <a:extLst>
              <a:ext uri="{FF2B5EF4-FFF2-40B4-BE49-F238E27FC236}">
                <a16:creationId xmlns:a16="http://schemas.microsoft.com/office/drawing/2014/main" id="{E6081B71-8E26-9DE9-F3AC-8F7CA8950C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3518" y="4398683"/>
            <a:ext cx="365760" cy="365760"/>
          </a:xfrm>
          <a:prstGeom prst="rect">
            <a:avLst/>
          </a:prstGeom>
        </p:spPr>
      </p:pic>
      <p:pic>
        <p:nvPicPr>
          <p:cNvPr id="121" name="Picture 120" descr="System integration ">
            <a:extLst>
              <a:ext uri="{FF2B5EF4-FFF2-40B4-BE49-F238E27FC236}">
                <a16:creationId xmlns:a16="http://schemas.microsoft.com/office/drawing/2014/main" id="{F0794851-1CBB-C58C-759D-984A6160F9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35337" y="4398683"/>
            <a:ext cx="365760" cy="365760"/>
          </a:xfrm>
          <a:prstGeom prst="rect">
            <a:avLst/>
          </a:prstGeom>
        </p:spPr>
      </p:pic>
      <p:sp>
        <p:nvSpPr>
          <p:cNvPr id="123" name="TextBox 122">
            <a:extLst>
              <a:ext uri="{FF2B5EF4-FFF2-40B4-BE49-F238E27FC236}">
                <a16:creationId xmlns:a16="http://schemas.microsoft.com/office/drawing/2014/main" id="{33B0F4B9-DEF0-F50B-5069-BA288CF53C55}"/>
              </a:ext>
            </a:extLst>
          </p:cNvPr>
          <p:cNvSpPr txBox="1"/>
          <p:nvPr/>
        </p:nvSpPr>
        <p:spPr>
          <a:xfrm>
            <a:off x="190124" y="2301091"/>
            <a:ext cx="13535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Available Diagnostics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D9735B54-AF92-8A53-888A-1334873DC70B}"/>
              </a:ext>
            </a:extLst>
          </p:cNvPr>
          <p:cNvSpPr txBox="1"/>
          <p:nvPr/>
        </p:nvSpPr>
        <p:spPr>
          <a:xfrm>
            <a:off x="108643" y="3042872"/>
            <a:ext cx="15154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Available Therapeutics</a:t>
            </a:r>
          </a:p>
        </p:txBody>
      </p:sp>
      <p:sp>
        <p:nvSpPr>
          <p:cNvPr id="127" name="Text 2">
            <a:extLst>
              <a:ext uri="{FF2B5EF4-FFF2-40B4-BE49-F238E27FC236}">
                <a16:creationId xmlns:a16="http://schemas.microsoft.com/office/drawing/2014/main" id="{55039BD1-2BB7-C82D-71CA-ED846A81D488}"/>
              </a:ext>
            </a:extLst>
          </p:cNvPr>
          <p:cNvSpPr/>
          <p:nvPr/>
        </p:nvSpPr>
        <p:spPr>
          <a:xfrm>
            <a:off x="639261" y="3833532"/>
            <a:ext cx="106070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>
                <a:solidFill>
                  <a:schemeClr val="accent5">
                    <a:lumMod val="75000"/>
                  </a:schemeClr>
                </a:solidFill>
                <a:ea typeface="Calibri" pitchFamily="34" charset="-122"/>
                <a:cs typeface="Calibri" pitchFamily="34" charset="-120"/>
              </a:rPr>
              <a:t>Barriers between eligible clients and AHD care </a:t>
            </a:r>
          </a:p>
        </p:txBody>
      </p:sp>
      <p:cxnSp>
        <p:nvCxnSpPr>
          <p:cNvPr id="132" name="Straight Connector 131">
            <a:extLst>
              <a:ext uri="{FF2B5EF4-FFF2-40B4-BE49-F238E27FC236}">
                <a16:creationId xmlns:a16="http://schemas.microsoft.com/office/drawing/2014/main" id="{B5838B91-FC2B-3EDA-AB22-942F18CABEB2}"/>
              </a:ext>
            </a:extLst>
          </p:cNvPr>
          <p:cNvCxnSpPr/>
          <p:nvPr/>
        </p:nvCxnSpPr>
        <p:spPr>
          <a:xfrm>
            <a:off x="4394581" y="4321419"/>
            <a:ext cx="0" cy="2011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7DE657F2-4634-4401-0C35-6737A038F2F2}"/>
              </a:ext>
            </a:extLst>
          </p:cNvPr>
          <p:cNvCxnSpPr/>
          <p:nvPr/>
        </p:nvCxnSpPr>
        <p:spPr>
          <a:xfrm>
            <a:off x="8179883" y="4362218"/>
            <a:ext cx="0" cy="201168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7" name="Picture 136">
            <a:extLst>
              <a:ext uri="{FF2B5EF4-FFF2-40B4-BE49-F238E27FC236}">
                <a16:creationId xmlns:a16="http://schemas.microsoft.com/office/drawing/2014/main" id="{207510B0-2FCD-E8B4-BC31-5EF4FB9FA9B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97618" y="3668942"/>
            <a:ext cx="692433" cy="692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62831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52C818-DC81-D41D-25B2-A6D27B971C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F8B0208-805A-71E4-DE04-3E9021E09D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772" y="441325"/>
            <a:ext cx="9269227" cy="1223964"/>
          </a:xfrm>
        </p:spPr>
        <p:txBody>
          <a:bodyPr anchor="ctr">
            <a:normAutofit fontScale="90000"/>
          </a:bodyPr>
          <a:lstStyle/>
          <a:p>
            <a:r>
              <a:rPr lang="en-US" sz="2800" dirty="0"/>
              <a:t>Addressing structural barriers requires market shaping, strengthening referral networks, and improving F&amp;Q and stock management </a:t>
            </a:r>
          </a:p>
        </p:txBody>
      </p:sp>
      <p:sp>
        <p:nvSpPr>
          <p:cNvPr id="23" name="Text 2">
            <a:extLst>
              <a:ext uri="{FF2B5EF4-FFF2-40B4-BE49-F238E27FC236}">
                <a16:creationId xmlns:a16="http://schemas.microsoft.com/office/drawing/2014/main" id="{73B9E255-5CC7-2134-D628-8B600F5D37E4}"/>
              </a:ext>
            </a:extLst>
          </p:cNvPr>
          <p:cNvSpPr/>
          <p:nvPr/>
        </p:nvSpPr>
        <p:spPr>
          <a:xfrm>
            <a:off x="156116" y="1851678"/>
            <a:ext cx="11880963" cy="487142"/>
          </a:xfrm>
          <a:prstGeom prst="rect">
            <a:avLst/>
          </a:prstGeom>
          <a:solidFill>
            <a:schemeClr val="bg2"/>
          </a:solidFill>
          <a:ln w="12700">
            <a:solidFill>
              <a:srgbClr val="C00000"/>
            </a:solidFill>
          </a:ln>
        </p:spPr>
        <p:txBody>
          <a:bodyPr wrap="square" rtlCol="0" anchor="ctr"/>
          <a:lstStyle/>
          <a:p>
            <a:pPr algn="ctr"/>
            <a:r>
              <a:rPr lang="en-US" b="1" dirty="0">
                <a:solidFill>
                  <a:schemeClr val="accent4">
                    <a:lumMod val="75000"/>
                  </a:schemeClr>
                </a:solidFill>
                <a:latin typeface="+mj-lt"/>
                <a:ea typeface="Calibri" pitchFamily="34" charset="-122"/>
                <a:cs typeface="Calibri" pitchFamily="34" charset="-120"/>
              </a:rPr>
              <a:t>Key health system and structural gaps between clients and AHD care</a:t>
            </a:r>
          </a:p>
        </p:txBody>
      </p:sp>
      <p:pic>
        <p:nvPicPr>
          <p:cNvPr id="29" name="Picture 28" descr="System integration ">
            <a:extLst>
              <a:ext uri="{FF2B5EF4-FFF2-40B4-BE49-F238E27FC236}">
                <a16:creationId xmlns:a16="http://schemas.microsoft.com/office/drawing/2014/main" id="{0DCF9868-F1DC-0382-E44C-CEA77F9CD5C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218352" y="1908828"/>
            <a:ext cx="365760" cy="365760"/>
          </a:xfrm>
          <a:prstGeom prst="rect">
            <a:avLst/>
          </a:prstGeom>
        </p:spPr>
      </p:pic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D83F4A5C-EF53-3F0B-B9E4-2D60683F5A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758100"/>
              </p:ext>
            </p:extLst>
          </p:nvPr>
        </p:nvGraphicFramePr>
        <p:xfrm>
          <a:off x="162352" y="2383155"/>
          <a:ext cx="11880963" cy="4033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65065">
                  <a:extLst>
                    <a:ext uri="{9D8B030D-6E8A-4147-A177-3AD203B41FA5}">
                      <a16:colId xmlns:a16="http://schemas.microsoft.com/office/drawing/2014/main" val="3076225415"/>
                    </a:ext>
                  </a:extLst>
                </a:gridCol>
                <a:gridCol w="705394">
                  <a:extLst>
                    <a:ext uri="{9D8B030D-6E8A-4147-A177-3AD203B41FA5}">
                      <a16:colId xmlns:a16="http://schemas.microsoft.com/office/drawing/2014/main" val="691193695"/>
                    </a:ext>
                  </a:extLst>
                </a:gridCol>
                <a:gridCol w="7510504">
                  <a:extLst>
                    <a:ext uri="{9D8B030D-6E8A-4147-A177-3AD203B41FA5}">
                      <a16:colId xmlns:a16="http://schemas.microsoft.com/office/drawing/2014/main" val="2341403152"/>
                    </a:ext>
                  </a:extLst>
                </a:gridCol>
              </a:tblGrid>
              <a:tr h="343931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j-lt"/>
                        </a:rPr>
                        <a:t>Barrier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+mj-lt"/>
                        </a:rPr>
                        <a:t>Solution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183378"/>
                  </a:ext>
                </a:extLst>
              </a:tr>
              <a:tr h="823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Diagnostics access gaps</a:t>
                      </a:r>
                    </a:p>
                  </a:txBody>
                  <a:tcPr anchor="ctr">
                    <a:solidFill>
                      <a:srgbClr val="FFEED7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Revisit min. package of care at different levels; consider centralizing CrAg/LAM testing &amp; stock management at district hub with satellites batch samples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3102510"/>
                  </a:ext>
                </a:extLst>
              </a:tr>
              <a:tr h="69708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HCW capacity and training gaps</a:t>
                      </a:r>
                    </a:p>
                  </a:txBody>
                  <a:tcPr anchor="ctr">
                    <a:solidFill>
                      <a:srgbClr val="FFF4E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A1A1A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Task-shift AHD screening and point-of-care testing to trained lower-cadre staff; adopting digital tools to ease HCW burden on reporting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34868366"/>
                  </a:ext>
                </a:extLst>
              </a:tr>
              <a:tr h="594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Constrained AHD funding</a:t>
                      </a:r>
                    </a:p>
                  </a:txBody>
                  <a:tcPr anchor="ctr">
                    <a:solidFill>
                      <a:srgbClr val="FFEED7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A1A1A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Pool &amp; consolidate procurement — Global Fund/ PEPFAR pooled volumes; market-shaping for LAM &amp; 5FC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1311239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Weak community-facility linkage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  <a:alpha val="61961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A1A1A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Formalize community-facility referral and sample-transport networks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90810477"/>
                  </a:ext>
                </a:extLst>
              </a:tr>
              <a:tr h="59406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Fragmented integration</a:t>
                      </a:r>
                    </a:p>
                  </a:txBody>
                  <a:tcPr anchor="ctr">
                    <a:solidFill>
                      <a:srgbClr val="FFEED7">
                        <a:alpha val="9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A1A1A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Embed AHD commodities in existing MoH pharmacy/ART workflows rather than parallel systems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695756"/>
                  </a:ext>
                </a:extLst>
              </a:tr>
              <a:tr h="49053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i="0" dirty="0">
                          <a:solidFill>
                            <a:schemeClr val="tx1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Limited M&amp;E visibility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  <a:alpha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>
                        <a:latin typeface="+mj-lt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None/>
                      </a:pPr>
                      <a:r>
                        <a:rPr lang="en-US" sz="1600" dirty="0">
                          <a:solidFill>
                            <a:srgbClr val="1A1A1A"/>
                          </a:solidFill>
                          <a:latin typeface="+mj-lt"/>
                          <a:ea typeface="Arial" pitchFamily="34" charset="-122"/>
                          <a:cs typeface="Arial" pitchFamily="34" charset="-120"/>
                        </a:rPr>
                        <a:t>Annual forecasting, real-time reporting and quarterly stock reviews</a:t>
                      </a:r>
                      <a:endParaRPr lang="en-US" sz="1600" dirty="0">
                        <a:latin typeface="+mj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565497"/>
                  </a:ext>
                </a:extLst>
              </a:tr>
            </a:tbl>
          </a:graphicData>
        </a:graphic>
      </p:graphicFrame>
      <p:pic>
        <p:nvPicPr>
          <p:cNvPr id="35" name="Graphic 34" descr="Arrow: Slight curve with solid fill">
            <a:extLst>
              <a:ext uri="{FF2B5EF4-FFF2-40B4-BE49-F238E27FC236}">
                <a16:creationId xmlns:a16="http://schemas.microsoft.com/office/drawing/2014/main" id="{C78CD1A3-5144-49DE-CC94-2C1368D34C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2867562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7" name="Graphic 36" descr="Arrow: Slight curve with solid fill">
            <a:extLst>
              <a:ext uri="{FF2B5EF4-FFF2-40B4-BE49-F238E27FC236}">
                <a16:creationId xmlns:a16="http://schemas.microsoft.com/office/drawing/2014/main" id="{AF024DD6-56C3-1930-29E2-073E3CE03D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3632400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39" name="Graphic 38" descr="Arrow: Slight curve with solid fill">
            <a:extLst>
              <a:ext uri="{FF2B5EF4-FFF2-40B4-BE49-F238E27FC236}">
                <a16:creationId xmlns:a16="http://schemas.microsoft.com/office/drawing/2014/main" id="{D5F2CD20-05F5-9A0E-F04C-B4FB6B7F0C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5368463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1" name="Graphic 40" descr="Arrow: Slight curve with solid fill">
            <a:extLst>
              <a:ext uri="{FF2B5EF4-FFF2-40B4-BE49-F238E27FC236}">
                <a16:creationId xmlns:a16="http://schemas.microsoft.com/office/drawing/2014/main" id="{3B442FAB-536E-5E2E-20A4-D530CC2AFE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5913327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3" name="Graphic 42" descr="Arrow: Slight curve with solid fill">
            <a:extLst>
              <a:ext uri="{FF2B5EF4-FFF2-40B4-BE49-F238E27FC236}">
                <a16:creationId xmlns:a16="http://schemas.microsoft.com/office/drawing/2014/main" id="{F8292452-730B-428A-EDE5-921D79567F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4273410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5" name="Graphic 44" descr="Arrow: Slight curve with solid fill">
            <a:extLst>
              <a:ext uri="{FF2B5EF4-FFF2-40B4-BE49-F238E27FC236}">
                <a16:creationId xmlns:a16="http://schemas.microsoft.com/office/drawing/2014/main" id="{07305577-BBA7-F70F-FF64-43AAAA9D1D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1059" y="4818274"/>
            <a:ext cx="512064" cy="512064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37266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5FAF8C-58F2-BC7C-0DCD-E34AD0E056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428C8D-1903-10A4-598F-540DF5D90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8772" y="441325"/>
            <a:ext cx="9269227" cy="1223964"/>
          </a:xfrm>
        </p:spPr>
        <p:txBody>
          <a:bodyPr anchor="ctr">
            <a:normAutofit/>
          </a:bodyPr>
          <a:lstStyle/>
          <a:p>
            <a:r>
              <a:rPr lang="en-US" sz="2800" dirty="0"/>
              <a:t>Ensuring access to CD4 remains critical as the gateway to the package of care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AA540868-6A4C-7C58-38DE-21620C3DE7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5582040"/>
              </p:ext>
            </p:extLst>
          </p:nvPr>
        </p:nvGraphicFramePr>
        <p:xfrm>
          <a:off x="442913" y="2203415"/>
          <a:ext cx="11315597" cy="4138312"/>
        </p:xfrm>
        <a:graphic>
          <a:graphicData uri="http://schemas.openxmlformats.org/drawingml/2006/table">
            <a:tbl>
              <a:tblPr/>
              <a:tblGrid>
                <a:gridCol w="1615168">
                  <a:extLst>
                    <a:ext uri="{9D8B030D-6E8A-4147-A177-3AD203B41FA5}">
                      <a16:colId xmlns:a16="http://schemas.microsoft.com/office/drawing/2014/main" val="3561138464"/>
                    </a:ext>
                  </a:extLst>
                </a:gridCol>
                <a:gridCol w="1615168">
                  <a:extLst>
                    <a:ext uri="{9D8B030D-6E8A-4147-A177-3AD203B41FA5}">
                      <a16:colId xmlns:a16="http://schemas.microsoft.com/office/drawing/2014/main" val="3909304554"/>
                    </a:ext>
                  </a:extLst>
                </a:gridCol>
                <a:gridCol w="1615168">
                  <a:extLst>
                    <a:ext uri="{9D8B030D-6E8A-4147-A177-3AD203B41FA5}">
                      <a16:colId xmlns:a16="http://schemas.microsoft.com/office/drawing/2014/main" val="2004044780"/>
                    </a:ext>
                  </a:extLst>
                </a:gridCol>
                <a:gridCol w="1615168">
                  <a:extLst>
                    <a:ext uri="{9D8B030D-6E8A-4147-A177-3AD203B41FA5}">
                      <a16:colId xmlns:a16="http://schemas.microsoft.com/office/drawing/2014/main" val="552312617"/>
                    </a:ext>
                  </a:extLst>
                </a:gridCol>
                <a:gridCol w="1615168">
                  <a:extLst>
                    <a:ext uri="{9D8B030D-6E8A-4147-A177-3AD203B41FA5}">
                      <a16:colId xmlns:a16="http://schemas.microsoft.com/office/drawing/2014/main" val="955648046"/>
                    </a:ext>
                  </a:extLst>
                </a:gridCol>
                <a:gridCol w="1507749">
                  <a:extLst>
                    <a:ext uri="{9D8B030D-6E8A-4147-A177-3AD203B41FA5}">
                      <a16:colId xmlns:a16="http://schemas.microsoft.com/office/drawing/2014/main" val="3220668910"/>
                    </a:ext>
                  </a:extLst>
                </a:gridCol>
                <a:gridCol w="1732008">
                  <a:extLst>
                    <a:ext uri="{9D8B030D-6E8A-4147-A177-3AD203B41FA5}">
                      <a16:colId xmlns:a16="http://schemas.microsoft.com/office/drawing/2014/main" val="1805439097"/>
                    </a:ext>
                  </a:extLst>
                </a:gridCol>
              </a:tblGrid>
              <a:tr h="38969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</a:rPr>
                        <a:t>Manufacturer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</a:rPr>
                        <a:t>Product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</a:rPr>
                        <a:t>Sample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</a:rPr>
                        <a:t>Status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effectLst/>
                        </a:rPr>
                        <a:t>Price / Instrument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1" i="0" dirty="0">
                          <a:solidFill>
                            <a:srgbClr val="FFFFFF"/>
                          </a:solidFill>
                          <a:effectLst/>
                        </a:rPr>
                        <a:t>Price / Test </a:t>
                      </a:r>
                      <a:endParaRPr lang="en-US" sz="1000" b="1" dirty="0">
                        <a:solidFill>
                          <a:srgbClr val="FFFFFF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1" i="1" dirty="0">
                          <a:solidFill>
                            <a:srgbClr val="FFFFFF"/>
                          </a:solidFill>
                          <a:effectLst/>
                        </a:rPr>
                        <a:t>Source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1800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4954682"/>
                  </a:ext>
                </a:extLst>
              </a:tr>
              <a:tr h="313537">
                <a:tc gridSpan="7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SRA-approved &amp; commercially available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8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970131"/>
                  </a:ext>
                </a:extLst>
              </a:tr>
              <a:tr h="699724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Abbott Rapid Dx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Germany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PIMA CD4 — quantitative POC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Venous / capillary blood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2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Instrument discontinued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Cartridges &amp; service continue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32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32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32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>
                          <a:solidFill>
                            <a:schemeClr val="tx1"/>
                          </a:solidFill>
                          <a:effectLst/>
                        </a:rPr>
                        <a:t>$6,095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0">
                          <a:solidFill>
                            <a:schemeClr val="tx1"/>
                          </a:solidFill>
                          <a:effectLst/>
                        </a:rPr>
                        <a:t>UNICEF SD </a:t>
                      </a: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buNone/>
                      </a:pPr>
                      <a:endParaRPr lang="en-US" sz="100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B32F2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$9.29–$15.98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</a:rPr>
                        <a:t>Abbott, July 2026 </a:t>
                      </a:r>
                      <a:endParaRPr lang="en-US" sz="1000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201503"/>
                  </a:ext>
                </a:extLst>
              </a:tr>
              <a:tr h="53957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Beckman Coulter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USA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  <a:effectLst/>
                        </a:rPr>
                        <a:t>Aquios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CL — conventional flow cytometer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Venous whole blood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Available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5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i="1" dirty="0">
                          <a:solidFill>
                            <a:schemeClr val="tx1"/>
                          </a:solidFill>
                          <a:effectLst/>
                        </a:rPr>
                        <a:t>Not publicly available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€7.30</a:t>
                      </a:r>
                      <a:r>
                        <a:rPr lang="en-US" sz="1000" b="0" i="1" baseline="30000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</a:rPr>
                        <a:t>Beckman Coulter, 2024</a:t>
                      </a:r>
                      <a:endParaRPr lang="en-US" sz="1000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960491"/>
                  </a:ext>
                </a:extLst>
              </a:tr>
              <a:tr h="53957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Sysmex </a:t>
                      </a:r>
                      <a:r>
                        <a:rPr lang="en-US" sz="1000" b="0" i="0" dirty="0" err="1">
                          <a:solidFill>
                            <a:schemeClr val="tx1"/>
                          </a:solidFill>
                          <a:effectLst/>
                        </a:rPr>
                        <a:t>Partec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Germany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 err="1">
                          <a:solidFill>
                            <a:schemeClr val="tx1"/>
                          </a:solidFill>
                          <a:effectLst/>
                        </a:rPr>
                        <a:t>CyFlow</a:t>
                      </a: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 — near-POC conventional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>
                          <a:solidFill>
                            <a:schemeClr val="tx1"/>
                          </a:solidFill>
                          <a:effectLst/>
                        </a:rPr>
                        <a:t>Venous whole blood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Available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5EC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$20,000+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(est.)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$3.00</a:t>
                      </a:r>
                      <a:r>
                        <a:rPr lang="en-US" sz="1000" b="0" i="1" baseline="30000" dirty="0">
                          <a:solidFill>
                            <a:schemeClr val="tx1"/>
                          </a:solidFill>
                          <a:effectLst/>
                        </a:rPr>
                        <a:t>1,2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i="1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</a:rPr>
                        <a:t>Sysmex, January 2025</a:t>
                      </a:r>
                      <a:endParaRPr lang="en-US" sz="1000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452870"/>
                  </a:ext>
                </a:extLst>
              </a:tr>
              <a:tr h="539577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0" dirty="0" err="1">
                          <a:solidFill>
                            <a:schemeClr val="tx1"/>
                          </a:solidFill>
                          <a:effectLst/>
                        </a:rPr>
                        <a:t>AccuBio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UK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VISITECT CD4 Advanced Disease (200-cell cutoff)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Venous / capillary blood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Available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F5EC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i="1" dirty="0">
                          <a:solidFill>
                            <a:schemeClr val="tx1"/>
                          </a:solidFill>
                          <a:effectLst/>
                        </a:rPr>
                        <a:t>Not required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1AAC6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$4.18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</a:rPr>
                        <a:t>Global Access Price, June 2026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64164"/>
                  </a:ext>
                </a:extLst>
              </a:tr>
              <a:tr h="313537">
                <a:tc gridSpan="7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b="1" dirty="0">
                          <a:solidFill>
                            <a:schemeClr val="accent5">
                              <a:lumMod val="50000"/>
                            </a:schemeClr>
                          </a:solidFill>
                          <a:effectLst/>
                        </a:rPr>
                        <a:t>Not yet SRA-approved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2D8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469271"/>
                  </a:ext>
                </a:extLst>
              </a:tr>
              <a:tr h="777101">
                <a:tc>
                  <a:txBody>
                    <a:bodyPr/>
                    <a:lstStyle/>
                    <a:p>
                      <a:pPr algn="l" rtl="0">
                        <a:buNone/>
                      </a:pPr>
                      <a:r>
                        <a:rPr lang="en-US" sz="1000" b="0" i="0" dirty="0" err="1">
                          <a:solidFill>
                            <a:schemeClr val="tx1"/>
                          </a:solidFill>
                          <a:effectLst/>
                        </a:rPr>
                        <a:t>AccessoBio</a:t>
                      </a: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l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USA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VITA CD4 — quantitative POC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Venous / capillary blood 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In development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WHO PQ targeted EOY '27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</a:rPr>
                        <a:t>~$10,000 (est.)</a:t>
                      </a:r>
                    </a:p>
                  </a:txBody>
                  <a:tcPr anchor="ctr">
                    <a:lnL w="9525" cap="flat" cmpd="sng" algn="ctr">
                      <a:solidFill>
                        <a:srgbClr val="7373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>
                        <a:buNone/>
                      </a:pPr>
                      <a:r>
                        <a:rPr lang="en-US" sz="1000" b="0" i="0" dirty="0">
                          <a:solidFill>
                            <a:schemeClr val="tx1"/>
                          </a:solidFill>
                          <a:effectLst/>
                        </a:rPr>
                        <a:t>~$7.00 </a:t>
                      </a:r>
                      <a:endParaRPr lang="en-US" sz="1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algn="ctr" rtl="0">
                        <a:buNone/>
                      </a:pPr>
                      <a:r>
                        <a:rPr lang="en-US" sz="1000" b="0" i="1" dirty="0" err="1">
                          <a:solidFill>
                            <a:schemeClr val="tx1"/>
                          </a:solidFill>
                          <a:effectLst/>
                        </a:rPr>
                        <a:t>AccessoBio</a:t>
                      </a:r>
                      <a:r>
                        <a:rPr lang="en-US" sz="1000" b="0" i="1" dirty="0">
                          <a:solidFill>
                            <a:schemeClr val="tx1"/>
                          </a:solidFill>
                          <a:effectLst/>
                        </a:rPr>
                        <a:t>, January 2026 </a:t>
                      </a:r>
                      <a:endParaRPr lang="en-US" sz="1000" i="1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CEEF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8143903"/>
                  </a:ext>
                </a:extLst>
              </a:tr>
            </a:tbl>
          </a:graphicData>
        </a:graphic>
      </p:graphicFrame>
      <p:pic>
        <p:nvPicPr>
          <p:cNvPr id="14" name="Picture 13">
            <a:extLst>
              <a:ext uri="{FF2B5EF4-FFF2-40B4-BE49-F238E27FC236}">
                <a16:creationId xmlns:a16="http://schemas.microsoft.com/office/drawing/2014/main" id="{B37C1614-560E-E737-73B1-15D6AF01EEE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hq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474" b="84737" l="25817" r="80065">
                        <a14:foregroundMark x1="80065" y1="67368" x2="80065" y2="67368"/>
                        <a14:foregroundMark x1="80065" y1="67368" x2="80065" y2="6736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313" r="15133" b="5076"/>
          <a:stretch/>
        </p:blipFill>
        <p:spPr bwMode="auto">
          <a:xfrm>
            <a:off x="4089522" y="2998975"/>
            <a:ext cx="686065" cy="615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363657-717E-9AF5-5D1E-34AC8EBFFDF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196" t="22887"/>
          <a:stretch/>
        </p:blipFill>
        <p:spPr>
          <a:xfrm>
            <a:off x="3903266" y="3627398"/>
            <a:ext cx="1058575" cy="48121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33566020-7004-C825-6F51-F293FF3817E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3345" r="16057" b="6618"/>
          <a:stretch/>
        </p:blipFill>
        <p:spPr>
          <a:xfrm>
            <a:off x="4236954" y="4200406"/>
            <a:ext cx="359300" cy="47525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AB2EBEC-2BEB-4103-92FE-18CF01C6D9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318139">
            <a:off x="4339999" y="4684827"/>
            <a:ext cx="153210" cy="67608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B9F4AB79-FB9F-1152-4364-28C1F3BBC57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21366" y="5639930"/>
            <a:ext cx="590476" cy="666667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9629CB8-9841-9B32-B8B6-BF2219DEBE96}"/>
              </a:ext>
            </a:extLst>
          </p:cNvPr>
          <p:cNvSpPr txBox="1"/>
          <p:nvPr/>
        </p:nvSpPr>
        <p:spPr>
          <a:xfrm>
            <a:off x="4949668" y="6440213"/>
            <a:ext cx="707774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 b="0" i="1" baseline="30000" dirty="0">
                <a:effectLst/>
              </a:rPr>
              <a:t>1 </a:t>
            </a:r>
            <a:r>
              <a:rPr lang="en-US" sz="800" b="0" i="1" dirty="0">
                <a:effectLst/>
              </a:rPr>
              <a:t>should be confirmed with supplier and may depend on volume-based agreements; </a:t>
            </a:r>
          </a:p>
          <a:p>
            <a:r>
              <a:rPr lang="en-US" sz="800" i="1" baseline="30000" dirty="0"/>
              <a:t>2 </a:t>
            </a:r>
            <a:r>
              <a:rPr lang="en-US" sz="800" i="1" dirty="0"/>
              <a:t>rental agreements are available whereby the cost of the platform is included in the test price, and no upfront investment is needed  </a:t>
            </a:r>
            <a:r>
              <a:rPr lang="en-US" sz="800" b="0" i="1" dirty="0">
                <a:effectLst/>
              </a:rPr>
              <a:t> </a:t>
            </a:r>
            <a:endParaRPr lang="en-US" sz="800" dirty="0"/>
          </a:p>
        </p:txBody>
      </p:sp>
      <p:sp>
        <p:nvSpPr>
          <p:cNvPr id="31" name="Text 2">
            <a:extLst>
              <a:ext uri="{FF2B5EF4-FFF2-40B4-BE49-F238E27FC236}">
                <a16:creationId xmlns:a16="http://schemas.microsoft.com/office/drawing/2014/main" id="{80CC83CD-920C-4A13-5D41-9F808F700786}"/>
              </a:ext>
            </a:extLst>
          </p:cNvPr>
          <p:cNvSpPr/>
          <p:nvPr/>
        </p:nvSpPr>
        <p:spPr>
          <a:xfrm>
            <a:off x="557784" y="1852276"/>
            <a:ext cx="106070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7A8C1A"/>
                </a:solidFill>
                <a:ea typeface="Calibri" pitchFamily="34" charset="-122"/>
                <a:cs typeface="Calibri" pitchFamily="34" charset="-120"/>
              </a:rPr>
              <a:t>CD4 landscape: currently available options and those close to market entry 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769078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1368F-F7A4-AA51-8B15-0EE4937E74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8433C0D-D89A-79DC-F392-58E8E0ABE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1074" y="441325"/>
            <a:ext cx="9080319" cy="1223964"/>
          </a:xfrm>
        </p:spPr>
        <p:txBody>
          <a:bodyPr anchor="ctr">
            <a:noAutofit/>
          </a:bodyPr>
          <a:lstStyle/>
          <a:p>
            <a:r>
              <a:rPr lang="en-US" sz="2800" dirty="0"/>
              <a:t>What needs to happen? </a:t>
            </a:r>
            <a:br>
              <a:rPr lang="en-US" sz="2800" dirty="0"/>
            </a:br>
            <a:r>
              <a:rPr lang="en-US" sz="2800" dirty="0"/>
              <a:t>What is achievable within existing budgets? What requires additional investment?</a:t>
            </a:r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0A838616-2FB9-A4F4-664B-F329E7A9CB82}"/>
              </a:ext>
            </a:extLst>
          </p:cNvPr>
          <p:cNvSpPr/>
          <p:nvPr/>
        </p:nvSpPr>
        <p:spPr>
          <a:xfrm>
            <a:off x="1470438" y="1803611"/>
            <a:ext cx="2194560" cy="274320"/>
          </a:xfrm>
          <a:prstGeom prst="rect">
            <a:avLst/>
          </a:prstGeom>
          <a:noFill/>
          <a:ln/>
        </p:spPr>
        <p:txBody>
          <a:bodyPr wrap="square" lIns="18288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National programs</a:t>
            </a:r>
            <a:endParaRPr lang="en-US" sz="16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25" name="Text 9">
            <a:extLst>
              <a:ext uri="{FF2B5EF4-FFF2-40B4-BE49-F238E27FC236}">
                <a16:creationId xmlns:a16="http://schemas.microsoft.com/office/drawing/2014/main" id="{6BD016D8-E448-9345-56C3-10D261B3DF9E}"/>
              </a:ext>
            </a:extLst>
          </p:cNvPr>
          <p:cNvSpPr/>
          <p:nvPr/>
        </p:nvSpPr>
        <p:spPr>
          <a:xfrm>
            <a:off x="647393" y="3589047"/>
            <a:ext cx="3673000" cy="685800"/>
          </a:xfrm>
          <a:prstGeom prst="rect">
            <a:avLst/>
          </a:prstGeom>
          <a:solidFill>
            <a:srgbClr val="EAF5EE"/>
          </a:solidFill>
          <a:ln/>
        </p:spPr>
        <p:txBody>
          <a:bodyPr wrap="square" lIns="18288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Itemize and protect AHD commodities within HIV program budgets; flag urgent gaps</a:t>
            </a:r>
            <a:endParaRPr lang="en-US" sz="1300" b="1" dirty="0">
              <a:solidFill>
                <a:schemeClr val="accent5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sp>
        <p:nvSpPr>
          <p:cNvPr id="35" name="Text 26">
            <a:extLst>
              <a:ext uri="{FF2B5EF4-FFF2-40B4-BE49-F238E27FC236}">
                <a16:creationId xmlns:a16="http://schemas.microsoft.com/office/drawing/2014/main" id="{FF25EBBD-1197-FA9F-0095-CB9F4C89F66C}"/>
              </a:ext>
            </a:extLst>
          </p:cNvPr>
          <p:cNvSpPr/>
          <p:nvPr/>
        </p:nvSpPr>
        <p:spPr>
          <a:xfrm>
            <a:off x="4484216" y="3589047"/>
            <a:ext cx="3673000" cy="685800"/>
          </a:xfrm>
          <a:prstGeom prst="rect">
            <a:avLst/>
          </a:prstGeom>
          <a:solidFill>
            <a:srgbClr val="EAF5EE"/>
          </a:solidFill>
          <a:ln/>
        </p:spPr>
        <p:txBody>
          <a:bodyPr wrap="square" lIns="18288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Collaborate and share data to drive market transparency and stabilize the markets for AHD commodities particularly CD4 and 5FC</a:t>
            </a:r>
            <a:endParaRPr lang="en-US" sz="1300" b="1" dirty="0">
              <a:solidFill>
                <a:schemeClr val="accent5">
                  <a:lumMod val="75000"/>
                </a:schemeClr>
              </a:solidFill>
              <a:latin typeface="Trebuchet MS" panose="020B0603020202020204" pitchFamily="34" charset="0"/>
            </a:endParaRP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8C7564CA-8132-A2AD-F02B-3B51A7444D7E}"/>
              </a:ext>
            </a:extLst>
          </p:cNvPr>
          <p:cNvGrpSpPr/>
          <p:nvPr/>
        </p:nvGrpSpPr>
        <p:grpSpPr>
          <a:xfrm>
            <a:off x="647393" y="2149285"/>
            <a:ext cx="11346647" cy="685800"/>
            <a:chOff x="647393" y="2042958"/>
            <a:chExt cx="11346647" cy="685800"/>
          </a:xfrm>
        </p:grpSpPr>
        <p:sp>
          <p:nvSpPr>
            <p:cNvPr id="23" name="Text 6">
              <a:extLst>
                <a:ext uri="{FF2B5EF4-FFF2-40B4-BE49-F238E27FC236}">
                  <a16:creationId xmlns:a16="http://schemas.microsoft.com/office/drawing/2014/main" id="{09FF4EC8-2639-D83F-A1B6-406276C52D53}"/>
                </a:ext>
              </a:extLst>
            </p:cNvPr>
            <p:cNvSpPr/>
            <p:nvPr/>
          </p:nvSpPr>
          <p:spPr>
            <a:xfrm>
              <a:off x="647393" y="2042958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lIns="18288" anchor="ctr"/>
            <a:lstStyle/>
            <a:p>
              <a:pPr algn="ctr"/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Optimize CD4 testing networks and referral pathways especially between inpatient and outpatient care</a:t>
              </a:r>
            </a:p>
          </p:txBody>
        </p:sp>
        <p:sp>
          <p:nvSpPr>
            <p:cNvPr id="33" name="Text 23">
              <a:extLst>
                <a:ext uri="{FF2B5EF4-FFF2-40B4-BE49-F238E27FC236}">
                  <a16:creationId xmlns:a16="http://schemas.microsoft.com/office/drawing/2014/main" id="{EFA462F7-1FA4-24D0-DA17-B858BE3C1431}"/>
                </a:ext>
              </a:extLst>
            </p:cNvPr>
            <p:cNvSpPr/>
            <p:nvPr/>
          </p:nvSpPr>
          <p:spPr>
            <a:xfrm>
              <a:off x="4484216" y="2042958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Explicitly protect/ring-fence AHD commodity allocations during donor transitions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1" name="Text 40">
              <a:extLst>
                <a:ext uri="{FF2B5EF4-FFF2-40B4-BE49-F238E27FC236}">
                  <a16:creationId xmlns:a16="http://schemas.microsoft.com/office/drawing/2014/main" id="{D3C6EEDE-8F5C-C1A5-04D3-499E444A5641}"/>
                </a:ext>
              </a:extLst>
            </p:cNvPr>
            <p:cNvSpPr/>
            <p:nvPr/>
          </p:nvSpPr>
          <p:spPr>
            <a:xfrm>
              <a:off x="8321040" y="2042958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Document and disseminate true AHD service delivery costs to inform national advocacy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BF04990C-3C35-E09A-5B11-E6D60F2A7F44}"/>
              </a:ext>
            </a:extLst>
          </p:cNvPr>
          <p:cNvGrpSpPr/>
          <p:nvPr/>
        </p:nvGrpSpPr>
        <p:grpSpPr>
          <a:xfrm>
            <a:off x="647393" y="5028809"/>
            <a:ext cx="11346647" cy="685800"/>
            <a:chOff x="647393" y="5007542"/>
            <a:chExt cx="11346647" cy="685800"/>
          </a:xfrm>
        </p:grpSpPr>
        <p:sp>
          <p:nvSpPr>
            <p:cNvPr id="29" name="Text 15">
              <a:extLst>
                <a:ext uri="{FF2B5EF4-FFF2-40B4-BE49-F238E27FC236}">
                  <a16:creationId xmlns:a16="http://schemas.microsoft.com/office/drawing/2014/main" id="{98B00F0B-7C45-61F0-7ABB-14DD676A2461}"/>
                </a:ext>
              </a:extLst>
            </p:cNvPr>
            <p:cNvSpPr/>
            <p:nvPr/>
          </p:nvSpPr>
          <p:spPr>
            <a:xfrm>
              <a:off x="647393" y="5007542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Expand systematic CD4 testing coverage, </a:t>
              </a:r>
              <a:r>
                <a:rPr lang="en-US" sz="1300" dirty="0" err="1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esp</a:t>
              </a: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 at ART initiation and decentralized sites; scale up supporting solutions for VISITECT (reader &amp; EQA)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7" name="Text 32">
              <a:extLst>
                <a:ext uri="{FF2B5EF4-FFF2-40B4-BE49-F238E27FC236}">
                  <a16:creationId xmlns:a16="http://schemas.microsoft.com/office/drawing/2014/main" id="{7A0E44F7-8FEF-F601-7D00-030342B6B5B8}"/>
                </a:ext>
              </a:extLst>
            </p:cNvPr>
            <p:cNvSpPr/>
            <p:nvPr/>
          </p:nvSpPr>
          <p:spPr>
            <a:xfrm>
              <a:off x="4484216" y="5007542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Secure volume guarantees and long-term agreements for CD4, TB-LAM, and CM treatment commodities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5" name="Text 49">
              <a:extLst>
                <a:ext uri="{FF2B5EF4-FFF2-40B4-BE49-F238E27FC236}">
                  <a16:creationId xmlns:a16="http://schemas.microsoft.com/office/drawing/2014/main" id="{E56AD0D7-280A-33AD-E49C-07353002557C}"/>
                </a:ext>
              </a:extLst>
            </p:cNvPr>
            <p:cNvSpPr/>
            <p:nvPr/>
          </p:nvSpPr>
          <p:spPr>
            <a:xfrm>
              <a:off x="8321040" y="5007542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Scale community-led monitoring and peer support to address stigma and drive demand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623AFBFA-E40F-4DC1-EE57-D58180C4E080}"/>
              </a:ext>
            </a:extLst>
          </p:cNvPr>
          <p:cNvGrpSpPr/>
          <p:nvPr/>
        </p:nvGrpSpPr>
        <p:grpSpPr>
          <a:xfrm>
            <a:off x="647393" y="5748690"/>
            <a:ext cx="11346647" cy="685800"/>
            <a:chOff x="647393" y="5748690"/>
            <a:chExt cx="11346647" cy="685800"/>
          </a:xfrm>
        </p:grpSpPr>
        <p:sp>
          <p:nvSpPr>
            <p:cNvPr id="31" name="Text 18">
              <a:extLst>
                <a:ext uri="{FF2B5EF4-FFF2-40B4-BE49-F238E27FC236}">
                  <a16:creationId xmlns:a16="http://schemas.microsoft.com/office/drawing/2014/main" id="{33784E51-8D11-FC42-A33F-1D40732C381D}"/>
                </a:ext>
              </a:extLst>
            </p:cNvPr>
            <p:cNvSpPr/>
            <p:nvPr/>
          </p:nvSpPr>
          <p:spPr>
            <a:xfrm>
              <a:off x="647393" y="5748690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Establish stock visibility and emergency redistribution systems to prevent stockouts and expiries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39" name="Text 35">
              <a:extLst>
                <a:ext uri="{FF2B5EF4-FFF2-40B4-BE49-F238E27FC236}">
                  <a16:creationId xmlns:a16="http://schemas.microsoft.com/office/drawing/2014/main" id="{B6755372-AAB0-81BC-9490-FA9890737D8E}"/>
                </a:ext>
              </a:extLst>
            </p:cNvPr>
            <p:cNvSpPr/>
            <p:nvPr/>
          </p:nvSpPr>
          <p:spPr>
            <a:xfrm>
              <a:off x="4484216" y="5748690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Ensure national HIV financing mechanisms (MOUs, Global Fund grants) explicitly name and fund AHD commodities and services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47" name="Text 52">
              <a:extLst>
                <a:ext uri="{FF2B5EF4-FFF2-40B4-BE49-F238E27FC236}">
                  <a16:creationId xmlns:a16="http://schemas.microsoft.com/office/drawing/2014/main" id="{1D88ECEA-C86A-D8D1-789D-7A5D4DEFC463}"/>
                </a:ext>
              </a:extLst>
            </p:cNvPr>
            <p:cNvSpPr/>
            <p:nvPr/>
          </p:nvSpPr>
          <p:spPr>
            <a:xfrm>
              <a:off x="8321040" y="5748690"/>
              <a:ext cx="3673000" cy="6858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dirty="0">
                  <a:solidFill>
                    <a:schemeClr val="accent3">
                      <a:lumMod val="50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Expand AHD EMR and digitization tools to reduce health-worker burden</a:t>
              </a:r>
              <a:endParaRPr lang="en-US" sz="1300" dirty="0">
                <a:solidFill>
                  <a:schemeClr val="accent3">
                    <a:lumMod val="50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49" name="Shape 53">
            <a:extLst>
              <a:ext uri="{FF2B5EF4-FFF2-40B4-BE49-F238E27FC236}">
                <a16:creationId xmlns:a16="http://schemas.microsoft.com/office/drawing/2014/main" id="{6B53A6AD-F70D-FF98-1D1F-ABC745917C58}"/>
              </a:ext>
            </a:extLst>
          </p:cNvPr>
          <p:cNvSpPr/>
          <p:nvPr/>
        </p:nvSpPr>
        <p:spPr>
          <a:xfrm>
            <a:off x="6343048" y="6452903"/>
            <a:ext cx="201168" cy="146304"/>
          </a:xfrm>
          <a:prstGeom prst="roundRect">
            <a:avLst>
              <a:gd name="adj" fmla="val 18750"/>
            </a:avLst>
          </a:prstGeom>
          <a:solidFill>
            <a:srgbClr val="EAF5EE"/>
          </a:solidFill>
          <a:ln w="9525">
            <a:solidFill>
              <a:srgbClr val="1E7A46"/>
            </a:solidFill>
            <a:prstDash val="solid"/>
          </a:ln>
        </p:spPr>
        <p:txBody>
          <a:bodyPr/>
          <a:lstStyle/>
          <a:p>
            <a:endParaRPr lang="en-US" sz="1200">
              <a:latin typeface="Trebuchet MS" panose="020B0603020202020204" pitchFamily="34" charset="0"/>
            </a:endParaRPr>
          </a:p>
        </p:txBody>
      </p:sp>
      <p:sp>
        <p:nvSpPr>
          <p:cNvPr id="51" name="Text 54">
            <a:extLst>
              <a:ext uri="{FF2B5EF4-FFF2-40B4-BE49-F238E27FC236}">
                <a16:creationId xmlns:a16="http://schemas.microsoft.com/office/drawing/2014/main" id="{5A3DEAE4-B906-D2FA-A846-D9F5AEA38971}"/>
              </a:ext>
            </a:extLst>
          </p:cNvPr>
          <p:cNvSpPr/>
          <p:nvPr/>
        </p:nvSpPr>
        <p:spPr>
          <a:xfrm>
            <a:off x="6617368" y="6407183"/>
            <a:ext cx="4206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Within reach: achievable with existing resources</a:t>
            </a:r>
            <a:endParaRPr lang="en-US" sz="1200" dirty="0">
              <a:latin typeface="Trebuchet MS" panose="020B0603020202020204" pitchFamily="34" charset="0"/>
            </a:endParaRPr>
          </a:p>
        </p:txBody>
      </p:sp>
      <p:sp>
        <p:nvSpPr>
          <p:cNvPr id="53" name="Shape 55">
            <a:extLst>
              <a:ext uri="{FF2B5EF4-FFF2-40B4-BE49-F238E27FC236}">
                <a16:creationId xmlns:a16="http://schemas.microsoft.com/office/drawing/2014/main" id="{686E1675-4C77-BBE0-5F53-C6A8E9781699}"/>
              </a:ext>
            </a:extLst>
          </p:cNvPr>
          <p:cNvSpPr/>
          <p:nvPr/>
        </p:nvSpPr>
        <p:spPr>
          <a:xfrm>
            <a:off x="6343048" y="6677814"/>
            <a:ext cx="201168" cy="146304"/>
          </a:xfrm>
          <a:prstGeom prst="roundRect">
            <a:avLst>
              <a:gd name="adj" fmla="val 18750"/>
            </a:avLst>
          </a:prstGeom>
          <a:solidFill>
            <a:srgbClr val="FDF1E4"/>
          </a:solidFill>
          <a:ln w="9525">
            <a:solidFill>
              <a:srgbClr val="B25E09"/>
            </a:solidFill>
            <a:prstDash val="solid"/>
          </a:ln>
        </p:spPr>
        <p:txBody>
          <a:bodyPr/>
          <a:lstStyle/>
          <a:p>
            <a:endParaRPr lang="en-US" sz="1200">
              <a:latin typeface="Trebuchet MS" panose="020B0603020202020204" pitchFamily="34" charset="0"/>
            </a:endParaRPr>
          </a:p>
        </p:txBody>
      </p:sp>
      <p:sp>
        <p:nvSpPr>
          <p:cNvPr id="55" name="Text 56">
            <a:extLst>
              <a:ext uri="{FF2B5EF4-FFF2-40B4-BE49-F238E27FC236}">
                <a16:creationId xmlns:a16="http://schemas.microsoft.com/office/drawing/2014/main" id="{ED876948-6BBB-AF11-DDBC-82F4DE7CAA9D}"/>
              </a:ext>
            </a:extLst>
          </p:cNvPr>
          <p:cNvSpPr/>
          <p:nvPr/>
        </p:nvSpPr>
        <p:spPr>
          <a:xfrm>
            <a:off x="6617368" y="6632094"/>
            <a:ext cx="4754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Needs funding: requires additional or redirected resources</a:t>
            </a:r>
            <a:endParaRPr lang="en-US" sz="1200" dirty="0">
              <a:latin typeface="Trebuchet MS" panose="020B0603020202020204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94371E4-7AFE-BD95-F583-5B35265C7530}"/>
              </a:ext>
            </a:extLst>
          </p:cNvPr>
          <p:cNvGrpSpPr/>
          <p:nvPr/>
        </p:nvGrpSpPr>
        <p:grpSpPr>
          <a:xfrm>
            <a:off x="647393" y="2869166"/>
            <a:ext cx="11346647" cy="685800"/>
            <a:chOff x="647393" y="2784104"/>
            <a:chExt cx="11346647" cy="685800"/>
          </a:xfrm>
        </p:grpSpPr>
        <p:sp>
          <p:nvSpPr>
            <p:cNvPr id="57" name="Text 9">
              <a:extLst>
                <a:ext uri="{FF2B5EF4-FFF2-40B4-BE49-F238E27FC236}">
                  <a16:creationId xmlns:a16="http://schemas.microsoft.com/office/drawing/2014/main" id="{F1D030BE-2CDC-7CA6-839B-FC4B36F2B773}"/>
                </a:ext>
              </a:extLst>
            </p:cNvPr>
            <p:cNvSpPr/>
            <p:nvPr/>
          </p:nvSpPr>
          <p:spPr>
            <a:xfrm>
              <a:off x="647393" y="2784104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lvl="0" algn="ctr" defTabSz="914400">
                <a:defRPr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Identify highest priority populations, facilities and right size the package of care to maximize reach within available resources </a:t>
              </a:r>
            </a:p>
          </p:txBody>
        </p:sp>
        <p:sp>
          <p:nvSpPr>
            <p:cNvPr id="59" name="Text 26">
              <a:extLst>
                <a:ext uri="{FF2B5EF4-FFF2-40B4-BE49-F238E27FC236}">
                  <a16:creationId xmlns:a16="http://schemas.microsoft.com/office/drawing/2014/main" id="{DEBA30FE-4726-A692-D42E-DCFCB451F6D3}"/>
                </a:ext>
              </a:extLst>
            </p:cNvPr>
            <p:cNvSpPr/>
            <p:nvPr/>
          </p:nvSpPr>
          <p:spPr>
            <a:xfrm>
              <a:off x="4484216" y="2784104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Support country-level AHD costing to baseline true expenditure vs. need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1" name="Text 43">
              <a:extLst>
                <a:ext uri="{FF2B5EF4-FFF2-40B4-BE49-F238E27FC236}">
                  <a16:creationId xmlns:a16="http://schemas.microsoft.com/office/drawing/2014/main" id="{BBD7D827-5BB9-76BF-F747-02C32CF8A1F4}"/>
                </a:ext>
              </a:extLst>
            </p:cNvPr>
            <p:cNvSpPr/>
            <p:nvPr/>
          </p:nvSpPr>
          <p:spPr>
            <a:xfrm>
              <a:off x="8321040" y="2784104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Build AHD M&amp;E into integrated HIV program monitoring systems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sp>
        <p:nvSpPr>
          <p:cNvPr id="63" name="Text 8">
            <a:extLst>
              <a:ext uri="{FF2B5EF4-FFF2-40B4-BE49-F238E27FC236}">
                <a16:creationId xmlns:a16="http://schemas.microsoft.com/office/drawing/2014/main" id="{8719E743-9848-22B4-8CA6-C9D2F15E2DCF}"/>
              </a:ext>
            </a:extLst>
          </p:cNvPr>
          <p:cNvSpPr/>
          <p:nvPr/>
        </p:nvSpPr>
        <p:spPr>
          <a:xfrm>
            <a:off x="4998720" y="1814521"/>
            <a:ext cx="2194560" cy="274320"/>
          </a:xfrm>
          <a:prstGeom prst="rect">
            <a:avLst/>
          </a:prstGeom>
          <a:noFill/>
          <a:ln/>
        </p:spPr>
        <p:txBody>
          <a:bodyPr wrap="square" lIns="18288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Funders</a:t>
            </a:r>
            <a:endParaRPr lang="en-US" sz="16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sp>
        <p:nvSpPr>
          <p:cNvPr id="65" name="Text 11">
            <a:extLst>
              <a:ext uri="{FF2B5EF4-FFF2-40B4-BE49-F238E27FC236}">
                <a16:creationId xmlns:a16="http://schemas.microsoft.com/office/drawing/2014/main" id="{46642FBB-C17E-0AB0-8A17-FBC60CB0EA2A}"/>
              </a:ext>
            </a:extLst>
          </p:cNvPr>
          <p:cNvSpPr/>
          <p:nvPr/>
        </p:nvSpPr>
        <p:spPr>
          <a:xfrm>
            <a:off x="8899266" y="1782835"/>
            <a:ext cx="2194560" cy="274320"/>
          </a:xfrm>
          <a:prstGeom prst="rect">
            <a:avLst/>
          </a:prstGeom>
          <a:noFill/>
          <a:ln/>
        </p:spPr>
        <p:txBody>
          <a:bodyPr wrap="square" lIns="18288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C00000"/>
                </a:solidFill>
                <a:latin typeface="Trebuchet MS" panose="020B0603020202020204" pitchFamily="34" charset="0"/>
                <a:ea typeface="Calibri" pitchFamily="34" charset="-122"/>
                <a:cs typeface="Calibri" pitchFamily="34" charset="-120"/>
              </a:rPr>
              <a:t>Partners, inc. CSOs</a:t>
            </a:r>
            <a:endParaRPr lang="en-US" sz="1600" dirty="0">
              <a:solidFill>
                <a:srgbClr val="C00000"/>
              </a:solidFill>
              <a:latin typeface="Trebuchet MS" panose="020B0603020202020204" pitchFamily="34" charset="0"/>
            </a:endParaRP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A36618E-9B13-F8F3-9730-36A62607BC9B}"/>
              </a:ext>
            </a:extLst>
          </p:cNvPr>
          <p:cNvGrpSpPr/>
          <p:nvPr/>
        </p:nvGrpSpPr>
        <p:grpSpPr>
          <a:xfrm>
            <a:off x="647393" y="4308928"/>
            <a:ext cx="7515311" cy="685800"/>
            <a:chOff x="647393" y="4263025"/>
            <a:chExt cx="7515311" cy="685800"/>
          </a:xfrm>
        </p:grpSpPr>
        <p:sp>
          <p:nvSpPr>
            <p:cNvPr id="27" name="Text 12">
              <a:extLst>
                <a:ext uri="{FF2B5EF4-FFF2-40B4-BE49-F238E27FC236}">
                  <a16:creationId xmlns:a16="http://schemas.microsoft.com/office/drawing/2014/main" id="{FD3F730E-DE79-21B9-384F-BC8B5D480A32}"/>
                </a:ext>
              </a:extLst>
            </p:cNvPr>
            <p:cNvSpPr/>
            <p:nvPr/>
          </p:nvSpPr>
          <p:spPr>
            <a:xfrm>
              <a:off x="647393" y="4263025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marL="0" indent="0" algn="ctr">
                <a:lnSpc>
                  <a:spcPct val="110000"/>
                </a:lnSpc>
                <a:buNone/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Adopt standardized F&amp;Q tools and WHO’s minimum data set; run regular review cycles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  <p:sp>
          <p:nvSpPr>
            <p:cNvPr id="67" name="Text 26">
              <a:extLst>
                <a:ext uri="{FF2B5EF4-FFF2-40B4-BE49-F238E27FC236}">
                  <a16:creationId xmlns:a16="http://schemas.microsoft.com/office/drawing/2014/main" id="{D5A7B8D6-027F-7857-94A9-9FF8FCB9B22B}"/>
                </a:ext>
              </a:extLst>
            </p:cNvPr>
            <p:cNvSpPr/>
            <p:nvPr/>
          </p:nvSpPr>
          <p:spPr>
            <a:xfrm>
              <a:off x="4489704" y="4263025"/>
              <a:ext cx="3673000" cy="685800"/>
            </a:xfrm>
            <a:prstGeom prst="rect">
              <a:avLst/>
            </a:prstGeom>
            <a:solidFill>
              <a:srgbClr val="EAF5EE"/>
            </a:solidFill>
            <a:ln/>
          </p:spPr>
          <p:txBody>
            <a:bodyPr wrap="square" lIns="18288" tIns="0" rIns="0" bIns="0" rtlCol="0" anchor="ctr"/>
            <a:lstStyle/>
            <a:p>
              <a:pPr algn="ctr">
                <a:lnSpc>
                  <a:spcPct val="110000"/>
                </a:lnSpc>
              </a:pPr>
              <a:r>
                <a:rPr lang="en-US" sz="1300" b="1" dirty="0">
                  <a:solidFill>
                    <a:schemeClr val="accent5">
                      <a:lumMod val="75000"/>
                    </a:schemeClr>
                  </a:solidFill>
                  <a:latin typeface="Trebuchet MS" panose="020B0603020202020204" pitchFamily="34" charset="0"/>
                  <a:ea typeface="Calibri" pitchFamily="34" charset="-122"/>
                  <a:cs typeface="Calibri" pitchFamily="34" charset="-120"/>
                </a:rPr>
                <a:t>Support innovative solutions to improve efficiency and effectiveness of M&amp;E and PSM systems</a:t>
              </a:r>
              <a:endParaRPr lang="en-US" sz="1300" b="1" dirty="0">
                <a:solidFill>
                  <a:schemeClr val="accent5">
                    <a:lumMod val="75000"/>
                  </a:schemeClr>
                </a:solidFill>
                <a:latin typeface="Trebuchet MS" panose="020B0603020202020204" pitchFamily="34" charset="0"/>
              </a:endParaRPr>
            </a:p>
          </p:txBody>
        </p:sp>
      </p:grpSp>
      <p:pic>
        <p:nvPicPr>
          <p:cNvPr id="69" name="Picture 68" descr="Government ">
            <a:extLst>
              <a:ext uri="{FF2B5EF4-FFF2-40B4-BE49-F238E27FC236}">
                <a16:creationId xmlns:a16="http://schemas.microsoft.com/office/drawing/2014/main" id="{5183DD7B-FCBE-5EAE-5FDB-EA2997AF66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5009" y="1807303"/>
            <a:ext cx="338605" cy="338605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5B3B8504-E091-9A13-B2FE-B5EBD47898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3361" y="1816721"/>
            <a:ext cx="338605" cy="338605"/>
          </a:xfrm>
          <a:prstGeom prst="rect">
            <a:avLst/>
          </a:prstGeom>
        </p:spPr>
      </p:pic>
      <p:pic>
        <p:nvPicPr>
          <p:cNvPr id="73" name="Picture 72" descr="Partners ">
            <a:extLst>
              <a:ext uri="{FF2B5EF4-FFF2-40B4-BE49-F238E27FC236}">
                <a16:creationId xmlns:a16="http://schemas.microsoft.com/office/drawing/2014/main" id="{FDA9E681-247C-C878-B698-537C037F45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37360" y="1782345"/>
            <a:ext cx="372981" cy="372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6845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6A06FB-396D-A2B4-8A48-E8B6EDA2C0AC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F933B6B-9422-9261-10E4-2980E8B98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30315236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0180A8-46ED-3B71-55C8-0066774A8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2">
            <a:extLst>
              <a:ext uri="{FF2B5EF4-FFF2-40B4-BE49-F238E27FC236}">
                <a16:creationId xmlns:a16="http://schemas.microsoft.com/office/drawing/2014/main" id="{CE12802E-6583-7D56-8250-373B0D577CAF}"/>
              </a:ext>
            </a:extLst>
          </p:cNvPr>
          <p:cNvSpPr txBox="1">
            <a:spLocks/>
          </p:cNvSpPr>
          <p:nvPr/>
        </p:nvSpPr>
        <p:spPr>
          <a:xfrm>
            <a:off x="2652455" y="273906"/>
            <a:ext cx="8969314" cy="122396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latin typeface="Trebuchet MS" panose="020B0603020202020204" pitchFamily="34" charset="0"/>
              </a:rPr>
              <a:t>Sources and assumptions used in calculations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09849F-EC85-2169-8A3B-DAB94C10E4A8}"/>
              </a:ext>
            </a:extLst>
          </p:cNvPr>
          <p:cNvSpPr txBox="1"/>
          <p:nvPr/>
        </p:nvSpPr>
        <p:spPr>
          <a:xfrm>
            <a:off x="58235" y="1789897"/>
            <a:ext cx="12024908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82880" indent="-274320">
              <a:buFont typeface="Arial" panose="020B0604020202020204" pitchFamily="34" charset="0"/>
              <a:buChar char="•"/>
            </a:pPr>
            <a:r>
              <a:rPr lang="en-US" sz="1000" b="1" dirty="0"/>
              <a:t>Costing of the WHO-recommended AHD package of care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CD4: </a:t>
            </a:r>
            <a:r>
              <a:rPr lang="en-US" sz="900" dirty="0"/>
              <a:t>Low-end VISITECT ($4.18/test | Global Access Price as of July 2026); high end PIMA ($9.29-$15.98/test | all-inclusive offer, Abbott July 2026 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TB LAM:</a:t>
            </a:r>
            <a:r>
              <a:rPr lang="en-US" sz="900" dirty="0"/>
              <a:t> $3.70/test | Global Access Price, Global Fund July 2026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CrAg LFA</a:t>
            </a:r>
            <a:r>
              <a:rPr lang="en-US" sz="900" dirty="0"/>
              <a:t>: $120/50 pack, $80/25 pack. IMMY, February 2026</a:t>
            </a:r>
            <a:endParaRPr lang="en-US" sz="900" b="1" dirty="0"/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LP</a:t>
            </a:r>
            <a:r>
              <a:rPr lang="en-US" sz="900" dirty="0"/>
              <a:t> (commodity source alone not reported, however the costs of providing LP is Kenya is reported as $35-105 for public sector (</a:t>
            </a:r>
            <a:r>
              <a:rPr lang="en-US" sz="900" dirty="0">
                <a:hlinkClick r:id="rId3"/>
              </a:rPr>
              <a:t>link</a:t>
            </a:r>
            <a:r>
              <a:rPr lang="en-US" sz="900" dirty="0"/>
              <a:t>) while in South Africa is subsidized at R20-60pp</a:t>
            </a:r>
            <a:endParaRPr lang="en-US" sz="900" b="1" dirty="0"/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CM Prophylaxis: </a:t>
            </a:r>
            <a:r>
              <a:rPr lang="en-US" sz="900" dirty="0"/>
              <a:t>each patient needs 67% of a pack of Fluconazole, and a 1000 pack of 200 mg tablets is $5.00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CM Tx: </a:t>
            </a:r>
            <a:r>
              <a:rPr lang="en-US" sz="900" dirty="0"/>
              <a:t>Taken the average of the four available CM regimens, assuming L-Amb = $23, 5FC = $75, AmB-D = $7.13 per 50mg/vial. Single dose L-AmB = $405 | 7 day short course = $664-710 | AmB-D + 5FC + </a:t>
            </a:r>
            <a:r>
              <a:rPr lang="en-US" sz="900" dirty="0" err="1"/>
              <a:t>fluc</a:t>
            </a:r>
            <a:r>
              <a:rPr lang="en-US" sz="900" dirty="0"/>
              <a:t> = $130-166 | Oral regimen = $129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GeneXpert: </a:t>
            </a:r>
            <a:r>
              <a:rPr lang="en-US" sz="900" dirty="0"/>
              <a:t>$7.97/test | </a:t>
            </a:r>
            <a:r>
              <a:rPr lang="en-US" sz="900" dirty="0">
                <a:hlinkClick r:id="rId4"/>
              </a:rPr>
              <a:t>Global Fund</a:t>
            </a:r>
            <a:endParaRPr lang="en-US" sz="900" dirty="0"/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TPT: </a:t>
            </a:r>
            <a:r>
              <a:rPr lang="en-US" sz="900" dirty="0"/>
              <a:t>$14.25 | </a:t>
            </a:r>
            <a:r>
              <a:rPr lang="en-US" sz="900" dirty="0">
                <a:hlinkClick r:id="rId5"/>
              </a:rPr>
              <a:t>MedAccess, Unitaid, CHAI and The Aurum Institute</a:t>
            </a:r>
            <a:r>
              <a:rPr lang="en-US" sz="900" dirty="0"/>
              <a:t> 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TB (DST) </a:t>
            </a:r>
            <a:r>
              <a:rPr lang="en-US" sz="900" dirty="0">
                <a:hlinkClick r:id="rId6"/>
              </a:rPr>
              <a:t>STOP TB </a:t>
            </a:r>
            <a:endParaRPr lang="en-US" sz="900" dirty="0"/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TB first line: </a:t>
            </a:r>
            <a:r>
              <a:rPr lang="en-US" sz="900" dirty="0"/>
              <a:t>$35 Malawi, $56 RSA, $76 Uganda (</a:t>
            </a:r>
            <a:r>
              <a:rPr lang="en-US" sz="900" dirty="0">
                <a:hlinkClick r:id="rId7"/>
              </a:rPr>
              <a:t>University of Oxford, WHO</a:t>
            </a:r>
            <a:r>
              <a:rPr lang="en-US" sz="900" dirty="0"/>
              <a:t>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XDR treatment</a:t>
            </a:r>
            <a:r>
              <a:rPr lang="en-US" sz="900" dirty="0"/>
              <a:t> $2,922 in RSA (</a:t>
            </a:r>
            <a:r>
              <a:rPr lang="en-US" sz="900" dirty="0">
                <a:hlinkClick r:id="rId7"/>
              </a:rPr>
              <a:t>University of Oxford, WHO</a:t>
            </a:r>
            <a:r>
              <a:rPr lang="en-US" sz="900" dirty="0"/>
              <a:t>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Histo Dx: </a:t>
            </a:r>
            <a:r>
              <a:rPr lang="en-US" sz="900" dirty="0"/>
              <a:t>$10/test | MiraVista. Histo ELISA is $578.81 for 96 ($6.03) 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Histo Tx: </a:t>
            </a:r>
            <a:r>
              <a:rPr lang="en-US" sz="900" dirty="0"/>
              <a:t>Weighted average of the cost of the severe regimen ($4026.00, 66% of cases) and the moderate ($975.82, 34% of cases). L-AmB = $75 per 50mg vial, AmB-D = $7.13 per 50mg/vial, Itraconazole - $24.00 per 40 pack 100mg capsule</a:t>
            </a:r>
          </a:p>
          <a:p>
            <a:pPr marL="182880" indent="-274320">
              <a:buFont typeface="Arial" panose="020B0604020202020204" pitchFamily="34" charset="0"/>
              <a:buChar char="•"/>
            </a:pPr>
            <a:endParaRPr lang="en-US" sz="900" b="1" dirty="0"/>
          </a:p>
          <a:p>
            <a:pPr marL="182880" indent="-274320">
              <a:buFont typeface="Arial" panose="020B0604020202020204" pitchFamily="34" charset="0"/>
              <a:buChar char="•"/>
            </a:pPr>
            <a:r>
              <a:rPr lang="en-US" sz="900" b="1" dirty="0"/>
              <a:t>Cost per patient episode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Outpatient CrAg -: </a:t>
            </a:r>
            <a:r>
              <a:rPr lang="en-US" sz="900" dirty="0"/>
              <a:t>HIV test ($0.80-$8.18)+ CD4 ($4.81-10) + Crag LFA ($2.40-$3.20). Range of $8.01-21.36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Outpatient CrAg+: </a:t>
            </a:r>
            <a:r>
              <a:rPr lang="en-US" sz="900" dirty="0"/>
              <a:t>HIV test ($0.80-$8.18)+ CD4 ($4.81-10) + Crag LFA ($2.40-$3.20)+ CSF CrAg ($2.40-$3.20) + LP ($5.00-$105) + </a:t>
            </a:r>
            <a:r>
              <a:rPr lang="en-US" sz="900" dirty="0" err="1"/>
              <a:t>Fluc</a:t>
            </a:r>
            <a:r>
              <a:rPr lang="en-US" sz="900" dirty="0"/>
              <a:t> ($3.35) = Range between 18.76 -132.93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Outpatient (TB LAM -</a:t>
            </a:r>
            <a:r>
              <a:rPr lang="en-US" sz="900" b="1" dirty="0" err="1"/>
              <a:t>ve</a:t>
            </a:r>
            <a:r>
              <a:rPr lang="en-US" sz="900" b="1" dirty="0"/>
              <a:t>): </a:t>
            </a:r>
            <a:r>
              <a:rPr lang="en-US" sz="900" dirty="0"/>
              <a:t>HIV test ($0.80-$8.18)+ CD4 ($4.81-10) + TB LAM ($3.70)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Outpatient (TB LAM +</a:t>
            </a:r>
            <a:r>
              <a:rPr lang="en-US" sz="900" b="1" dirty="0" err="1"/>
              <a:t>ve</a:t>
            </a:r>
            <a:r>
              <a:rPr lang="en-US" sz="900" b="1" dirty="0"/>
              <a:t>):</a:t>
            </a:r>
            <a:r>
              <a:rPr lang="en-US" sz="900" dirty="0"/>
              <a:t> HIV test ($0.80-$8.18)+ CD4 ($4.81-10) + TB LAM ($3.70) + GeneXpert ($7.97)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Inpatient (CM, L-AMB + 5FC): </a:t>
            </a:r>
            <a:r>
              <a:rPr lang="en-US" sz="900" dirty="0"/>
              <a:t>Hospital costs + HIV test + CD4 + CrAg LFA, CSF CrAg + LP + L-AmB and 5FC regimen |</a:t>
            </a:r>
            <a:r>
              <a:rPr lang="en-US" sz="900" i="1" dirty="0"/>
              <a:t> Uganda: </a:t>
            </a:r>
            <a:r>
              <a:rPr lang="en-US" sz="900" dirty="0"/>
              <a:t>$1,349 | </a:t>
            </a:r>
            <a:r>
              <a:rPr lang="en-US" sz="900" i="1" dirty="0"/>
              <a:t>Nigeria: </a:t>
            </a:r>
            <a:r>
              <a:rPr lang="en-US" sz="900" dirty="0"/>
              <a:t>$1,467 | </a:t>
            </a:r>
            <a:r>
              <a:rPr lang="en-US" sz="900" i="1" dirty="0"/>
              <a:t>South Africa: </a:t>
            </a:r>
            <a:r>
              <a:rPr lang="en-US" sz="900" dirty="0"/>
              <a:t>$2,136 | </a:t>
            </a:r>
            <a:r>
              <a:rPr lang="en-US" sz="900" i="1" dirty="0"/>
              <a:t>Botswana: </a:t>
            </a:r>
            <a:r>
              <a:rPr lang="en-US" sz="900" dirty="0"/>
              <a:t>$1873 | Average $1,706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dirty="0"/>
              <a:t>Cost of 2 week induction period (</a:t>
            </a:r>
            <a:r>
              <a:rPr lang="en-US" sz="900" dirty="0">
                <a:hlinkClick r:id="rId8"/>
              </a:rPr>
              <a:t>link</a:t>
            </a:r>
            <a:r>
              <a:rPr lang="en-US" sz="900" dirty="0"/>
              <a:t>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dirty="0"/>
              <a:t>Bed-day rates from AMBITION: Uganda $13.85/day, Zimbabwe $15.90/day, Malawi $18.36/day, South Africa $80.66/day, Botswana $88.80/day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TB first-line inpatient:  </a:t>
            </a:r>
            <a:r>
              <a:rPr lang="en-US" sz="900" i="1" dirty="0"/>
              <a:t>lower end: </a:t>
            </a:r>
            <a:r>
              <a:rPr lang="en-US" sz="900" dirty="0"/>
              <a:t>Commodity costs – average of HIV test + CD4 + TB LAM + GXP + First line TB from GDF 2021 pricing = ~$70</a:t>
            </a:r>
            <a:r>
              <a:rPr lang="en-US" sz="900" b="1" dirty="0"/>
              <a:t> | </a:t>
            </a:r>
            <a:r>
              <a:rPr lang="en-US" sz="900" dirty="0"/>
              <a:t>Averaged hospitalization cost = ~8-day mean inpatient stay for HIV+ TB patients (</a:t>
            </a:r>
            <a:r>
              <a:rPr lang="en-US" sz="900" dirty="0">
                <a:hlinkClick r:id="rId9"/>
              </a:rPr>
              <a:t>Zetola et al</a:t>
            </a:r>
            <a:r>
              <a:rPr lang="en-US" sz="900" dirty="0"/>
              <a:t> x bed-day cost in each of Uganda/Zimbabwe/Malawi/South Africa/Botswana (from AMBITION-cm trial costing paper). Total = $348.11; </a:t>
            </a:r>
            <a:r>
              <a:rPr lang="en-US" sz="900" i="1" dirty="0"/>
              <a:t>higher end: </a:t>
            </a:r>
            <a:r>
              <a:rPr lang="en-US" sz="900" dirty="0"/>
              <a:t>Long et al (2016) </a:t>
            </a:r>
            <a:r>
              <a:rPr lang="en-US" sz="900" i="1" dirty="0"/>
              <a:t>High Cost of HIV-Positive Inpatient Care at an Urban Hospital in Johannesburg, South Africa </a:t>
            </a:r>
            <a:r>
              <a:rPr lang="en-US" sz="900" dirty="0"/>
              <a:t>(</a:t>
            </a:r>
            <a:r>
              <a:rPr lang="en-US" sz="900" dirty="0">
                <a:hlinkClick r:id="rId10"/>
              </a:rPr>
              <a:t>link</a:t>
            </a:r>
            <a:r>
              <a:rPr lang="en-US" sz="900" dirty="0"/>
              <a:t>)</a:t>
            </a:r>
          </a:p>
          <a:p>
            <a:pPr marL="640080" lvl="1" indent="-274320">
              <a:buFont typeface="Arial" panose="020B0604020202020204" pitchFamily="34" charset="0"/>
              <a:buChar char="•"/>
            </a:pPr>
            <a:r>
              <a:rPr lang="en-US" sz="900" b="1" dirty="0"/>
              <a:t>Histoplasmosis: </a:t>
            </a:r>
            <a:r>
              <a:rPr lang="en-US" sz="900" dirty="0"/>
              <a:t>hospital cost: Rajasingham et al 2023 (</a:t>
            </a:r>
            <a:r>
              <a:rPr lang="en-US" sz="900" dirty="0">
                <a:hlinkClick r:id="rId11"/>
              </a:rPr>
              <a:t>link</a:t>
            </a:r>
            <a:r>
              <a:rPr lang="en-US" sz="900" dirty="0"/>
              <a:t>) | Adherence counseling: $20 per 3 months – Phillips et al 2016 (</a:t>
            </a:r>
            <a:r>
              <a:rPr lang="en-US" sz="900" dirty="0">
                <a:hlinkClick r:id="rId12"/>
              </a:rPr>
              <a:t>link</a:t>
            </a:r>
            <a:r>
              <a:rPr lang="en-US" sz="900" dirty="0"/>
              <a:t>) | ART: $43.43 in Uganda, Madu et al 2025 (</a:t>
            </a:r>
            <a:r>
              <a:rPr lang="en-US" sz="900" dirty="0">
                <a:hlinkClick r:id="rId13"/>
              </a:rPr>
              <a:t>link</a:t>
            </a:r>
            <a:r>
              <a:rPr lang="en-US" sz="900" dirty="0"/>
              <a:t>) | HIVST: $0.80 (CHAI Market Impact Memo 2025) - $8.18 for both testing &amp; counseling (</a:t>
            </a:r>
            <a:r>
              <a:rPr lang="en-US" sz="900" dirty="0">
                <a:hlinkClick r:id="rId14"/>
              </a:rPr>
              <a:t>link</a:t>
            </a:r>
            <a:r>
              <a:rPr lang="en-US" sz="9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027164217"/>
      </p:ext>
    </p:extLst>
  </p:cSld>
  <p:clrMapOvr>
    <a:masterClrMapping/>
  </p:clrMapOvr>
</p:sld>
</file>

<file path=ppt/theme/theme1.xml><?xml version="1.0" encoding="utf-8"?>
<a:theme xmlns:a="http://schemas.openxmlformats.org/drawingml/2006/main" name="AIDS2026">
  <a:themeElements>
    <a:clrScheme name="AIDS 2026">
      <a:dk1>
        <a:srgbClr val="000000"/>
      </a:dk1>
      <a:lt1>
        <a:srgbClr val="FFFFFF"/>
      </a:lt1>
      <a:dk2>
        <a:srgbClr val="617F09"/>
      </a:dk2>
      <a:lt2>
        <a:srgbClr val="FFFFFF"/>
      </a:lt2>
      <a:accent1>
        <a:srgbClr val="61800A"/>
      </a:accent1>
      <a:accent2>
        <a:srgbClr val="0A41F3"/>
      </a:accent2>
      <a:accent3>
        <a:srgbClr val="FFA836"/>
      </a:accent3>
      <a:accent4>
        <a:srgbClr val="E0001B"/>
      </a:accent4>
      <a:accent5>
        <a:srgbClr val="105B2F"/>
      </a:accent5>
      <a:accent6>
        <a:srgbClr val="BFED2F"/>
      </a:accent6>
      <a:hlink>
        <a:srgbClr val="E0001B"/>
      </a:hlink>
      <a:folHlink>
        <a:srgbClr val="DF001A"/>
      </a:folHlink>
    </a:clrScheme>
    <a:fontScheme name="Verdana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wrap="square" lIns="288000" tIns="288000" rIns="288000" bIns="288000" rtlCol="0" anchor="t"/>
      <a:lstStyle>
        <a:defPPr algn="l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IDS-2026_Presentation_RibbonSans" id="{685A53CA-2BA7-D44B-B3BD-82F78AEAD68D}" vid="{A35E6BC0-8B90-C649-B0B0-A207886E5F8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36f8d0-c4c0-4f47-ae05-f87aea30adc7">
      <Terms xmlns="http://schemas.microsoft.com/office/infopath/2007/PartnerControls"/>
    </lcf76f155ced4ddcb4097134ff3c332f>
    <TaxCatchAll xmlns="73ce610f-b889-47d4-8ab5-c38f623799c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14EDCEEC58F924B8688429696C030D2" ma:contentTypeVersion="19" ma:contentTypeDescription="Create a new document." ma:contentTypeScope="" ma:versionID="b4d8bdf56c9ebdc58dfe75d904c50a7a">
  <xsd:schema xmlns:xsd="http://www.w3.org/2001/XMLSchema" xmlns:xs="http://www.w3.org/2001/XMLSchema" xmlns:p="http://schemas.microsoft.com/office/2006/metadata/properties" xmlns:ns2="e236f8d0-c4c0-4f47-ae05-f87aea30adc7" xmlns:ns3="73ce610f-b889-47d4-8ab5-c38f623799c9" targetNamespace="http://schemas.microsoft.com/office/2006/metadata/properties" ma:root="true" ma:fieldsID="6eb87eb5e6ae4b3023b2eee28dfdb8f0" ns2:_="" ns3:_="">
    <xsd:import namespace="e236f8d0-c4c0-4f47-ae05-f87aea30adc7"/>
    <xsd:import namespace="73ce610f-b889-47d4-8ab5-c38f623799c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36f8d0-c4c0-4f47-ae05-f87aea30ad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d8752f36-f899-4024-97aa-312620fde4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3ce610f-b889-47d4-8ab5-c38f623799c9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c0bfebf-baa6-4c8c-8536-352a9d7474a2}" ma:internalName="TaxCatchAll" ma:showField="CatchAllData" ma:web="73ce610f-b889-47d4-8ab5-c38f623799c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03069EC-7E96-4C7A-9F5B-5A4BBE16E6C4}">
  <ds:schemaRefs>
    <ds:schemaRef ds:uri="73ce610f-b889-47d4-8ab5-c38f623799c9"/>
    <ds:schemaRef ds:uri="e236f8d0-c4c0-4f47-ae05-f87aea30ad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B117379-9F30-481D-AB59-684DD0101579}">
  <ds:schemaRefs>
    <ds:schemaRef ds:uri="73ce610f-b889-47d4-8ab5-c38f623799c9"/>
    <ds:schemaRef ds:uri="e236f8d0-c4c0-4f47-ae05-f87aea30adc7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1E6CDA49-A8AC-4040-9A16-E8C2473A2C6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AIDS2026</Template>
  <TotalTime>0</TotalTime>
  <Words>2559</Words>
  <Application>Microsoft Office PowerPoint</Application>
  <PresentationFormat>Widescreen</PresentationFormat>
  <Paragraphs>337</Paragraphs>
  <Slides>12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Trebuchet MS</vt:lpstr>
      <vt:lpstr>Calibri</vt:lpstr>
      <vt:lpstr>Verdana</vt:lpstr>
      <vt:lpstr>AIDS2026</vt:lpstr>
      <vt:lpstr>The true cost of delivering effective AHD screening and prevention packages </vt:lpstr>
      <vt:lpstr>PowerPoint Presentation</vt:lpstr>
      <vt:lpstr>The WHO-recommended AHD package of care is deliberately simple and appears cost-effective; timely presentation matters</vt:lpstr>
      <vt:lpstr>PowerPoint Presentation</vt:lpstr>
      <vt:lpstr>The later a client presents to care, the more costly the intervention; more importantly, the lower the chance of survival </vt:lpstr>
      <vt:lpstr>Data from national programs highlights key gaps between eligible clients who have received the package and what is recommended</vt:lpstr>
      <vt:lpstr>Ensuring people receive care requires a careful consideration of how commodities and services reach them </vt:lpstr>
      <vt:lpstr>Addressing structural barriers requires market shaping, strengthening referral networks, and improving F&amp;Q and stock management </vt:lpstr>
      <vt:lpstr>Ensuring access to CD4 remains critical as the gateway to the package of care</vt:lpstr>
      <vt:lpstr>What needs to happen?  What is achievable within existing budgets? What requires additional investment?</vt:lpstr>
      <vt:lpstr>Appendix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Ana Moore</cp:lastModifiedBy>
  <cp:revision>7</cp:revision>
  <dcterms:created xsi:type="dcterms:W3CDTF">2026-05-29T07:53:03Z</dcterms:created>
  <dcterms:modified xsi:type="dcterms:W3CDTF">2026-07-29T12:11:47Z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0x010100814EDCEEC58F924B8688429696C030D2</vt:lpwstr>
  </property>
  <property fmtid="{D5CDD505-2E9C-101B-9397-08002B2CF9AE}" pid="3" name="MediaServiceImageTags">
    <vt:lpwstr/>
  </property>
</Properties>
</file>