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</p:sldMasterIdLst>
  <p:notesMasterIdLst>
    <p:notesMasterId r:id="rId16"/>
  </p:notesMasterIdLst>
  <p:sldIdLst>
    <p:sldId id="268" r:id="rId5"/>
    <p:sldId id="274" r:id="rId6"/>
    <p:sldId id="2147478759" r:id="rId7"/>
    <p:sldId id="2147478752" r:id="rId8"/>
    <p:sldId id="2147478771" r:id="rId9"/>
    <p:sldId id="2147478772" r:id="rId10"/>
    <p:sldId id="273" r:id="rId11"/>
    <p:sldId id="2147478773" r:id="rId12"/>
    <p:sldId id="2147478750" r:id="rId13"/>
    <p:sldId id="2147478760" r:id="rId14"/>
    <p:sldId id="2147478758" r:id="rId15"/>
  </p:sldIdLst>
  <p:sldSz cx="12192000" cy="6858000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Verdana" panose="020B060403050404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DA9A01-F6E5-B421-F204-F1B3930ABBB1}" name="Marline Jumbe" initials="MJ" userId="S::mwj2113@ICAPatColumbia.onmicrosoft.com::f71c95fd-a566-46a4-bcdd-892d87188b70" providerId="AD"/>
  <p188:author id="{67A4E812-AE15-E41A-8308-8F9C2A064923}" name="Jessica Justman" initials="JJ" userId="S::jj2158@ICAPatColumbia.onmicrosoft.com::c11f76c2-2634-48d6-9afe-4db0d29711a4" providerId="AD"/>
  <p188:author id="{A0F5E21A-B236-D35E-DA8D-28DB1265517B}" name="Efua Acquaah-Harrison Owusu" initials="" userId="S::eea2132@ICAPatColumbia.onmicrosoft.com::ddd21825-93da-4e9c-925e-dac5db922678" providerId="AD"/>
  <p188:author id="{22AA1676-1FDE-2A80-C072-591492BE05A5}" name="Tendai Nyagura" initials="TN" userId="S::tendai.nyagura@gatesfoundation.org::14942cb3-5ef3-4572-92df-5c633689ea60" providerId="AD"/>
  <p188:author id="{07C4329B-9673-047B-6E1F-D396584D9F12}" name="Cassia Wells" initials="CW" userId="S::caw2208@ICAPatColumbia.onmicrosoft.com::a6da94d1-ef31-4f9d-80a8-98c65890a03c" providerId="AD"/>
  <p188:author id="{C02861A4-9BC5-0A2F-2E8F-C8017EEAFAFB}" name="Maureen Syowai" initials="MS" userId="S::ms4063@ICAPatColumbia.onmicrosoft.com::aacc7125-15f0-4149-9418-5740466a48dd" providerId="AD"/>
  <p188:author id="{BA34B7D0-F5E7-E80D-3D0D-2662EAAC2E93}" name="Efua Acquaah-Harrison Owusu" initials="EO" userId="S::eea2132@icapatcolumbia.onmicrosoft.com::ddd21825-93da-4e9c-925e-dac5db922678" providerId="AD"/>
  <p188:author id="{7C2EAFD7-E3A4-57D8-E903-232B9D8D7669}" name="Helder Macul" initials="HM" userId="S::hm2880@ICAPatColumbia.onmicrosoft.com::e18aec14-e24c-418a-b86b-132ac491d729" providerId="AD"/>
  <p188:author id="{E68540DB-2FD2-AD7F-1B21-A798292A1001}" name="William Reidy" initials="WR" userId="S::wr2205@icapatcolumbia.onmicrosoft.com::874e15b6-c206-4e65-a659-0a023305f5f9" providerId="AD"/>
  <p188:author id="{54191FE0-8749-7BB9-AA98-1AC07B490600}" name="Syowai, Maureen" initials="MS" userId="S::ms4063@cumc.columbia.edu::dcbd8b74-2ca4-4462-a053-4d19fecf2fa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C1F03E"/>
    <a:srgbClr val="ECF0FE"/>
    <a:srgbClr val="FAD16C"/>
    <a:srgbClr val="9FE1C9"/>
    <a:srgbClr val="041D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47" autoAdjust="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ëva Villard" userId="fbefa160-f527-4ba5-89b4-c3adf2102a3b" providerId="ADAL" clId="{C7B0F117-D1B3-4213-BA5C-20C5BA8240A8}"/>
    <pc:docChg chg="modSld">
      <pc:chgData name="Maëva Villard" userId="fbefa160-f527-4ba5-89b4-c3adf2102a3b" providerId="ADAL" clId="{C7B0F117-D1B3-4213-BA5C-20C5BA8240A8}" dt="2026-07-26T18:26:56.114" v="0" actId="729"/>
      <pc:docMkLst>
        <pc:docMk/>
      </pc:docMkLst>
      <pc:sldChg chg="mod modShow">
        <pc:chgData name="Maëva Villard" userId="fbefa160-f527-4ba5-89b4-c3adf2102a3b" providerId="ADAL" clId="{C7B0F117-D1B3-4213-BA5C-20C5BA8240A8}" dt="2026-07-26T18:26:56.114" v="0" actId="729"/>
        <pc:sldMkLst>
          <pc:docMk/>
          <pc:sldMk cId="2939790957" sldId="2147478759"/>
        </pc:sldMkLst>
      </pc:sldChg>
    </pc:docChg>
  </pc:docChgLst>
  <pc:docChgLst>
    <pc:chgData name="Syowai, Maureen" userId="dcbd8b74-2ca4-4462-a053-4d19fecf2fa9" providerId="ADAL" clId="{7D836430-3027-44A5-AA7D-AB4293282C54}"/>
    <pc:docChg chg="undo custSel delSld modSld">
      <pc:chgData name="Syowai, Maureen" userId="dcbd8b74-2ca4-4462-a053-4d19fecf2fa9" providerId="ADAL" clId="{7D836430-3027-44A5-AA7D-AB4293282C54}" dt="2026-07-22T14:49:31.943" v="104" actId="20577"/>
      <pc:docMkLst>
        <pc:docMk/>
      </pc:docMkLst>
      <pc:sldChg chg="modSp mod modNotesTx">
        <pc:chgData name="Syowai, Maureen" userId="dcbd8b74-2ca4-4462-a053-4d19fecf2fa9" providerId="ADAL" clId="{7D836430-3027-44A5-AA7D-AB4293282C54}" dt="2026-07-22T14:49:31.943" v="104" actId="20577"/>
        <pc:sldMkLst>
          <pc:docMk/>
          <pc:sldMk cId="252899220" sldId="2147478750"/>
        </pc:sldMkLst>
        <pc:graphicFrameChg chg="mod modGraphic">
          <ac:chgData name="Syowai, Maureen" userId="dcbd8b74-2ca4-4462-a053-4d19fecf2fa9" providerId="ADAL" clId="{7D836430-3027-44A5-AA7D-AB4293282C54}" dt="2026-07-22T14:49:31.943" v="104" actId="20577"/>
          <ac:graphicFrameMkLst>
            <pc:docMk/>
            <pc:sldMk cId="252899220" sldId="2147478750"/>
            <ac:graphicFrameMk id="7" creationId="{7BE38951-EBCC-9005-A3EA-E32D8F4B13E2}"/>
          </ac:graphicFrameMkLst>
        </pc:graphicFrameChg>
      </pc:sldChg>
      <pc:sldChg chg="modNotesTx">
        <pc:chgData name="Syowai, Maureen" userId="dcbd8b74-2ca4-4462-a053-4d19fecf2fa9" providerId="ADAL" clId="{7D836430-3027-44A5-AA7D-AB4293282C54}" dt="2026-07-22T14:44:43.686" v="91" actId="5793"/>
        <pc:sldMkLst>
          <pc:docMk/>
          <pc:sldMk cId="7026903" sldId="2147478752"/>
        </pc:sldMkLst>
      </pc:sldChg>
      <pc:sldChg chg="modSp mod modNotesTx">
        <pc:chgData name="Syowai, Maureen" userId="dcbd8b74-2ca4-4462-a053-4d19fecf2fa9" providerId="ADAL" clId="{7D836430-3027-44A5-AA7D-AB4293282C54}" dt="2026-07-22T14:48:30.571" v="99" actId="20577"/>
        <pc:sldMkLst>
          <pc:docMk/>
          <pc:sldMk cId="740645000" sldId="2147478771"/>
        </pc:sldMkLst>
        <pc:spChg chg="mod">
          <ac:chgData name="Syowai, Maureen" userId="dcbd8b74-2ca4-4462-a053-4d19fecf2fa9" providerId="ADAL" clId="{7D836430-3027-44A5-AA7D-AB4293282C54}" dt="2026-07-22T14:48:30.571" v="99" actId="20577"/>
          <ac:spMkLst>
            <pc:docMk/>
            <pc:sldMk cId="740645000" sldId="2147478771"/>
            <ac:spMk id="4" creationId="{F09864EE-BF03-C4B5-D33C-C8E492781D3B}"/>
          </ac:spMkLst>
        </pc:spChg>
        <pc:spChg chg="mod">
          <ac:chgData name="Syowai, Maureen" userId="dcbd8b74-2ca4-4462-a053-4d19fecf2fa9" providerId="ADAL" clId="{7D836430-3027-44A5-AA7D-AB4293282C54}" dt="2026-07-22T14:48:15.095" v="97" actId="20577"/>
          <ac:spMkLst>
            <pc:docMk/>
            <pc:sldMk cId="740645000" sldId="2147478771"/>
            <ac:spMk id="12" creationId="{778C0F9E-3840-D365-08CA-0AB265A8E324}"/>
          </ac:spMkLst>
        </pc:spChg>
      </pc:sldChg>
      <pc:sldChg chg="modNotesTx">
        <pc:chgData name="Syowai, Maureen" userId="dcbd8b74-2ca4-4462-a053-4d19fecf2fa9" providerId="ADAL" clId="{7D836430-3027-44A5-AA7D-AB4293282C54}" dt="2026-07-22T14:45:57.914" v="94" actId="6549"/>
        <pc:sldMkLst>
          <pc:docMk/>
          <pc:sldMk cId="3760670127" sldId="2147478773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u="none" strike="noStrike" kern="1200" spc="0" baseline="0">
                <a:solidFill>
                  <a:schemeClr val="tx1"/>
                </a:solidFill>
              </a:rPr>
              <a:t>AHD Identification among People Initiating ART (n=3 countries)</a:t>
            </a:r>
          </a:p>
          <a:p>
            <a:pPr>
              <a:defRPr sz="1800" b="1">
                <a:solidFill>
                  <a:schemeClr val="tx1"/>
                </a:solidFill>
              </a:defRPr>
            </a:pPr>
            <a:r>
              <a:rPr lang="en-US" sz="1800" b="1" i="0" u="none" strike="noStrike" kern="1200" spc="0" baseline="0">
                <a:solidFill>
                  <a:schemeClr val="tx1"/>
                </a:solidFill>
              </a:rPr>
              <a:t>Jan-Mar 2024 vs. Jan-Mar 2025 vs. Jan-Mar 2026 periods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ID4096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'AHD Identification Analysis'!$S$104</c:f>
              <c:strCache>
                <c:ptCount val="1"/>
                <c:pt idx="0">
                  <c:v>AHD Identification Q1 2024 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ID4096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'AHD Identification Analysis'!$T$103:$V$103</c:f>
              <c:strCache>
                <c:ptCount val="3"/>
                <c:pt idx="0">
                  <c:v>Nb of people initiated on ART</c:v>
                </c:pt>
                <c:pt idx="1">
                  <c:v>Nb  of people newly initiated on ART and tested for CD4 </c:v>
                </c:pt>
                <c:pt idx="2">
                  <c:v>Nb  of people newly initiated on ART with CD4&lt;200</c:v>
                </c:pt>
              </c:strCache>
            </c:strRef>
          </c:cat>
          <c:val>
            <c:numRef>
              <c:f>'AHD Identification Analysis'!$T$104:$V$104</c:f>
              <c:numCache>
                <c:formatCode>#,##0</c:formatCode>
                <c:ptCount val="3"/>
                <c:pt idx="0">
                  <c:v>125383</c:v>
                </c:pt>
                <c:pt idx="1">
                  <c:v>44499</c:v>
                </c:pt>
                <c:pt idx="2">
                  <c:v>10096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CB-462B-8558-9C68F619DCDB}"/>
            </c:ext>
          </c:extLst>
        </c:ser>
        <c:ser>
          <c:idx val="2"/>
          <c:order val="2"/>
          <c:tx>
            <c:strRef>
              <c:f>'AHD Identification Analysis'!$S$106</c:f>
              <c:strCache>
                <c:ptCount val="1"/>
                <c:pt idx="0">
                  <c:v>AHD Identification Q1 2025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ID4096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'AHD Identification Analysis'!$T$103:$V$103</c:f>
              <c:strCache>
                <c:ptCount val="3"/>
                <c:pt idx="0">
                  <c:v>Nb of people initiated on ART</c:v>
                </c:pt>
                <c:pt idx="1">
                  <c:v>Nb  of people newly initiated on ART and tested for CD4 </c:v>
                </c:pt>
                <c:pt idx="2">
                  <c:v>Nb  of people newly initiated on ART with CD4&lt;200</c:v>
                </c:pt>
              </c:strCache>
            </c:strRef>
          </c:cat>
          <c:val>
            <c:numRef>
              <c:f>'AHD Identification Analysis'!$T$106:$V$106</c:f>
              <c:numCache>
                <c:formatCode>#,##0</c:formatCode>
                <c:ptCount val="3"/>
                <c:pt idx="0">
                  <c:v>83820</c:v>
                </c:pt>
                <c:pt idx="1">
                  <c:v>41191</c:v>
                </c:pt>
                <c:pt idx="2">
                  <c:v>11908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CB-462B-8558-9C68F619DCDB}"/>
            </c:ext>
          </c:extLst>
        </c:ser>
        <c:ser>
          <c:idx val="4"/>
          <c:order val="4"/>
          <c:tx>
            <c:strRef>
              <c:f>'AHD Identification Analysis'!$S$108</c:f>
              <c:strCache>
                <c:ptCount val="1"/>
                <c:pt idx="0">
                  <c:v>AHD Identification Q1 2026 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ID4096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'AHD Identification Analysis'!$T$103:$V$103</c:f>
              <c:strCache>
                <c:ptCount val="3"/>
                <c:pt idx="0">
                  <c:v>Nb of people initiated on ART</c:v>
                </c:pt>
                <c:pt idx="1">
                  <c:v>Nb  of people newly initiated on ART and tested for CD4 </c:v>
                </c:pt>
                <c:pt idx="2">
                  <c:v>Nb  of people newly initiated on ART with CD4&lt;200</c:v>
                </c:pt>
              </c:strCache>
            </c:strRef>
          </c:cat>
          <c:val>
            <c:numRef>
              <c:f>'AHD Identification Analysis'!$T$108:$V$108</c:f>
              <c:numCache>
                <c:formatCode>#,##0</c:formatCode>
                <c:ptCount val="3"/>
                <c:pt idx="0">
                  <c:v>97288</c:v>
                </c:pt>
                <c:pt idx="1">
                  <c:v>45776</c:v>
                </c:pt>
                <c:pt idx="2">
                  <c:v>10477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CB-462B-8558-9C68F619DC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7458287"/>
        <c:axId val="1297452047"/>
      </c:barChart>
      <c:lineChart>
        <c:grouping val="standard"/>
        <c:varyColors val="0"/>
        <c:ser>
          <c:idx val="1"/>
          <c:order val="1"/>
          <c:tx>
            <c:strRef>
              <c:f>'AHD Identification Analysis'!$S$105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030A0"/>
              </a:solidFill>
              <a:ln w="9525">
                <a:solidFill>
                  <a:srgbClr val="7030A0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rgbClr val="7030A0"/>
                </a:solidFill>
                <a:ln w="9525">
                  <a:solidFill>
                    <a:srgbClr val="7030A0"/>
                  </a:solidFill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DCCB-462B-8558-9C68F619DCDB}"/>
              </c:ext>
            </c:extLst>
          </c:dPt>
          <c:dLbls>
            <c:dLbl>
              <c:idx val="2"/>
              <c:layout>
                <c:manualLayout>
                  <c:x val="-1.1056017912089378E-16"/>
                  <c:y val="2.6266690959125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CCB-462B-8558-9C68F619DC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7030A0"/>
                    </a:solidFill>
                    <a:latin typeface="+mn-lt"/>
                    <a:ea typeface="+mn-ea"/>
                    <a:cs typeface="+mn-cs"/>
                  </a:defRPr>
                </a:pPr>
                <a:endParaRPr lang="LID4096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'AHD Identification Analysis'!$T$103:$V$103</c:f>
              <c:strCache>
                <c:ptCount val="3"/>
                <c:pt idx="0">
                  <c:v>Nb of people initiated on ART</c:v>
                </c:pt>
                <c:pt idx="1">
                  <c:v>Nb  of people newly initiated on ART and tested for CD4 </c:v>
                </c:pt>
                <c:pt idx="2">
                  <c:v>Nb  of people newly initiated on ART with CD4&lt;200</c:v>
                </c:pt>
              </c:strCache>
            </c:strRef>
          </c:cat>
          <c:val>
            <c:numRef>
              <c:f>'AHD Identification Analysis'!$T$105:$V$105</c:f>
              <c:numCache>
                <c:formatCode>0%</c:formatCode>
                <c:ptCount val="3"/>
                <c:pt idx="1">
                  <c:v>0.35490457239019646</c:v>
                </c:pt>
                <c:pt idx="2">
                  <c:v>0.22688150295512258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CCB-462B-8558-9C68F619DCDB}"/>
            </c:ext>
          </c:extLst>
        </c:ser>
        <c:ser>
          <c:idx val="3"/>
          <c:order val="3"/>
          <c:tx>
            <c:strRef>
              <c:f>'AHD Identification Analysis'!$S$107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LID4096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'AHD Identification Analysis'!$T$103:$V$103</c:f>
              <c:strCache>
                <c:ptCount val="3"/>
                <c:pt idx="0">
                  <c:v>Nb of people initiated on ART</c:v>
                </c:pt>
                <c:pt idx="1">
                  <c:v>Nb  of people newly initiated on ART and tested for CD4 </c:v>
                </c:pt>
                <c:pt idx="2">
                  <c:v>Nb  of people newly initiated on ART with CD4&lt;200</c:v>
                </c:pt>
              </c:strCache>
            </c:strRef>
          </c:cat>
          <c:val>
            <c:numRef>
              <c:f>'AHD Identification Analysis'!$T$107:$V$107</c:f>
              <c:numCache>
                <c:formatCode>0%</c:formatCode>
                <c:ptCount val="3"/>
                <c:pt idx="1">
                  <c:v>0.49142209496540207</c:v>
                </c:pt>
                <c:pt idx="2">
                  <c:v>0.28909227743924643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CCB-462B-8558-9C68F619DCDB}"/>
            </c:ext>
          </c:extLst>
        </c:ser>
        <c:ser>
          <c:idx val="5"/>
          <c:order val="5"/>
          <c:tx>
            <c:strRef>
              <c:f>'AHD Identification Analysis'!$S$109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75000"/>
                </a:schemeClr>
              </a:solidFill>
              <a:ln w="9525"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chemeClr val="accent2">
                    <a:lumMod val="75000"/>
                  </a:schemeClr>
                </a:solidFill>
                <a:ln w="9525">
                  <a:solidFill>
                    <a:schemeClr val="accent2">
                      <a:lumMod val="75000"/>
                    </a:schemeClr>
                  </a:solidFill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DCCB-462B-8558-9C68F619DCD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ID4096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'AHD Identification Analysis'!$T$103:$V$103</c:f>
              <c:strCache>
                <c:ptCount val="3"/>
                <c:pt idx="0">
                  <c:v>Nb of people initiated on ART</c:v>
                </c:pt>
                <c:pt idx="1">
                  <c:v>Nb  of people newly initiated on ART and tested for CD4 </c:v>
                </c:pt>
                <c:pt idx="2">
                  <c:v>Nb  of people newly initiated on ART with CD4&lt;200</c:v>
                </c:pt>
              </c:strCache>
            </c:strRef>
          </c:cat>
          <c:val>
            <c:numRef>
              <c:f>'AHD Identification Analysis'!$T$109:$V$109</c:f>
              <c:numCache>
                <c:formatCode>0%</c:formatCode>
                <c:ptCount val="3"/>
                <c:pt idx="1">
                  <c:v>0.47052051640490089</c:v>
                </c:pt>
                <c:pt idx="2">
                  <c:v>0.22887539321915415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CCB-462B-8558-9C68F619DC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3503743"/>
        <c:axId val="303503263"/>
      </c:lineChart>
      <c:catAx>
        <c:axId val="1297458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1297452047"/>
        <c:crosses val="autoZero"/>
        <c:auto val="1"/>
        <c:lblAlgn val="ctr"/>
        <c:lblOffset val="100"/>
        <c:noMultiLvlLbl val="0"/>
      </c:catAx>
      <c:valAx>
        <c:axId val="1297452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1297458287"/>
        <c:crosses val="autoZero"/>
        <c:crossBetween val="between"/>
      </c:valAx>
      <c:valAx>
        <c:axId val="303503263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303503743"/>
        <c:crosses val="max"/>
        <c:crossBetween val="between"/>
      </c:valAx>
      <c:catAx>
        <c:axId val="30350374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0350326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679241150434723"/>
          <c:y val="5.5694463348526846E-2"/>
          <c:w val="0.81416044338065485"/>
          <c:h val="0.9443055366514731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449-44C0-BD2B-2411BE2E9684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449-44C0-BD2B-2411BE2E9684}"/>
              </c:ext>
            </c:extLst>
          </c:dPt>
          <c:dLbls>
            <c:dLbl>
              <c:idx val="1"/>
              <c:layout>
                <c:manualLayout>
                  <c:x val="-5.5632823365785811E-3"/>
                  <c:y val="4.63499420625719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449-44C0-BD2B-2411BE2E96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LID4096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'AHD Identification Analysis'!$M$90:$M$91</c:f>
              <c:strCache>
                <c:ptCount val="2"/>
                <c:pt idx="0">
                  <c:v>HMIS Data Not Submitted</c:v>
                </c:pt>
                <c:pt idx="1">
                  <c:v>HMIS Data Submitted</c:v>
                </c:pt>
              </c:strCache>
            </c:strRef>
          </c:cat>
          <c:val>
            <c:numRef>
              <c:f>'AHD Identification Analysis'!$N$90:$N$91</c:f>
              <c:numCache>
                <c:formatCode>General</c:formatCode>
                <c:ptCount val="2"/>
                <c:pt idx="0">
                  <c:v>9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B50-452C-80FF-087680F08E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8"/>
        <c:holeSize val="58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50FF18-2632-4884-98FA-A4192934B32C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D856A3-AEA4-4057-982B-05113F6AD692}">
      <dgm:prSet custT="1"/>
      <dgm:spPr/>
      <dgm:t>
        <a:bodyPr/>
        <a:lstStyle/>
        <a:p>
          <a:r>
            <a:rPr lang="en-US" sz="1400" b="1"/>
            <a:t>Preserve M&amp;E for AHD During System Transitions</a:t>
          </a:r>
        </a:p>
      </dgm:t>
    </dgm:pt>
    <dgm:pt modelId="{63BD3D47-857E-43A7-A32D-4899D66B300D}" type="parTrans" cxnId="{155D9095-5FBD-468C-8AA0-483CEFBD4115}">
      <dgm:prSet/>
      <dgm:spPr/>
      <dgm:t>
        <a:bodyPr/>
        <a:lstStyle/>
        <a:p>
          <a:endParaRPr lang="en-US" sz="1200"/>
        </a:p>
      </dgm:t>
    </dgm:pt>
    <dgm:pt modelId="{796E0677-FB83-40A7-A809-A3200F8F1132}" type="sibTrans" cxnId="{155D9095-5FBD-468C-8AA0-483CEFBD4115}">
      <dgm:prSet/>
      <dgm:spPr/>
      <dgm:t>
        <a:bodyPr/>
        <a:lstStyle/>
        <a:p>
          <a:endParaRPr lang="en-US" sz="1200"/>
        </a:p>
      </dgm:t>
    </dgm:pt>
    <dgm:pt modelId="{917C2BEA-81DB-48E2-B0FB-D2580A7433B8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dirty="0"/>
            <a:t>Call for governments to actively safeguard AHD metrics within redesigned national HMIS systems</a:t>
          </a:r>
        </a:p>
      </dgm:t>
    </dgm:pt>
    <dgm:pt modelId="{2E0F7F91-4194-434F-BFEE-5116C733DAE1}" type="parTrans" cxnId="{6E26EEA5-33AC-4FDB-950F-4EACC321F162}">
      <dgm:prSet/>
      <dgm:spPr/>
      <dgm:t>
        <a:bodyPr/>
        <a:lstStyle/>
        <a:p>
          <a:endParaRPr lang="en-US" sz="1200"/>
        </a:p>
      </dgm:t>
    </dgm:pt>
    <dgm:pt modelId="{474B6419-D7F5-42E3-B7F4-4F792448A6C2}" type="sibTrans" cxnId="{6E26EEA5-33AC-4FDB-950F-4EACC321F162}">
      <dgm:prSet/>
      <dgm:spPr/>
      <dgm:t>
        <a:bodyPr/>
        <a:lstStyle/>
        <a:p>
          <a:endParaRPr lang="en-US" sz="1200"/>
        </a:p>
      </dgm:t>
    </dgm:pt>
    <dgm:pt modelId="{A9CD6641-1BD4-4F51-AD36-02B8BBC62E84}">
      <dgm:prSet custT="1"/>
      <dgm:spPr/>
      <dgm:t>
        <a:bodyPr/>
        <a:lstStyle/>
        <a:p>
          <a:r>
            <a:rPr lang="en-US" sz="1400" b="1" dirty="0"/>
            <a:t>Prioritize High‑Value, Feasible AHD Indicators</a:t>
          </a:r>
        </a:p>
      </dgm:t>
    </dgm:pt>
    <dgm:pt modelId="{F2856A86-B2E1-49A2-AEC4-19C016BBECAE}" type="parTrans" cxnId="{B16D5E1C-0871-4821-864E-6376B0D24EA7}">
      <dgm:prSet/>
      <dgm:spPr/>
      <dgm:t>
        <a:bodyPr/>
        <a:lstStyle/>
        <a:p>
          <a:endParaRPr lang="en-US" sz="1200"/>
        </a:p>
      </dgm:t>
    </dgm:pt>
    <dgm:pt modelId="{608B1048-A793-4110-B1DD-E38E2A5C7540}" type="sibTrans" cxnId="{B16D5E1C-0871-4821-864E-6376B0D24EA7}">
      <dgm:prSet/>
      <dgm:spPr/>
      <dgm:t>
        <a:bodyPr/>
        <a:lstStyle/>
        <a:p>
          <a:endParaRPr lang="en-US" sz="1200"/>
        </a:p>
      </dgm:t>
    </dgm:pt>
    <dgm:pt modelId="{0A19C7F4-79D5-46D4-97ED-D514B0DFA085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dirty="0"/>
            <a:t>Lean, rationalized indicator set reflecting epidemic realities, aligned with system capacity, and producing actionable insights</a:t>
          </a:r>
        </a:p>
      </dgm:t>
    </dgm:pt>
    <dgm:pt modelId="{3AB3CF90-A21E-4524-9C35-84D43D5A75B8}" type="parTrans" cxnId="{2D2A5F3B-8AA1-4073-B033-25781C4563CC}">
      <dgm:prSet/>
      <dgm:spPr/>
      <dgm:t>
        <a:bodyPr/>
        <a:lstStyle/>
        <a:p>
          <a:endParaRPr lang="en-US" sz="1200"/>
        </a:p>
      </dgm:t>
    </dgm:pt>
    <dgm:pt modelId="{D8984AC9-CC24-42FE-ACFE-6833872627B1}" type="sibTrans" cxnId="{2D2A5F3B-8AA1-4073-B033-25781C4563CC}">
      <dgm:prSet/>
      <dgm:spPr/>
      <dgm:t>
        <a:bodyPr/>
        <a:lstStyle/>
        <a:p>
          <a:endParaRPr lang="en-US" sz="1200"/>
        </a:p>
      </dgm:t>
    </dgm:pt>
    <dgm:pt modelId="{E5E9D0EC-D284-45DC-8DF2-505C85C71E9F}">
      <dgm:prSet custT="1"/>
      <dgm:spPr/>
      <dgm:t>
        <a:bodyPr/>
        <a:lstStyle/>
        <a:p>
          <a:r>
            <a:rPr lang="en-US" sz="1400" b="1" dirty="0"/>
            <a:t>Recognize and Monitor Populations likely to Experience AHD </a:t>
          </a:r>
        </a:p>
      </dgm:t>
    </dgm:pt>
    <dgm:pt modelId="{6790A190-63C8-4DB3-9C18-EB621239991E}" type="parTrans" cxnId="{0726BD7C-380B-41CD-9A6D-4E82AD92F13D}">
      <dgm:prSet/>
      <dgm:spPr/>
      <dgm:t>
        <a:bodyPr/>
        <a:lstStyle/>
        <a:p>
          <a:endParaRPr lang="en-US" sz="1200"/>
        </a:p>
      </dgm:t>
    </dgm:pt>
    <dgm:pt modelId="{D245E3FB-B93E-4963-A635-5C372E8EB1A5}" type="sibTrans" cxnId="{0726BD7C-380B-41CD-9A6D-4E82AD92F13D}">
      <dgm:prSet/>
      <dgm:spPr/>
      <dgm:t>
        <a:bodyPr/>
        <a:lstStyle/>
        <a:p>
          <a:endParaRPr lang="en-US" sz="1200"/>
        </a:p>
      </dgm:t>
    </dgm:pt>
    <dgm:pt modelId="{57E873E0-E598-4052-B19D-19025E218C29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dirty="0"/>
            <a:t>PLHIV newly initiating ART</a:t>
          </a:r>
        </a:p>
      </dgm:t>
    </dgm:pt>
    <dgm:pt modelId="{5DD6BED0-F745-4F4F-943C-79AE809C6B2E}" type="parTrans" cxnId="{EEC67E39-5ACF-4F99-8D51-C9279C642B9F}">
      <dgm:prSet/>
      <dgm:spPr/>
      <dgm:t>
        <a:bodyPr/>
        <a:lstStyle/>
        <a:p>
          <a:endParaRPr lang="en-US" sz="1200"/>
        </a:p>
      </dgm:t>
    </dgm:pt>
    <dgm:pt modelId="{DD2002D9-EB2F-42E6-B079-7E5DAFA46CB0}" type="sibTrans" cxnId="{EEC67E39-5ACF-4F99-8D51-C9279C642B9F}">
      <dgm:prSet/>
      <dgm:spPr/>
      <dgm:t>
        <a:bodyPr/>
        <a:lstStyle/>
        <a:p>
          <a:endParaRPr lang="en-US" sz="1200"/>
        </a:p>
      </dgm:t>
    </dgm:pt>
    <dgm:pt modelId="{EE908013-8FAE-4AF9-896C-5660377796D5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dirty="0"/>
            <a:t>PLHIV re-engaging in care following disengagement</a:t>
          </a:r>
        </a:p>
      </dgm:t>
    </dgm:pt>
    <dgm:pt modelId="{AA173ECC-709E-4333-AE0F-C6E16DEBCBCD}" type="parTrans" cxnId="{59C423D5-3D85-44E2-82E5-67D6CB6EB69B}">
      <dgm:prSet/>
      <dgm:spPr/>
      <dgm:t>
        <a:bodyPr/>
        <a:lstStyle/>
        <a:p>
          <a:endParaRPr lang="en-US" sz="1200"/>
        </a:p>
      </dgm:t>
    </dgm:pt>
    <dgm:pt modelId="{896664BA-A40A-4F5C-BD5B-3AD095375141}" type="sibTrans" cxnId="{59C423D5-3D85-44E2-82E5-67D6CB6EB69B}">
      <dgm:prSet/>
      <dgm:spPr/>
      <dgm:t>
        <a:bodyPr/>
        <a:lstStyle/>
        <a:p>
          <a:endParaRPr lang="en-US" sz="1200"/>
        </a:p>
      </dgm:t>
    </dgm:pt>
    <dgm:pt modelId="{6ADF68D1-51E9-4212-A266-CA9F4E91A444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dirty="0"/>
            <a:t>PLHIV on ART with virologic failure</a:t>
          </a:r>
        </a:p>
      </dgm:t>
    </dgm:pt>
    <dgm:pt modelId="{D5D80119-B339-46BF-A041-4C1BB67BFB85}" type="parTrans" cxnId="{191E05D3-B66A-45EE-B483-A46BE675FD68}">
      <dgm:prSet/>
      <dgm:spPr/>
      <dgm:t>
        <a:bodyPr/>
        <a:lstStyle/>
        <a:p>
          <a:endParaRPr lang="en-US" sz="1200"/>
        </a:p>
      </dgm:t>
    </dgm:pt>
    <dgm:pt modelId="{E28A4465-E516-4DA2-A7CE-65B960A271CE}" type="sibTrans" cxnId="{191E05D3-B66A-45EE-B483-A46BE675FD68}">
      <dgm:prSet/>
      <dgm:spPr/>
      <dgm:t>
        <a:bodyPr/>
        <a:lstStyle/>
        <a:p>
          <a:endParaRPr lang="en-US" sz="1200"/>
        </a:p>
      </dgm:t>
    </dgm:pt>
    <dgm:pt modelId="{341459EA-1125-4DC0-9308-A78D422144AB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dirty="0"/>
            <a:t>PLHIV who are hospitalized or seriously ill or are considered clinically unstable</a:t>
          </a:r>
        </a:p>
      </dgm:t>
    </dgm:pt>
    <dgm:pt modelId="{4B33269E-11A7-4F41-A54A-A15A8CEE9427}" type="parTrans" cxnId="{1834345E-EFB0-4B0C-8C9F-9FFC6FD1E2FB}">
      <dgm:prSet/>
      <dgm:spPr/>
      <dgm:t>
        <a:bodyPr/>
        <a:lstStyle/>
        <a:p>
          <a:endParaRPr lang="en-US" sz="1200"/>
        </a:p>
      </dgm:t>
    </dgm:pt>
    <dgm:pt modelId="{87347275-E083-47C1-9FA1-09CE5C2BB80B}" type="sibTrans" cxnId="{1834345E-EFB0-4B0C-8C9F-9FFC6FD1E2FB}">
      <dgm:prSet/>
      <dgm:spPr/>
      <dgm:t>
        <a:bodyPr/>
        <a:lstStyle/>
        <a:p>
          <a:endParaRPr lang="en-US" sz="1200"/>
        </a:p>
      </dgm:t>
    </dgm:pt>
    <dgm:pt modelId="{1AE4B8AB-7CF6-4378-B1A5-13D0D8B17747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dirty="0"/>
            <a:t>Children &lt; 5 yrs, and not yet established on ART</a:t>
          </a:r>
        </a:p>
      </dgm:t>
    </dgm:pt>
    <dgm:pt modelId="{E6CA095B-5C4B-4BD3-BB17-C6629B861670}" type="parTrans" cxnId="{95B49E8D-88B5-4F1A-B996-A790BD886F11}">
      <dgm:prSet/>
      <dgm:spPr/>
      <dgm:t>
        <a:bodyPr/>
        <a:lstStyle/>
        <a:p>
          <a:endParaRPr lang="en-US" sz="1200"/>
        </a:p>
      </dgm:t>
    </dgm:pt>
    <dgm:pt modelId="{ADE862C2-52E7-4D6D-982B-283CEB018AC8}" type="sibTrans" cxnId="{95B49E8D-88B5-4F1A-B996-A790BD886F11}">
      <dgm:prSet/>
      <dgm:spPr/>
      <dgm:t>
        <a:bodyPr/>
        <a:lstStyle/>
        <a:p>
          <a:endParaRPr lang="en-US" sz="1200"/>
        </a:p>
      </dgm:t>
    </dgm:pt>
    <dgm:pt modelId="{17539D75-BBA1-46D8-8174-69A8C92433EF}">
      <dgm:prSet custT="1"/>
      <dgm:spPr/>
      <dgm:t>
        <a:bodyPr/>
        <a:lstStyle/>
        <a:p>
          <a:r>
            <a:rPr lang="" sz="1400" b="1" dirty="0"/>
            <a:t>AHD Indicators Should Reflect the AHD Cascade</a:t>
          </a:r>
          <a:endParaRPr lang="en-US" sz="1400" b="1" dirty="0"/>
        </a:p>
      </dgm:t>
    </dgm:pt>
    <dgm:pt modelId="{093F439C-C675-418D-B5A1-F096FF371194}" type="parTrans" cxnId="{52AE8786-D57B-4A13-A2A7-80FD570A231A}">
      <dgm:prSet/>
      <dgm:spPr/>
      <dgm:t>
        <a:bodyPr/>
        <a:lstStyle/>
        <a:p>
          <a:endParaRPr lang="en-US" sz="1200"/>
        </a:p>
      </dgm:t>
    </dgm:pt>
    <dgm:pt modelId="{22D4710E-65F9-4334-AA8A-F70C2711D397}" type="sibTrans" cxnId="{52AE8786-D57B-4A13-A2A7-80FD570A231A}">
      <dgm:prSet/>
      <dgm:spPr/>
      <dgm:t>
        <a:bodyPr/>
        <a:lstStyle/>
        <a:p>
          <a:endParaRPr lang="en-US" sz="1200"/>
        </a:p>
      </dgm:t>
    </dgm:pt>
    <dgm:pt modelId="{459D36DF-E98E-4DEE-8CE4-C5861EF9CD91}">
      <dgm:prSet custT="1"/>
      <dgm:spPr/>
      <dgm:t>
        <a:bodyPr/>
        <a:lstStyle/>
        <a:p>
          <a:r>
            <a:rPr lang="en-US" sz="1400" b="1" dirty="0"/>
            <a:t>Strengthen National M&amp;E Ownership While Maintaining Technical Rigor</a:t>
          </a:r>
        </a:p>
      </dgm:t>
    </dgm:pt>
    <dgm:pt modelId="{014E4A74-9A29-4692-B3B2-8595CC27746E}" type="parTrans" cxnId="{FEE23BE5-7DBD-459F-864E-629BF0D20045}">
      <dgm:prSet/>
      <dgm:spPr/>
      <dgm:t>
        <a:bodyPr/>
        <a:lstStyle/>
        <a:p>
          <a:endParaRPr lang="LID4096" sz="1200"/>
        </a:p>
      </dgm:t>
    </dgm:pt>
    <dgm:pt modelId="{CF817D7B-CD1A-4AA0-9C8E-CE7BE79E0AB5}" type="sibTrans" cxnId="{FEE23BE5-7DBD-459F-864E-629BF0D20045}">
      <dgm:prSet/>
      <dgm:spPr/>
      <dgm:t>
        <a:bodyPr/>
        <a:lstStyle/>
        <a:p>
          <a:endParaRPr lang="LID4096" sz="1200"/>
        </a:p>
      </dgm:t>
    </dgm:pt>
    <dgm:pt modelId="{BBB6DF78-D185-4420-A49D-C99B24C53E1D}">
      <dgm:prSet custT="1"/>
      <dgm:spPr/>
      <dgm:t>
        <a:bodyPr/>
        <a:lstStyle/>
        <a:p>
          <a:pPr marL="118872" lvl="1" indent="-118872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" sz="12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AHD Screening &amp; Identification </a:t>
          </a:r>
          <a:endParaRPr lang="en-US" sz="12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099E800E-2DA4-4494-9944-BDC118A0BC5F}" type="parTrans" cxnId="{F016482F-3BF4-4C88-AE62-75EA04A0C283}">
      <dgm:prSet/>
      <dgm:spPr/>
      <dgm:t>
        <a:bodyPr/>
        <a:lstStyle/>
        <a:p>
          <a:endParaRPr lang="LID4096" sz="1200"/>
        </a:p>
      </dgm:t>
    </dgm:pt>
    <dgm:pt modelId="{60454604-316D-4E2F-A9C0-E508DE4DD620}" type="sibTrans" cxnId="{F016482F-3BF4-4C88-AE62-75EA04A0C283}">
      <dgm:prSet/>
      <dgm:spPr/>
      <dgm:t>
        <a:bodyPr/>
        <a:lstStyle/>
        <a:p>
          <a:endParaRPr lang="LID4096" sz="1200"/>
        </a:p>
      </dgm:t>
    </dgm:pt>
    <dgm:pt modelId="{FF418A55-B026-4914-8D63-95888C01BE76}">
      <dgm:prSet custT="1"/>
      <dgm:spPr/>
      <dgm:t>
        <a:bodyPr/>
        <a:lstStyle/>
        <a:p>
          <a:pPr marL="118872" lvl="1" indent="-118872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" sz="12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TB Screening, Prevention, Diagnosis &amp; Treatment </a:t>
          </a:r>
          <a:endParaRPr lang="en-US" sz="12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3B00F02D-710C-4ABE-BE2B-6656A0E4D941}" type="parTrans" cxnId="{EC918374-74C9-42AF-BA52-D293515B9CF1}">
      <dgm:prSet/>
      <dgm:spPr/>
      <dgm:t>
        <a:bodyPr/>
        <a:lstStyle/>
        <a:p>
          <a:endParaRPr lang="LID4096" sz="1200"/>
        </a:p>
      </dgm:t>
    </dgm:pt>
    <dgm:pt modelId="{61431C93-42A5-4A0F-98A1-6305737AAE56}" type="sibTrans" cxnId="{EC918374-74C9-42AF-BA52-D293515B9CF1}">
      <dgm:prSet/>
      <dgm:spPr/>
      <dgm:t>
        <a:bodyPr/>
        <a:lstStyle/>
        <a:p>
          <a:endParaRPr lang="LID4096" sz="1200"/>
        </a:p>
      </dgm:t>
    </dgm:pt>
    <dgm:pt modelId="{DF92EECA-4C21-4D01-9F7A-B19975CF4984}">
      <dgm:prSet custT="1"/>
      <dgm:spPr/>
      <dgm:t>
        <a:bodyPr/>
        <a:lstStyle/>
        <a:p>
          <a:pPr marL="118872" lvl="1" indent="-118872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" sz="12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CM Screening, Pre-emptive Therapy, Diagnosis &amp; Treatment </a:t>
          </a:r>
          <a:endParaRPr lang="en-US" sz="12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C2F9B4EA-F252-4259-84B6-09A1DAAC1E88}" type="parTrans" cxnId="{DF0AEB91-9254-4ED3-AF48-F26C396BB063}">
      <dgm:prSet/>
      <dgm:spPr/>
      <dgm:t>
        <a:bodyPr/>
        <a:lstStyle/>
        <a:p>
          <a:endParaRPr lang="LID4096" sz="1200"/>
        </a:p>
      </dgm:t>
    </dgm:pt>
    <dgm:pt modelId="{7DF7D085-93FB-4C37-B1DB-BEB816FC48EC}" type="sibTrans" cxnId="{DF0AEB91-9254-4ED3-AF48-F26C396BB063}">
      <dgm:prSet/>
      <dgm:spPr/>
      <dgm:t>
        <a:bodyPr/>
        <a:lstStyle/>
        <a:p>
          <a:endParaRPr lang="LID4096" sz="1200"/>
        </a:p>
      </dgm:t>
    </dgm:pt>
    <dgm:pt modelId="{9CBC6D68-B7D9-4564-9A40-1FD66C3E37FB}">
      <dgm:prSet custT="1"/>
      <dgm:spPr/>
      <dgm:t>
        <a:bodyPr/>
        <a:lstStyle/>
        <a:p>
          <a:pPr marL="118872" lvl="1" indent="-118872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" sz="12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Mortality Data </a:t>
          </a:r>
          <a:endParaRPr lang="en-US" sz="12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15EC69E2-D2EA-43CF-9D3C-323B64245283}" type="parTrans" cxnId="{AC87B1CD-37FB-403A-B209-25B93EBD22AA}">
      <dgm:prSet/>
      <dgm:spPr/>
      <dgm:t>
        <a:bodyPr/>
        <a:lstStyle/>
        <a:p>
          <a:endParaRPr lang="LID4096" sz="1200"/>
        </a:p>
      </dgm:t>
    </dgm:pt>
    <dgm:pt modelId="{D4767FEE-18A9-4D51-88F3-05ED9676ED33}" type="sibTrans" cxnId="{AC87B1CD-37FB-403A-B209-25B93EBD22AA}">
      <dgm:prSet/>
      <dgm:spPr/>
      <dgm:t>
        <a:bodyPr/>
        <a:lstStyle/>
        <a:p>
          <a:endParaRPr lang="LID4096" sz="1200"/>
        </a:p>
      </dgm:t>
    </dgm:pt>
    <dgm:pt modelId="{E328C90A-BBBB-449D-B9F1-0468B80001CB}" type="pres">
      <dgm:prSet presAssocID="{CA50FF18-2632-4884-98FA-A4192934B32C}" presName="linear" presStyleCnt="0">
        <dgm:presLayoutVars>
          <dgm:dir/>
          <dgm:animLvl val="lvl"/>
          <dgm:resizeHandles val="exact"/>
        </dgm:presLayoutVars>
      </dgm:prSet>
      <dgm:spPr/>
    </dgm:pt>
    <dgm:pt modelId="{FBF8EBE6-EF43-476C-A3B1-B8C2B93CC019}" type="pres">
      <dgm:prSet presAssocID="{65D856A3-AEA4-4057-982B-05113F6AD692}" presName="parentLin" presStyleCnt="0"/>
      <dgm:spPr/>
    </dgm:pt>
    <dgm:pt modelId="{ECEF4ABC-F6A1-4E1F-826F-3F62B748B8BC}" type="pres">
      <dgm:prSet presAssocID="{65D856A3-AEA4-4057-982B-05113F6AD692}" presName="parentLeftMargin" presStyleLbl="node1" presStyleIdx="0" presStyleCnt="5"/>
      <dgm:spPr/>
    </dgm:pt>
    <dgm:pt modelId="{6D6C2CB3-86CD-44A0-9A49-B9C65C32B9DF}" type="pres">
      <dgm:prSet presAssocID="{65D856A3-AEA4-4057-982B-05113F6AD692}" presName="parentText" presStyleLbl="node1" presStyleIdx="0" presStyleCnt="5" custLinFactNeighborY="-2329">
        <dgm:presLayoutVars>
          <dgm:chMax val="0"/>
          <dgm:bulletEnabled val="1"/>
        </dgm:presLayoutVars>
      </dgm:prSet>
      <dgm:spPr/>
    </dgm:pt>
    <dgm:pt modelId="{043E7D82-A17E-469E-A663-F1B1B8821004}" type="pres">
      <dgm:prSet presAssocID="{65D856A3-AEA4-4057-982B-05113F6AD692}" presName="negativeSpace" presStyleCnt="0"/>
      <dgm:spPr/>
    </dgm:pt>
    <dgm:pt modelId="{E414A4A7-2939-4FC8-8069-7491BBC0F5F7}" type="pres">
      <dgm:prSet presAssocID="{65D856A3-AEA4-4057-982B-05113F6AD692}" presName="childText" presStyleLbl="conFgAcc1" presStyleIdx="0" presStyleCnt="5">
        <dgm:presLayoutVars>
          <dgm:bulletEnabled val="1"/>
        </dgm:presLayoutVars>
      </dgm:prSet>
      <dgm:spPr/>
    </dgm:pt>
    <dgm:pt modelId="{1C494AB3-7229-449D-9AA7-19923DFF03DD}" type="pres">
      <dgm:prSet presAssocID="{796E0677-FB83-40A7-A809-A3200F8F1132}" presName="spaceBetweenRectangles" presStyleCnt="0"/>
      <dgm:spPr/>
    </dgm:pt>
    <dgm:pt modelId="{52AC1B62-DBAF-4B80-8F21-1BAEF08B83CF}" type="pres">
      <dgm:prSet presAssocID="{A9CD6641-1BD4-4F51-AD36-02B8BBC62E84}" presName="parentLin" presStyleCnt="0"/>
      <dgm:spPr/>
    </dgm:pt>
    <dgm:pt modelId="{4A872C50-43DA-40F8-BD30-EC39CD812641}" type="pres">
      <dgm:prSet presAssocID="{A9CD6641-1BD4-4F51-AD36-02B8BBC62E84}" presName="parentLeftMargin" presStyleLbl="node1" presStyleIdx="0" presStyleCnt="5"/>
      <dgm:spPr/>
    </dgm:pt>
    <dgm:pt modelId="{E347151C-5ED9-40B1-901F-875F2207EB16}" type="pres">
      <dgm:prSet presAssocID="{A9CD6641-1BD4-4F51-AD36-02B8BBC62E8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74CFFAE6-37EE-4FA7-AF31-689FE65518D6}" type="pres">
      <dgm:prSet presAssocID="{A9CD6641-1BD4-4F51-AD36-02B8BBC62E84}" presName="negativeSpace" presStyleCnt="0"/>
      <dgm:spPr/>
    </dgm:pt>
    <dgm:pt modelId="{255A1312-6120-4CF4-A50F-D402E87A2875}" type="pres">
      <dgm:prSet presAssocID="{A9CD6641-1BD4-4F51-AD36-02B8BBC62E84}" presName="childText" presStyleLbl="conFgAcc1" presStyleIdx="1" presStyleCnt="5">
        <dgm:presLayoutVars>
          <dgm:bulletEnabled val="1"/>
        </dgm:presLayoutVars>
      </dgm:prSet>
      <dgm:spPr/>
    </dgm:pt>
    <dgm:pt modelId="{51105A95-0A6A-4995-BC18-6270C0C46571}" type="pres">
      <dgm:prSet presAssocID="{608B1048-A793-4110-B1DD-E38E2A5C7540}" presName="spaceBetweenRectangles" presStyleCnt="0"/>
      <dgm:spPr/>
    </dgm:pt>
    <dgm:pt modelId="{B2F0BC09-3E66-4DA0-9A89-44E2FAC12F25}" type="pres">
      <dgm:prSet presAssocID="{E5E9D0EC-D284-45DC-8DF2-505C85C71E9F}" presName="parentLin" presStyleCnt="0"/>
      <dgm:spPr/>
    </dgm:pt>
    <dgm:pt modelId="{868A2F97-06D7-4193-B8A6-4C71A82BAC72}" type="pres">
      <dgm:prSet presAssocID="{E5E9D0EC-D284-45DC-8DF2-505C85C71E9F}" presName="parentLeftMargin" presStyleLbl="node1" presStyleIdx="1" presStyleCnt="5"/>
      <dgm:spPr/>
    </dgm:pt>
    <dgm:pt modelId="{4141324D-21B1-4294-8050-CEE4D81DC0B3}" type="pres">
      <dgm:prSet presAssocID="{E5E9D0EC-D284-45DC-8DF2-505C85C71E9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8E57A32-75B2-40CB-B9E8-EC56D81AB82D}" type="pres">
      <dgm:prSet presAssocID="{E5E9D0EC-D284-45DC-8DF2-505C85C71E9F}" presName="negativeSpace" presStyleCnt="0"/>
      <dgm:spPr/>
    </dgm:pt>
    <dgm:pt modelId="{492E33D2-A38C-4522-95D8-540CF5DB6B9B}" type="pres">
      <dgm:prSet presAssocID="{E5E9D0EC-D284-45DC-8DF2-505C85C71E9F}" presName="childText" presStyleLbl="conFgAcc1" presStyleIdx="2" presStyleCnt="5">
        <dgm:presLayoutVars>
          <dgm:bulletEnabled val="1"/>
        </dgm:presLayoutVars>
      </dgm:prSet>
      <dgm:spPr/>
    </dgm:pt>
    <dgm:pt modelId="{10458CED-06B6-494F-AB3F-21B9355B0775}" type="pres">
      <dgm:prSet presAssocID="{D245E3FB-B93E-4963-A635-5C372E8EB1A5}" presName="spaceBetweenRectangles" presStyleCnt="0"/>
      <dgm:spPr/>
    </dgm:pt>
    <dgm:pt modelId="{FCCF327E-23CC-4EC0-8CD7-384BF5349F93}" type="pres">
      <dgm:prSet presAssocID="{17539D75-BBA1-46D8-8174-69A8C92433EF}" presName="parentLin" presStyleCnt="0"/>
      <dgm:spPr/>
    </dgm:pt>
    <dgm:pt modelId="{0A9CCE3F-F6AA-488E-B4B3-00167764FB3A}" type="pres">
      <dgm:prSet presAssocID="{17539D75-BBA1-46D8-8174-69A8C92433EF}" presName="parentLeftMargin" presStyleLbl="node1" presStyleIdx="2" presStyleCnt="5"/>
      <dgm:spPr/>
    </dgm:pt>
    <dgm:pt modelId="{313036B9-1C4B-4322-A7C7-2FA7760CFE88}" type="pres">
      <dgm:prSet presAssocID="{17539D75-BBA1-46D8-8174-69A8C92433E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2BFBE83-669A-4F43-BF50-E43DA84608A7}" type="pres">
      <dgm:prSet presAssocID="{17539D75-BBA1-46D8-8174-69A8C92433EF}" presName="negativeSpace" presStyleCnt="0"/>
      <dgm:spPr/>
    </dgm:pt>
    <dgm:pt modelId="{ADA495CC-2486-4022-80F5-27E11C37CE00}" type="pres">
      <dgm:prSet presAssocID="{17539D75-BBA1-46D8-8174-69A8C92433EF}" presName="childText" presStyleLbl="conFgAcc1" presStyleIdx="3" presStyleCnt="5">
        <dgm:presLayoutVars>
          <dgm:bulletEnabled val="1"/>
        </dgm:presLayoutVars>
      </dgm:prSet>
      <dgm:spPr/>
    </dgm:pt>
    <dgm:pt modelId="{E0DEFC43-AA37-4D84-A782-27766E0B35D5}" type="pres">
      <dgm:prSet presAssocID="{22D4710E-65F9-4334-AA8A-F70C2711D397}" presName="spaceBetweenRectangles" presStyleCnt="0"/>
      <dgm:spPr/>
    </dgm:pt>
    <dgm:pt modelId="{41D2D72E-A5F4-4402-A36A-B7DD9A5B8438}" type="pres">
      <dgm:prSet presAssocID="{459D36DF-E98E-4DEE-8CE4-C5861EF9CD91}" presName="parentLin" presStyleCnt="0"/>
      <dgm:spPr/>
    </dgm:pt>
    <dgm:pt modelId="{44874494-4366-4E18-8585-AFD2AEFA03C6}" type="pres">
      <dgm:prSet presAssocID="{459D36DF-E98E-4DEE-8CE4-C5861EF9CD91}" presName="parentLeftMargin" presStyleLbl="node1" presStyleIdx="3" presStyleCnt="5"/>
      <dgm:spPr/>
    </dgm:pt>
    <dgm:pt modelId="{06260BBE-F51D-4826-93FA-0896814A95DF}" type="pres">
      <dgm:prSet presAssocID="{459D36DF-E98E-4DEE-8CE4-C5861EF9CD91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0B6C19B4-DBB5-44B3-A2EA-F022746B9062}" type="pres">
      <dgm:prSet presAssocID="{459D36DF-E98E-4DEE-8CE4-C5861EF9CD91}" presName="negativeSpace" presStyleCnt="0"/>
      <dgm:spPr/>
    </dgm:pt>
    <dgm:pt modelId="{8D16288E-82F9-40EB-9472-4992A091FE7C}" type="pres">
      <dgm:prSet presAssocID="{459D36DF-E98E-4DEE-8CE4-C5861EF9CD91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31799E07-9E40-49DA-805E-9A1D6E61F33F}" type="presOf" srcId="{17539D75-BBA1-46D8-8174-69A8C92433EF}" destId="{0A9CCE3F-F6AA-488E-B4B3-00167764FB3A}" srcOrd="0" destOrd="0" presId="urn:microsoft.com/office/officeart/2005/8/layout/list1"/>
    <dgm:cxn modelId="{60E4390A-B8F4-4B15-8AC2-251ED5C46798}" type="presOf" srcId="{459D36DF-E98E-4DEE-8CE4-C5861EF9CD91}" destId="{06260BBE-F51D-4826-93FA-0896814A95DF}" srcOrd="1" destOrd="0" presId="urn:microsoft.com/office/officeart/2005/8/layout/list1"/>
    <dgm:cxn modelId="{03FB0A0C-6713-4158-BB60-F7BE8A35F611}" type="presOf" srcId="{A9CD6641-1BD4-4F51-AD36-02B8BBC62E84}" destId="{4A872C50-43DA-40F8-BD30-EC39CD812641}" srcOrd="0" destOrd="0" presId="urn:microsoft.com/office/officeart/2005/8/layout/list1"/>
    <dgm:cxn modelId="{F4412E18-8FDC-44C6-9476-D0A50CAC392B}" type="presOf" srcId="{6ADF68D1-51E9-4212-A266-CA9F4E91A444}" destId="{492E33D2-A38C-4522-95D8-540CF5DB6B9B}" srcOrd="0" destOrd="2" presId="urn:microsoft.com/office/officeart/2005/8/layout/list1"/>
    <dgm:cxn modelId="{B16D5E1C-0871-4821-864E-6376B0D24EA7}" srcId="{CA50FF18-2632-4884-98FA-A4192934B32C}" destId="{A9CD6641-1BD4-4F51-AD36-02B8BBC62E84}" srcOrd="1" destOrd="0" parTransId="{F2856A86-B2E1-49A2-AEC4-19C016BBECAE}" sibTransId="{608B1048-A793-4110-B1DD-E38E2A5C7540}"/>
    <dgm:cxn modelId="{F016482F-3BF4-4C88-AE62-75EA04A0C283}" srcId="{17539D75-BBA1-46D8-8174-69A8C92433EF}" destId="{BBB6DF78-D185-4420-A49D-C99B24C53E1D}" srcOrd="0" destOrd="0" parTransId="{099E800E-2DA4-4494-9944-BDC118A0BC5F}" sibTransId="{60454604-316D-4E2F-A9C0-E508DE4DD620}"/>
    <dgm:cxn modelId="{9F338931-8F6C-48F1-8370-4FCDF0CE92E3}" type="presOf" srcId="{EE908013-8FAE-4AF9-896C-5660377796D5}" destId="{492E33D2-A38C-4522-95D8-540CF5DB6B9B}" srcOrd="0" destOrd="1" presId="urn:microsoft.com/office/officeart/2005/8/layout/list1"/>
    <dgm:cxn modelId="{BFEC1734-F68E-4D14-A6B6-583BF2054ED6}" type="presOf" srcId="{917C2BEA-81DB-48E2-B0FB-D2580A7433B8}" destId="{E414A4A7-2939-4FC8-8069-7491BBC0F5F7}" srcOrd="0" destOrd="0" presId="urn:microsoft.com/office/officeart/2005/8/layout/list1"/>
    <dgm:cxn modelId="{64623E37-93BF-4E40-83F2-81FA3697A2CC}" type="presOf" srcId="{65D856A3-AEA4-4057-982B-05113F6AD692}" destId="{ECEF4ABC-F6A1-4E1F-826F-3F62B748B8BC}" srcOrd="0" destOrd="0" presId="urn:microsoft.com/office/officeart/2005/8/layout/list1"/>
    <dgm:cxn modelId="{EEC67E39-5ACF-4F99-8D51-C9279C642B9F}" srcId="{E5E9D0EC-D284-45DC-8DF2-505C85C71E9F}" destId="{57E873E0-E598-4052-B19D-19025E218C29}" srcOrd="0" destOrd="0" parTransId="{5DD6BED0-F745-4F4F-943C-79AE809C6B2E}" sibTransId="{DD2002D9-EB2F-42E6-B079-7E5DAFA46CB0}"/>
    <dgm:cxn modelId="{2D2A5F3B-8AA1-4073-B033-25781C4563CC}" srcId="{A9CD6641-1BD4-4F51-AD36-02B8BBC62E84}" destId="{0A19C7F4-79D5-46D4-97ED-D514B0DFA085}" srcOrd="0" destOrd="0" parTransId="{3AB3CF90-A21E-4524-9C35-84D43D5A75B8}" sibTransId="{D8984AC9-CC24-42FE-ACFE-6833872627B1}"/>
    <dgm:cxn modelId="{1C6F2A3C-F6D7-47BA-9A3D-6E71A63A241A}" type="presOf" srcId="{CA50FF18-2632-4884-98FA-A4192934B32C}" destId="{E328C90A-BBBB-449D-B9F1-0468B80001CB}" srcOrd="0" destOrd="0" presId="urn:microsoft.com/office/officeart/2005/8/layout/list1"/>
    <dgm:cxn modelId="{1834345E-EFB0-4B0C-8C9F-9FFC6FD1E2FB}" srcId="{E5E9D0EC-D284-45DC-8DF2-505C85C71E9F}" destId="{341459EA-1125-4DC0-9308-A78D422144AB}" srcOrd="3" destOrd="0" parTransId="{4B33269E-11A7-4F41-A54A-A15A8CEE9427}" sibTransId="{87347275-E083-47C1-9FA1-09CE5C2BB80B}"/>
    <dgm:cxn modelId="{CAEA2942-8D3A-4BF3-9A42-A53427861EE1}" type="presOf" srcId="{DF92EECA-4C21-4D01-9F7A-B19975CF4984}" destId="{ADA495CC-2486-4022-80F5-27E11C37CE00}" srcOrd="0" destOrd="2" presId="urn:microsoft.com/office/officeart/2005/8/layout/list1"/>
    <dgm:cxn modelId="{0597DD44-ADE2-4315-8855-3DDFFE0C801E}" type="presOf" srcId="{17539D75-BBA1-46D8-8174-69A8C92433EF}" destId="{313036B9-1C4B-4322-A7C7-2FA7760CFE88}" srcOrd="1" destOrd="0" presId="urn:microsoft.com/office/officeart/2005/8/layout/list1"/>
    <dgm:cxn modelId="{EC918374-74C9-42AF-BA52-D293515B9CF1}" srcId="{17539D75-BBA1-46D8-8174-69A8C92433EF}" destId="{FF418A55-B026-4914-8D63-95888C01BE76}" srcOrd="1" destOrd="0" parTransId="{3B00F02D-710C-4ABE-BE2B-6656A0E4D941}" sibTransId="{61431C93-42A5-4A0F-98A1-6305737AAE56}"/>
    <dgm:cxn modelId="{C69D7555-1CEC-415F-8881-E475AD2A7CB2}" type="presOf" srcId="{E5E9D0EC-D284-45DC-8DF2-505C85C71E9F}" destId="{4141324D-21B1-4294-8050-CEE4D81DC0B3}" srcOrd="1" destOrd="0" presId="urn:microsoft.com/office/officeart/2005/8/layout/list1"/>
    <dgm:cxn modelId="{23E1967C-1253-444E-9104-27E2CED55E6C}" type="presOf" srcId="{1AE4B8AB-7CF6-4378-B1A5-13D0D8B17747}" destId="{492E33D2-A38C-4522-95D8-540CF5DB6B9B}" srcOrd="0" destOrd="4" presId="urn:microsoft.com/office/officeart/2005/8/layout/list1"/>
    <dgm:cxn modelId="{0726BD7C-380B-41CD-9A6D-4E82AD92F13D}" srcId="{CA50FF18-2632-4884-98FA-A4192934B32C}" destId="{E5E9D0EC-D284-45DC-8DF2-505C85C71E9F}" srcOrd="2" destOrd="0" parTransId="{6790A190-63C8-4DB3-9C18-EB621239991E}" sibTransId="{D245E3FB-B93E-4963-A635-5C372E8EB1A5}"/>
    <dgm:cxn modelId="{52AE8786-D57B-4A13-A2A7-80FD570A231A}" srcId="{CA50FF18-2632-4884-98FA-A4192934B32C}" destId="{17539D75-BBA1-46D8-8174-69A8C92433EF}" srcOrd="3" destOrd="0" parTransId="{093F439C-C675-418D-B5A1-F096FF371194}" sibTransId="{22D4710E-65F9-4334-AA8A-F70C2711D397}"/>
    <dgm:cxn modelId="{95B49E8D-88B5-4F1A-B996-A790BD886F11}" srcId="{E5E9D0EC-D284-45DC-8DF2-505C85C71E9F}" destId="{1AE4B8AB-7CF6-4378-B1A5-13D0D8B17747}" srcOrd="4" destOrd="0" parTransId="{E6CA095B-5C4B-4BD3-BB17-C6629B861670}" sibTransId="{ADE862C2-52E7-4D6D-982B-283CEB018AC8}"/>
    <dgm:cxn modelId="{DF0AEB91-9254-4ED3-AF48-F26C396BB063}" srcId="{17539D75-BBA1-46D8-8174-69A8C92433EF}" destId="{DF92EECA-4C21-4D01-9F7A-B19975CF4984}" srcOrd="2" destOrd="0" parTransId="{C2F9B4EA-F252-4259-84B6-09A1DAAC1E88}" sibTransId="{7DF7D085-93FB-4C37-B1DB-BEB816FC48EC}"/>
    <dgm:cxn modelId="{155D9095-5FBD-468C-8AA0-483CEFBD4115}" srcId="{CA50FF18-2632-4884-98FA-A4192934B32C}" destId="{65D856A3-AEA4-4057-982B-05113F6AD692}" srcOrd="0" destOrd="0" parTransId="{63BD3D47-857E-43A7-A32D-4899D66B300D}" sibTransId="{796E0677-FB83-40A7-A809-A3200F8F1132}"/>
    <dgm:cxn modelId="{B5C1279B-5F84-48BA-B0BB-86C3E1BBEC38}" type="presOf" srcId="{E5E9D0EC-D284-45DC-8DF2-505C85C71E9F}" destId="{868A2F97-06D7-4193-B8A6-4C71A82BAC72}" srcOrd="0" destOrd="0" presId="urn:microsoft.com/office/officeart/2005/8/layout/list1"/>
    <dgm:cxn modelId="{F5B5ECA1-75D7-4090-A3AE-56E85A05C43D}" type="presOf" srcId="{65D856A3-AEA4-4057-982B-05113F6AD692}" destId="{6D6C2CB3-86CD-44A0-9A49-B9C65C32B9DF}" srcOrd="1" destOrd="0" presId="urn:microsoft.com/office/officeart/2005/8/layout/list1"/>
    <dgm:cxn modelId="{6E26EEA5-33AC-4FDB-950F-4EACC321F162}" srcId="{65D856A3-AEA4-4057-982B-05113F6AD692}" destId="{917C2BEA-81DB-48E2-B0FB-D2580A7433B8}" srcOrd="0" destOrd="0" parTransId="{2E0F7F91-4194-434F-BFEE-5116C733DAE1}" sibTransId="{474B6419-D7F5-42E3-B7F4-4F792448A6C2}"/>
    <dgm:cxn modelId="{C6620CAB-935C-49F6-A50F-D5E7627065DD}" type="presOf" srcId="{459D36DF-E98E-4DEE-8CE4-C5861EF9CD91}" destId="{44874494-4366-4E18-8585-AFD2AEFA03C6}" srcOrd="0" destOrd="0" presId="urn:microsoft.com/office/officeart/2005/8/layout/list1"/>
    <dgm:cxn modelId="{46C1BFB8-AABC-4C0A-A27C-1483BC2E3BD8}" type="presOf" srcId="{341459EA-1125-4DC0-9308-A78D422144AB}" destId="{492E33D2-A38C-4522-95D8-540CF5DB6B9B}" srcOrd="0" destOrd="3" presId="urn:microsoft.com/office/officeart/2005/8/layout/list1"/>
    <dgm:cxn modelId="{53653EBF-C16E-4E8E-B10B-E228F35FE3CF}" type="presOf" srcId="{9CBC6D68-B7D9-4564-9A40-1FD66C3E37FB}" destId="{ADA495CC-2486-4022-80F5-27E11C37CE00}" srcOrd="0" destOrd="3" presId="urn:microsoft.com/office/officeart/2005/8/layout/list1"/>
    <dgm:cxn modelId="{75036FC7-7E03-4323-807B-DA25D3512030}" type="presOf" srcId="{0A19C7F4-79D5-46D4-97ED-D514B0DFA085}" destId="{255A1312-6120-4CF4-A50F-D402E87A2875}" srcOrd="0" destOrd="0" presId="urn:microsoft.com/office/officeart/2005/8/layout/list1"/>
    <dgm:cxn modelId="{CFDDE2C7-028E-4B29-9B79-AE05512D318C}" type="presOf" srcId="{A9CD6641-1BD4-4F51-AD36-02B8BBC62E84}" destId="{E347151C-5ED9-40B1-901F-875F2207EB16}" srcOrd="1" destOrd="0" presId="urn:microsoft.com/office/officeart/2005/8/layout/list1"/>
    <dgm:cxn modelId="{AC87B1CD-37FB-403A-B209-25B93EBD22AA}" srcId="{17539D75-BBA1-46D8-8174-69A8C92433EF}" destId="{9CBC6D68-B7D9-4564-9A40-1FD66C3E37FB}" srcOrd="3" destOrd="0" parTransId="{15EC69E2-D2EA-43CF-9D3C-323B64245283}" sibTransId="{D4767FEE-18A9-4D51-88F3-05ED9676ED33}"/>
    <dgm:cxn modelId="{12780BCE-226D-4D13-8255-42808A1F3A36}" type="presOf" srcId="{57E873E0-E598-4052-B19D-19025E218C29}" destId="{492E33D2-A38C-4522-95D8-540CF5DB6B9B}" srcOrd="0" destOrd="0" presId="urn:microsoft.com/office/officeart/2005/8/layout/list1"/>
    <dgm:cxn modelId="{191E05D3-B66A-45EE-B483-A46BE675FD68}" srcId="{E5E9D0EC-D284-45DC-8DF2-505C85C71E9F}" destId="{6ADF68D1-51E9-4212-A266-CA9F4E91A444}" srcOrd="2" destOrd="0" parTransId="{D5D80119-B339-46BF-A041-4C1BB67BFB85}" sibTransId="{E28A4465-E516-4DA2-A7CE-65B960A271CE}"/>
    <dgm:cxn modelId="{59C423D5-3D85-44E2-82E5-67D6CB6EB69B}" srcId="{E5E9D0EC-D284-45DC-8DF2-505C85C71E9F}" destId="{EE908013-8FAE-4AF9-896C-5660377796D5}" srcOrd="1" destOrd="0" parTransId="{AA173ECC-709E-4333-AE0F-C6E16DEBCBCD}" sibTransId="{896664BA-A40A-4F5C-BD5B-3AD095375141}"/>
    <dgm:cxn modelId="{F83B1EDF-B4D9-48A3-A962-F4A377FF7393}" type="presOf" srcId="{BBB6DF78-D185-4420-A49D-C99B24C53E1D}" destId="{ADA495CC-2486-4022-80F5-27E11C37CE00}" srcOrd="0" destOrd="0" presId="urn:microsoft.com/office/officeart/2005/8/layout/list1"/>
    <dgm:cxn modelId="{BAE270E4-D901-43B5-8729-0E2660A9D360}" type="presOf" srcId="{FF418A55-B026-4914-8D63-95888C01BE76}" destId="{ADA495CC-2486-4022-80F5-27E11C37CE00}" srcOrd="0" destOrd="1" presId="urn:microsoft.com/office/officeart/2005/8/layout/list1"/>
    <dgm:cxn modelId="{FEE23BE5-7DBD-459F-864E-629BF0D20045}" srcId="{CA50FF18-2632-4884-98FA-A4192934B32C}" destId="{459D36DF-E98E-4DEE-8CE4-C5861EF9CD91}" srcOrd="4" destOrd="0" parTransId="{014E4A74-9A29-4692-B3B2-8595CC27746E}" sibTransId="{CF817D7B-CD1A-4AA0-9C8E-CE7BE79E0AB5}"/>
    <dgm:cxn modelId="{1FB0564B-FD2E-45B9-B05F-83483D4FB0D2}" type="presParOf" srcId="{E328C90A-BBBB-449D-B9F1-0468B80001CB}" destId="{FBF8EBE6-EF43-476C-A3B1-B8C2B93CC019}" srcOrd="0" destOrd="0" presId="urn:microsoft.com/office/officeart/2005/8/layout/list1"/>
    <dgm:cxn modelId="{0AABF53B-2B7B-4285-B33F-089953748F96}" type="presParOf" srcId="{FBF8EBE6-EF43-476C-A3B1-B8C2B93CC019}" destId="{ECEF4ABC-F6A1-4E1F-826F-3F62B748B8BC}" srcOrd="0" destOrd="0" presId="urn:microsoft.com/office/officeart/2005/8/layout/list1"/>
    <dgm:cxn modelId="{703F9429-B8B1-4E2F-A359-03102B49206C}" type="presParOf" srcId="{FBF8EBE6-EF43-476C-A3B1-B8C2B93CC019}" destId="{6D6C2CB3-86CD-44A0-9A49-B9C65C32B9DF}" srcOrd="1" destOrd="0" presId="urn:microsoft.com/office/officeart/2005/8/layout/list1"/>
    <dgm:cxn modelId="{4C4F46B5-9C27-434A-8FC9-6C492D881ED2}" type="presParOf" srcId="{E328C90A-BBBB-449D-B9F1-0468B80001CB}" destId="{043E7D82-A17E-469E-A663-F1B1B8821004}" srcOrd="1" destOrd="0" presId="urn:microsoft.com/office/officeart/2005/8/layout/list1"/>
    <dgm:cxn modelId="{40397B3C-C546-4A63-B628-3605776EE69D}" type="presParOf" srcId="{E328C90A-BBBB-449D-B9F1-0468B80001CB}" destId="{E414A4A7-2939-4FC8-8069-7491BBC0F5F7}" srcOrd="2" destOrd="0" presId="urn:microsoft.com/office/officeart/2005/8/layout/list1"/>
    <dgm:cxn modelId="{563EA3F3-4E41-4402-9F6B-DF9E938B3BD2}" type="presParOf" srcId="{E328C90A-BBBB-449D-B9F1-0468B80001CB}" destId="{1C494AB3-7229-449D-9AA7-19923DFF03DD}" srcOrd="3" destOrd="0" presId="urn:microsoft.com/office/officeart/2005/8/layout/list1"/>
    <dgm:cxn modelId="{EF4D8827-68AF-44B5-991D-FC4C61FA44A2}" type="presParOf" srcId="{E328C90A-BBBB-449D-B9F1-0468B80001CB}" destId="{52AC1B62-DBAF-4B80-8F21-1BAEF08B83CF}" srcOrd="4" destOrd="0" presId="urn:microsoft.com/office/officeart/2005/8/layout/list1"/>
    <dgm:cxn modelId="{C0820C91-C0D5-4893-B5BC-5A7B701A92D1}" type="presParOf" srcId="{52AC1B62-DBAF-4B80-8F21-1BAEF08B83CF}" destId="{4A872C50-43DA-40F8-BD30-EC39CD812641}" srcOrd="0" destOrd="0" presId="urn:microsoft.com/office/officeart/2005/8/layout/list1"/>
    <dgm:cxn modelId="{F140C555-9130-46FC-ACA9-80EE656BC698}" type="presParOf" srcId="{52AC1B62-DBAF-4B80-8F21-1BAEF08B83CF}" destId="{E347151C-5ED9-40B1-901F-875F2207EB16}" srcOrd="1" destOrd="0" presId="urn:microsoft.com/office/officeart/2005/8/layout/list1"/>
    <dgm:cxn modelId="{7BCBC53D-A712-4B82-9F76-FB2F8F49ED80}" type="presParOf" srcId="{E328C90A-BBBB-449D-B9F1-0468B80001CB}" destId="{74CFFAE6-37EE-4FA7-AF31-689FE65518D6}" srcOrd="5" destOrd="0" presId="urn:microsoft.com/office/officeart/2005/8/layout/list1"/>
    <dgm:cxn modelId="{E4FAF2D1-A207-4149-A2F3-67BD73A79FAE}" type="presParOf" srcId="{E328C90A-BBBB-449D-B9F1-0468B80001CB}" destId="{255A1312-6120-4CF4-A50F-D402E87A2875}" srcOrd="6" destOrd="0" presId="urn:microsoft.com/office/officeart/2005/8/layout/list1"/>
    <dgm:cxn modelId="{11DC5E0E-7026-4F22-8297-373453F89CFF}" type="presParOf" srcId="{E328C90A-BBBB-449D-B9F1-0468B80001CB}" destId="{51105A95-0A6A-4995-BC18-6270C0C46571}" srcOrd="7" destOrd="0" presId="urn:microsoft.com/office/officeart/2005/8/layout/list1"/>
    <dgm:cxn modelId="{CB22FA2F-4418-47EA-ACDB-150BE4C00CAD}" type="presParOf" srcId="{E328C90A-BBBB-449D-B9F1-0468B80001CB}" destId="{B2F0BC09-3E66-4DA0-9A89-44E2FAC12F25}" srcOrd="8" destOrd="0" presId="urn:microsoft.com/office/officeart/2005/8/layout/list1"/>
    <dgm:cxn modelId="{27C7DD71-6875-4CFE-904F-C778BB88C347}" type="presParOf" srcId="{B2F0BC09-3E66-4DA0-9A89-44E2FAC12F25}" destId="{868A2F97-06D7-4193-B8A6-4C71A82BAC72}" srcOrd="0" destOrd="0" presId="urn:microsoft.com/office/officeart/2005/8/layout/list1"/>
    <dgm:cxn modelId="{67F84475-4684-4D16-A5C7-3BAB87CEB28F}" type="presParOf" srcId="{B2F0BC09-3E66-4DA0-9A89-44E2FAC12F25}" destId="{4141324D-21B1-4294-8050-CEE4D81DC0B3}" srcOrd="1" destOrd="0" presId="urn:microsoft.com/office/officeart/2005/8/layout/list1"/>
    <dgm:cxn modelId="{A2238DF0-4F1E-4D55-8AD0-6DDABD54E8C2}" type="presParOf" srcId="{E328C90A-BBBB-449D-B9F1-0468B80001CB}" destId="{98E57A32-75B2-40CB-B9E8-EC56D81AB82D}" srcOrd="9" destOrd="0" presId="urn:microsoft.com/office/officeart/2005/8/layout/list1"/>
    <dgm:cxn modelId="{9C76CBFF-A93C-47EA-93DF-8BC9A24387C9}" type="presParOf" srcId="{E328C90A-BBBB-449D-B9F1-0468B80001CB}" destId="{492E33D2-A38C-4522-95D8-540CF5DB6B9B}" srcOrd="10" destOrd="0" presId="urn:microsoft.com/office/officeart/2005/8/layout/list1"/>
    <dgm:cxn modelId="{CC67A01E-1A1F-43B8-93E2-05DEEF6B6227}" type="presParOf" srcId="{E328C90A-BBBB-449D-B9F1-0468B80001CB}" destId="{10458CED-06B6-494F-AB3F-21B9355B0775}" srcOrd="11" destOrd="0" presId="urn:microsoft.com/office/officeart/2005/8/layout/list1"/>
    <dgm:cxn modelId="{D2A0A9EA-993F-430B-99C1-6D4D3F77784E}" type="presParOf" srcId="{E328C90A-BBBB-449D-B9F1-0468B80001CB}" destId="{FCCF327E-23CC-4EC0-8CD7-384BF5349F93}" srcOrd="12" destOrd="0" presId="urn:microsoft.com/office/officeart/2005/8/layout/list1"/>
    <dgm:cxn modelId="{3CD3F474-B427-4B3F-A210-73AA05E60B89}" type="presParOf" srcId="{FCCF327E-23CC-4EC0-8CD7-384BF5349F93}" destId="{0A9CCE3F-F6AA-488E-B4B3-00167764FB3A}" srcOrd="0" destOrd="0" presId="urn:microsoft.com/office/officeart/2005/8/layout/list1"/>
    <dgm:cxn modelId="{4EB712C2-1B4B-4459-86B5-0203D5832E42}" type="presParOf" srcId="{FCCF327E-23CC-4EC0-8CD7-384BF5349F93}" destId="{313036B9-1C4B-4322-A7C7-2FA7760CFE88}" srcOrd="1" destOrd="0" presId="urn:microsoft.com/office/officeart/2005/8/layout/list1"/>
    <dgm:cxn modelId="{B00A289A-F55A-47CE-92E4-491581E67442}" type="presParOf" srcId="{E328C90A-BBBB-449D-B9F1-0468B80001CB}" destId="{D2BFBE83-669A-4F43-BF50-E43DA84608A7}" srcOrd="13" destOrd="0" presId="urn:microsoft.com/office/officeart/2005/8/layout/list1"/>
    <dgm:cxn modelId="{460EF579-C8F6-42E3-89CD-BC0EB1DD2F18}" type="presParOf" srcId="{E328C90A-BBBB-449D-B9F1-0468B80001CB}" destId="{ADA495CC-2486-4022-80F5-27E11C37CE00}" srcOrd="14" destOrd="0" presId="urn:microsoft.com/office/officeart/2005/8/layout/list1"/>
    <dgm:cxn modelId="{A6EABDB1-D53E-4A53-9509-867832789698}" type="presParOf" srcId="{E328C90A-BBBB-449D-B9F1-0468B80001CB}" destId="{E0DEFC43-AA37-4D84-A782-27766E0B35D5}" srcOrd="15" destOrd="0" presId="urn:microsoft.com/office/officeart/2005/8/layout/list1"/>
    <dgm:cxn modelId="{ED8B9139-6F00-4396-AF98-5B90501AF85B}" type="presParOf" srcId="{E328C90A-BBBB-449D-B9F1-0468B80001CB}" destId="{41D2D72E-A5F4-4402-A36A-B7DD9A5B8438}" srcOrd="16" destOrd="0" presId="urn:microsoft.com/office/officeart/2005/8/layout/list1"/>
    <dgm:cxn modelId="{84659592-0BF7-405E-ABBA-2E451E868FA1}" type="presParOf" srcId="{41D2D72E-A5F4-4402-A36A-B7DD9A5B8438}" destId="{44874494-4366-4E18-8585-AFD2AEFA03C6}" srcOrd="0" destOrd="0" presId="urn:microsoft.com/office/officeart/2005/8/layout/list1"/>
    <dgm:cxn modelId="{370B2053-41AB-4873-ACAB-BD6A57D5AFFE}" type="presParOf" srcId="{41D2D72E-A5F4-4402-A36A-B7DD9A5B8438}" destId="{06260BBE-F51D-4826-93FA-0896814A95DF}" srcOrd="1" destOrd="0" presId="urn:microsoft.com/office/officeart/2005/8/layout/list1"/>
    <dgm:cxn modelId="{7BBD835F-429C-42A9-AB91-00A9D4D88E19}" type="presParOf" srcId="{E328C90A-BBBB-449D-B9F1-0468B80001CB}" destId="{0B6C19B4-DBB5-44B3-A2EA-F022746B9062}" srcOrd="17" destOrd="0" presId="urn:microsoft.com/office/officeart/2005/8/layout/list1"/>
    <dgm:cxn modelId="{A43F957E-FAE2-47EA-915E-351C55017D59}" type="presParOf" srcId="{E328C90A-BBBB-449D-B9F1-0468B80001CB}" destId="{8D16288E-82F9-40EB-9472-4992A091FE7C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14A4A7-2939-4FC8-8069-7491BBC0F5F7}">
      <dsp:nvSpPr>
        <dsp:cNvPr id="0" name=""/>
        <dsp:cNvSpPr/>
      </dsp:nvSpPr>
      <dsp:spPr>
        <a:xfrm>
          <a:off x="0" y="245577"/>
          <a:ext cx="11342687" cy="485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0319" tIns="229108" rIns="88031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200" kern="1200" dirty="0"/>
            <a:t>Call for governments to actively safeguard AHD metrics within redesigned national HMIS systems</a:t>
          </a:r>
        </a:p>
      </dsp:txBody>
      <dsp:txXfrm>
        <a:off x="0" y="245577"/>
        <a:ext cx="11342687" cy="485100"/>
      </dsp:txXfrm>
    </dsp:sp>
    <dsp:sp modelId="{6D6C2CB3-86CD-44A0-9A49-B9C65C32B9DF}">
      <dsp:nvSpPr>
        <dsp:cNvPr id="0" name=""/>
        <dsp:cNvSpPr/>
      </dsp:nvSpPr>
      <dsp:spPr>
        <a:xfrm>
          <a:off x="567134" y="75654"/>
          <a:ext cx="7939880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0109" tIns="0" rIns="300109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Preserve M&amp;E for AHD During System Transitions</a:t>
          </a:r>
        </a:p>
      </dsp:txBody>
      <dsp:txXfrm>
        <a:off x="582986" y="91506"/>
        <a:ext cx="7908176" cy="293016"/>
      </dsp:txXfrm>
    </dsp:sp>
    <dsp:sp modelId="{255A1312-6120-4CF4-A50F-D402E87A2875}">
      <dsp:nvSpPr>
        <dsp:cNvPr id="0" name=""/>
        <dsp:cNvSpPr/>
      </dsp:nvSpPr>
      <dsp:spPr>
        <a:xfrm>
          <a:off x="0" y="952437"/>
          <a:ext cx="11342687" cy="6583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0319" tIns="229108" rIns="88031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200" kern="1200" dirty="0"/>
            <a:t>Lean, rationalized indicator set reflecting epidemic realities, aligned with system capacity, and producing actionable insights</a:t>
          </a:r>
        </a:p>
      </dsp:txBody>
      <dsp:txXfrm>
        <a:off x="0" y="952437"/>
        <a:ext cx="11342687" cy="658349"/>
      </dsp:txXfrm>
    </dsp:sp>
    <dsp:sp modelId="{E347151C-5ED9-40B1-901F-875F2207EB16}">
      <dsp:nvSpPr>
        <dsp:cNvPr id="0" name=""/>
        <dsp:cNvSpPr/>
      </dsp:nvSpPr>
      <dsp:spPr>
        <a:xfrm>
          <a:off x="567134" y="790077"/>
          <a:ext cx="7939880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0109" tIns="0" rIns="300109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Prioritize High‑Value, Feasible AHD Indicators</a:t>
          </a:r>
        </a:p>
      </dsp:txBody>
      <dsp:txXfrm>
        <a:off x="582986" y="805929"/>
        <a:ext cx="7908176" cy="293016"/>
      </dsp:txXfrm>
    </dsp:sp>
    <dsp:sp modelId="{492E33D2-A38C-4522-95D8-540CF5DB6B9B}">
      <dsp:nvSpPr>
        <dsp:cNvPr id="0" name=""/>
        <dsp:cNvSpPr/>
      </dsp:nvSpPr>
      <dsp:spPr>
        <a:xfrm>
          <a:off x="0" y="1832547"/>
          <a:ext cx="11342687" cy="12820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0319" tIns="229108" rIns="88031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200" kern="1200" dirty="0"/>
            <a:t>PLHIV newly initiating ART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200" kern="1200" dirty="0"/>
            <a:t>PLHIV re-engaging in care following disengagement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200" kern="1200" dirty="0"/>
            <a:t>PLHIV on ART with virologic failure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200" kern="1200" dirty="0"/>
            <a:t>PLHIV who are hospitalized or seriously ill or are considered clinically unstable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200" kern="1200" dirty="0"/>
            <a:t>Children &lt; 5 yrs, and not yet established on ART</a:t>
          </a:r>
        </a:p>
      </dsp:txBody>
      <dsp:txXfrm>
        <a:off x="0" y="1832547"/>
        <a:ext cx="11342687" cy="1282049"/>
      </dsp:txXfrm>
    </dsp:sp>
    <dsp:sp modelId="{4141324D-21B1-4294-8050-CEE4D81DC0B3}">
      <dsp:nvSpPr>
        <dsp:cNvPr id="0" name=""/>
        <dsp:cNvSpPr/>
      </dsp:nvSpPr>
      <dsp:spPr>
        <a:xfrm>
          <a:off x="567134" y="1670187"/>
          <a:ext cx="7939880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0109" tIns="0" rIns="300109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Recognize and Monitor Populations likely to Experience AHD </a:t>
          </a:r>
        </a:p>
      </dsp:txBody>
      <dsp:txXfrm>
        <a:off x="582986" y="1686039"/>
        <a:ext cx="7908176" cy="293016"/>
      </dsp:txXfrm>
    </dsp:sp>
    <dsp:sp modelId="{ADA495CC-2486-4022-80F5-27E11C37CE00}">
      <dsp:nvSpPr>
        <dsp:cNvPr id="0" name=""/>
        <dsp:cNvSpPr/>
      </dsp:nvSpPr>
      <dsp:spPr>
        <a:xfrm>
          <a:off x="0" y="3336357"/>
          <a:ext cx="11342687" cy="1074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0319" tIns="229108" rIns="880319" bIns="85344" numCol="1" spcCol="1270" anchor="t" anchorCtr="0">
          <a:noAutofit/>
        </a:bodyPr>
        <a:lstStyle/>
        <a:p>
          <a:pPr marL="118872" lvl="1" indent="-118872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" sz="12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AHD Screening &amp; Identification </a:t>
          </a:r>
          <a:endParaRPr lang="en-US" sz="12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  <a:p>
          <a:pPr marL="118872" lvl="1" indent="-118872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" sz="12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TB Screening, Prevention, Diagnosis &amp; Treatment </a:t>
          </a:r>
          <a:endParaRPr lang="en-US" sz="12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  <a:p>
          <a:pPr marL="118872" lvl="1" indent="-118872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" sz="12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CM Screening, Pre-emptive Therapy, Diagnosis &amp; Treatment </a:t>
          </a:r>
          <a:endParaRPr lang="en-US" sz="12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  <a:p>
          <a:pPr marL="118872" lvl="1" indent="-118872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" sz="12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Mortality Data </a:t>
          </a:r>
          <a:endParaRPr lang="en-US" sz="12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sp:txBody>
      <dsp:txXfrm>
        <a:off x="0" y="3336357"/>
        <a:ext cx="11342687" cy="1074150"/>
      </dsp:txXfrm>
    </dsp:sp>
    <dsp:sp modelId="{313036B9-1C4B-4322-A7C7-2FA7760CFE88}">
      <dsp:nvSpPr>
        <dsp:cNvPr id="0" name=""/>
        <dsp:cNvSpPr/>
      </dsp:nvSpPr>
      <dsp:spPr>
        <a:xfrm>
          <a:off x="567134" y="3173997"/>
          <a:ext cx="7939880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0109" tIns="0" rIns="300109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" sz="1400" b="1" kern="1200" dirty="0"/>
            <a:t>AHD Indicators Should Reflect the AHD Cascade</a:t>
          </a:r>
          <a:endParaRPr lang="en-US" sz="1400" b="1" kern="1200" dirty="0"/>
        </a:p>
      </dsp:txBody>
      <dsp:txXfrm>
        <a:off x="582986" y="3189849"/>
        <a:ext cx="7908176" cy="293016"/>
      </dsp:txXfrm>
    </dsp:sp>
    <dsp:sp modelId="{8D16288E-82F9-40EB-9472-4992A091FE7C}">
      <dsp:nvSpPr>
        <dsp:cNvPr id="0" name=""/>
        <dsp:cNvSpPr/>
      </dsp:nvSpPr>
      <dsp:spPr>
        <a:xfrm>
          <a:off x="0" y="4632267"/>
          <a:ext cx="11342687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260BBE-F51D-4826-93FA-0896814A95DF}">
      <dsp:nvSpPr>
        <dsp:cNvPr id="0" name=""/>
        <dsp:cNvSpPr/>
      </dsp:nvSpPr>
      <dsp:spPr>
        <a:xfrm>
          <a:off x="567134" y="4469907"/>
          <a:ext cx="7939880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0109" tIns="0" rIns="300109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Strengthen National M&amp;E Ownership While Maintaining Technical Rigor</a:t>
          </a:r>
        </a:p>
      </dsp:txBody>
      <dsp:txXfrm>
        <a:off x="582986" y="4485759"/>
        <a:ext cx="7908176" cy="2930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26/07/2026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913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BD5FC-08E1-8E51-C470-7D093BE87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D8F8E5-AC2F-28AC-5A21-E3E8067392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1E68EA-654F-9AD7-0B6A-17DD4AEE9E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416D32-ED4C-A599-BFDC-33EECBD84D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809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773BE-C90A-F47D-3B00-2B932ED46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194F0F-B4C4-E4B8-4AFE-54D772B81E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26F726-C4DC-536C-DAD1-9567274CE4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F791D2-026F-7156-C0A6-2B4EEF66F4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5696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834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data is on AHD Identification among </a:t>
            </a:r>
            <a:r>
              <a:rPr lang="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 Initiating ART </a:t>
            </a:r>
            <a:r>
              <a:rPr lang="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(n=3 countries)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CD4 Testing among New ART Initiators </a:t>
            </a:r>
            <a:r>
              <a:rPr lang="en-US" dirty="0"/>
              <a:t>is fairly stable across periods 44,499 to 41,191 to 45,776. This is </a:t>
            </a:r>
            <a:r>
              <a:rPr lang="en-US" b="1" dirty="0"/>
              <a:t>despite the sharp decline in people initiating ART </a:t>
            </a:r>
            <a:r>
              <a:rPr lang="en-US" dirty="0"/>
              <a:t>from 125,383 (Q1 2024) to 83,820 (Q1 2025), then some recovery to 97,288 (Q1 2026).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" b="1" dirty="0"/>
              <a:t>AHD Identification </a:t>
            </a:r>
            <a:r>
              <a:rPr lang="" dirty="0"/>
              <a:t>- Increased from </a:t>
            </a:r>
            <a:r>
              <a:rPr lang="" b="1" dirty="0"/>
              <a:t>10,096 (Q1 2024)</a:t>
            </a:r>
            <a:r>
              <a:rPr lang="" dirty="0"/>
              <a:t> to </a:t>
            </a:r>
            <a:r>
              <a:rPr lang="" b="1" dirty="0"/>
              <a:t>11,908 (Q1 2025)</a:t>
            </a:r>
            <a:r>
              <a:rPr lang="" dirty="0"/>
              <a:t>, then slightly decreased </a:t>
            </a:r>
            <a:r>
              <a:rPr lang="" b="1" dirty="0">
                <a:effectLst/>
              </a:rPr>
              <a:t>10,477 (Q1 2026) with the </a:t>
            </a:r>
            <a:r>
              <a:rPr lang="" dirty="0">
                <a:effectLst/>
              </a:rPr>
              <a:t>proportion of advanced HIV disease cases remaining high, implying </a:t>
            </a:r>
            <a:r>
              <a:rPr lang="" b="1" dirty="0">
                <a:effectLst/>
              </a:rPr>
              <a:t>persistent late presentation or incomplete early testing.</a:t>
            </a:r>
            <a:endParaRPr lang="" b="1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" b="1" dirty="0"/>
              <a:t>AHD burden remains significant</a:t>
            </a:r>
            <a:r>
              <a:rPr lang="" dirty="0"/>
              <a:t>, and </a:t>
            </a:r>
            <a:r>
              <a:rPr lang="" b="1" dirty="0"/>
              <a:t>CD4 testing coverage</a:t>
            </a:r>
            <a:r>
              <a:rPr lang="" dirty="0"/>
              <a:t> continues to be the </a:t>
            </a:r>
            <a:r>
              <a:rPr lang="" dirty="0">
                <a:effectLst/>
              </a:rPr>
              <a:t>main bottleneck for accurate identification.</a:t>
            </a:r>
            <a:endParaRPr lang="" dirty="0"/>
          </a:p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890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AE1B1-8B7D-16DC-A632-4E49DB78E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26D05F-0D35-5AD9-7C44-745DC7A7B7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B3D178-0E24-965C-D88A-9F13AD8CF5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Summary of graphs: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dirty="0"/>
              <a:t>Notably, documented deaths remained largely below 2024 mean levels and improved outcomes on mortality should be interpreted cautiously </a:t>
            </a:r>
          </a:p>
          <a:p>
            <a:endParaRPr lang="en-GB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Country summaries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Country X (Quarterly)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Mortality remained broadly stable around the 2024 baseline (−6% to +17%), with occasional quarterly increases suggesting intermittent spikes rather than a sustained trend.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Country Y (Monthly)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Documented deaths remained consistently below the 2024 mean (−45% to −3%), suggesting a sustained decline, although incomplete death ascertainment cannot be ruled out.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Country Z (Monthly)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Mortality fluctuated around the 2024 baseline (−37% to +10%), indicating variable reporting or localized changes rather than a consistent trend.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A04FCB-4C6D-65A9-04D2-27E3559AF6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E8DCDC-D13C-2549-BE6A-717E9EED41A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9396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F8AE0-3597-E67D-AED8-B4D13D633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229E7D-74CE-F6C4-2AE1-A6D4C3C6F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939436-6ACB-0E61-BDC9-A784E21837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0309CB-7FA5-04DB-FDDB-A48A046F53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610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145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22862B-CFFF-112E-9812-F9B55D5D790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05892" y="5658467"/>
            <a:ext cx="2499764" cy="130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  <a:p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 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  <a:p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 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Donec </a:t>
            </a:r>
            <a:r>
              <a:rPr lang="en-GB" noProof="0" err="1"/>
              <a:t>rutrum</a:t>
            </a:r>
            <a:r>
              <a:rPr lang="en-GB" noProof="0"/>
              <a:t> </a:t>
            </a:r>
            <a:r>
              <a:rPr lang="en-GB" noProof="0" err="1"/>
              <a:t>congue</a:t>
            </a:r>
            <a:r>
              <a:rPr lang="en-GB" noProof="0"/>
              <a:t> </a:t>
            </a:r>
            <a:r>
              <a:rPr lang="en-GB" noProof="0" err="1"/>
              <a:t>leo</a:t>
            </a:r>
            <a:r>
              <a:rPr lang="en-GB" noProof="0"/>
              <a:t>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malesuada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err="1"/>
              <a:t>Curabitur</a:t>
            </a:r>
            <a:r>
              <a:rPr lang="en-GB" noProof="0"/>
              <a:t> </a:t>
            </a:r>
            <a:r>
              <a:rPr lang="en-GB" noProof="0" err="1"/>
              <a:t>aliquet</a:t>
            </a:r>
            <a:r>
              <a:rPr lang="en-GB" noProof="0"/>
              <a:t> </a:t>
            </a:r>
            <a:r>
              <a:rPr lang="en-GB" noProof="0" err="1"/>
              <a:t>quam</a:t>
            </a:r>
            <a:r>
              <a:rPr lang="en-GB" noProof="0"/>
              <a:t> id dui </a:t>
            </a:r>
            <a:r>
              <a:rPr lang="en-GB" noProof="0" err="1"/>
              <a:t>posuere</a:t>
            </a:r>
            <a:r>
              <a:rPr lang="en-GB" noProof="0"/>
              <a:t> </a:t>
            </a:r>
            <a:r>
              <a:rPr lang="en-GB" noProof="0" err="1"/>
              <a:t>blandit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GB" noProof="0"/>
              <a:t>Click icon to add picture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GB" noProof="0"/>
              <a:t>Click icon to add picture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GB" noProof="0"/>
              <a:t>Click icon to add picture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6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4" r:id="rId10"/>
    <p:sldLayoutId id="2147483716" r:id="rId11"/>
    <p:sldLayoutId id="2147483717" r:id="rId12"/>
    <p:sldLayoutId id="214748372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A04B1-372F-B359-D62A-9CC263D7C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180068"/>
            <a:ext cx="7357341" cy="5759450"/>
          </a:xfrm>
        </p:spPr>
        <p:txBody>
          <a:bodyPr/>
          <a:lstStyle/>
          <a:p>
            <a:r>
              <a:rPr lang="en-US"/>
              <a:t>Monitoring &amp; evaluation for advanced HIV disease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59164F-E97A-9F08-0E28-96DFA83CFE4D}"/>
              </a:ext>
            </a:extLst>
          </p:cNvPr>
          <p:cNvSpPr txBox="1"/>
          <p:nvPr/>
        </p:nvSpPr>
        <p:spPr>
          <a:xfrm>
            <a:off x="4104515" y="4954357"/>
            <a:ext cx="73573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Maureen Syowai, ICAP at Columbia University, Kenya </a:t>
            </a:r>
            <a:br>
              <a:rPr lang="en-US" sz="1000" dirty="0"/>
            </a:br>
            <a:r>
              <a:rPr lang="en-US" sz="1000" b="1" dirty="0"/>
              <a:t>Unfinished business: Ending preventable deaths from advanced HIV disease in a changing HIV response  </a:t>
            </a: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305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E1ECF50-185D-D1F1-A9F2-977831A37738}"/>
              </a:ext>
            </a:extLst>
          </p:cNvPr>
          <p:cNvSpPr/>
          <p:nvPr/>
        </p:nvSpPr>
        <p:spPr>
          <a:xfrm>
            <a:off x="5880102" y="457200"/>
            <a:ext cx="5549898" cy="61243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43F62C-8BCF-7782-249F-0E7CDB9E00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4" y="2791792"/>
            <a:ext cx="5437188" cy="2944008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" sz="1600" dirty="0"/>
              <a:t>Shifting M&amp;E Systems: Transitioning to Government‑Led M&amp;E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AHD Metrics: Aligning Indicators to Systems &amp; Epidemics</a:t>
            </a:r>
          </a:p>
          <a:p>
            <a:pPr marL="342900" indent="-342900">
              <a:buFont typeface="+mj-lt"/>
              <a:buAutoNum type="arabicPeriod"/>
            </a:pPr>
            <a:r>
              <a:rPr lang="" sz="1600" dirty="0"/>
              <a:t>Data Trends: Signals in the AHD Data from National HMIS: 2024–2026</a:t>
            </a:r>
          </a:p>
          <a:p>
            <a:pPr marL="342900" indent="-342900">
              <a:buFont typeface="+mj-lt"/>
              <a:buAutoNum type="arabicPeriod"/>
            </a:pPr>
            <a:r>
              <a:rPr lang="" sz="1600" dirty="0"/>
              <a:t>Call to Action: Protecting AHD M&amp;E in a Time of Transition</a:t>
            </a:r>
            <a:endParaRPr lang="en-US" sz="1600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68E7D0-D247-A989-3905-2B5FADDD1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5" y="1381458"/>
            <a:ext cx="5437187" cy="1212747"/>
          </a:xfrm>
        </p:spPr>
        <p:txBody>
          <a:bodyPr/>
          <a:lstStyle/>
          <a:p>
            <a:r>
              <a:rPr lang="en-US"/>
              <a:t>Outline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078D44A-FFB9-8ECA-716F-2E6907A5703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r="6116" b="148"/>
          <a:stretch>
            <a:fillRect/>
          </a:stretch>
        </p:blipFill>
        <p:spPr>
          <a:xfrm>
            <a:off x="6480354" y="844472"/>
            <a:ext cx="4456153" cy="489132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45655C-EB05-E9F7-6E5C-3CC650875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832" y="4324499"/>
            <a:ext cx="2439308" cy="1304925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9163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CB0AA0-491F-40E9-7E2C-C3805136A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CQUIN: </a:t>
            </a:r>
            <a:r>
              <a:rPr lang="en-US" sz="4000" dirty="0"/>
              <a:t>HIV Coverage, Quality, and Impact Network 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E9CCFF4-D240-7B15-C03E-EE647248AF38}"/>
              </a:ext>
            </a:extLst>
          </p:cNvPr>
          <p:cNvSpPr txBox="1">
            <a:spLocks/>
          </p:cNvSpPr>
          <p:nvPr/>
        </p:nvSpPr>
        <p:spPr>
          <a:xfrm>
            <a:off x="6752162" y="2371959"/>
            <a:ext cx="4550838" cy="1784920"/>
          </a:xfrm>
          <a:prstGeom prst="rect">
            <a:avLst/>
          </a:prstGeom>
        </p:spPr>
        <p:txBody>
          <a:bodyPr numCol="3">
            <a:normAutofit/>
          </a:bodyPr>
          <a:lstStyle>
            <a:lvl1pPr marL="342900" indent="-342900" algn="l" defTabSz="457200" rtl="0" eaLnBrk="1" latinLnBrk="0" hangingPunct="1">
              <a:lnSpc>
                <a:spcPct val="140000"/>
              </a:lnSpc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lnSpc>
                <a:spcPct val="140000"/>
              </a:lnSpc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140000"/>
              </a:lnSpc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140000"/>
              </a:lnSpc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140000"/>
              </a:lnSpc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Burundi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Cameroon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Côte d’Ivoire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DRC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Eswatini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Ethiopia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Ghana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000" b="1" i="0" u="none" strike="noStrike" kern="1200" cap="none" spc="3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Kenya </a:t>
            </a:r>
            <a:b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</a:b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Lesotho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Liberia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Malawi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Mozambique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Nigeria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Rwanda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000" b="1" i="0" u="none" strike="noStrike" kern="1200" cap="none" spc="3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Senegal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Sierra Leone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South Africa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Tanzania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Uganda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Zambia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3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Arial"/>
              </a:rPr>
              <a:t>Zimbabwe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900" b="1" i="0" u="none" strike="noStrike" kern="1200" cap="none" spc="3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01CD8F-C123-E6A2-0AA8-B0129DDC19AB}"/>
              </a:ext>
            </a:extLst>
          </p:cNvPr>
          <p:cNvSpPr txBox="1"/>
          <p:nvPr/>
        </p:nvSpPr>
        <p:spPr>
          <a:xfrm>
            <a:off x="4948406" y="2814145"/>
            <a:ext cx="1765107" cy="1158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21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COUNTRIES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D8B1E9-7AF3-D13F-A040-13DFFCDB4DE0}"/>
              </a:ext>
            </a:extLst>
          </p:cNvPr>
          <p:cNvSpPr txBox="1"/>
          <p:nvPr/>
        </p:nvSpPr>
        <p:spPr>
          <a:xfrm>
            <a:off x="7408263" y="4156879"/>
            <a:ext cx="32550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FUNDED BY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BILL &amp; MELINDA GATES FOUNDATION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B640DF-2131-7D17-0C6D-BCDC45B5DEED}"/>
              </a:ext>
            </a:extLst>
          </p:cNvPr>
          <p:cNvSpPr txBox="1"/>
          <p:nvPr/>
        </p:nvSpPr>
        <p:spPr>
          <a:xfrm>
            <a:off x="4815481" y="4298543"/>
            <a:ext cx="2030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CONVENED BY ICAP AT COLUMBIA UNIVERSITY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5463F97-48E1-EC96-B749-757A545EF1F9}"/>
              </a:ext>
            </a:extLst>
          </p:cNvPr>
          <p:cNvSpPr txBox="1">
            <a:spLocks noGrp="1"/>
          </p:cNvSpPr>
          <p:nvPr>
            <p:ph type="body" sz="quarter" idx="17"/>
          </p:nvPr>
        </p:nvSpPr>
        <p:spPr>
          <a:xfrm>
            <a:off x="478539" y="2325187"/>
            <a:ext cx="3637852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Convening</a:t>
            </a:r>
            <a:r>
              <a:rPr lang="en-US" b="1" dirty="0"/>
              <a:t> local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health system leaders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to accelerate the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scale-up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of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high-quality, high-impact person-centered HIV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services since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2017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ICAP provides technical assistance and thought leadership.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AIM: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To promote country-to-country learning, knowledge sharing, and the co-creation of practical tools.</a:t>
            </a:r>
            <a:r>
              <a:rPr lang="en-US" dirty="0"/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GOAL: Increased coverage and quality of person-centered HIV services for enhanced health outcomes.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38B8917-618F-8A0A-18CD-59C077F70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426" y="4982402"/>
            <a:ext cx="1243658" cy="124365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8FC169B-A736-F185-CB80-40DD4065BAA1}"/>
              </a:ext>
            </a:extLst>
          </p:cNvPr>
          <p:cNvSpPr txBox="1"/>
          <p:nvPr/>
        </p:nvSpPr>
        <p:spPr>
          <a:xfrm>
            <a:off x="9939729" y="6381050"/>
            <a:ext cx="20663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cquin.icap.columbia.edu</a:t>
            </a:r>
          </a:p>
        </p:txBody>
      </p:sp>
    </p:spTree>
    <p:extLst>
      <p:ext uri="{BB962C8B-B14F-4D97-AF65-F5344CB8AC3E}">
        <p14:creationId xmlns:p14="http://schemas.microsoft.com/office/powerpoint/2010/main" val="2939790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70575-06C0-D44C-1862-A5D4B298E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2D6A26-E91A-770D-A52C-A1C6E1314D5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2215" y="2194052"/>
            <a:ext cx="4955151" cy="354371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M&amp;E Landscape Is Shifting</a:t>
            </a:r>
            <a:endParaRPr lang="en-US" sz="20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Countries are transitioning from donor‑driven systems to </a:t>
            </a:r>
            <a:r>
              <a:rPr lang="en-US" sz="2000" b="1" dirty="0"/>
              <a:t>government‑owned, integrated M&amp;E platforms.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AHD monitoring must </a:t>
            </a:r>
            <a:r>
              <a:rPr lang="en-US" sz="2000" b="1" dirty="0"/>
              <a:t>adapt to national HMIS realities,</a:t>
            </a:r>
            <a:r>
              <a:rPr lang="en-US" sz="2000" dirty="0"/>
              <a:t> data flows, and governance structures.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D38289-B2A6-14DE-EDDD-7CDFE564A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19352"/>
            <a:ext cx="7632700" cy="1102253"/>
          </a:xfrm>
        </p:spPr>
        <p:txBody>
          <a:bodyPr>
            <a:noAutofit/>
          </a:bodyPr>
          <a:lstStyle/>
          <a:p>
            <a:r>
              <a:rPr lang="" sz="2800" dirty="0"/>
              <a:t>Shifting M&amp;E Systems: Transitioning to Government‑Led M&amp;E</a:t>
            </a:r>
            <a:endParaRPr lang="en-US" sz="2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A6B8C3A-6EB8-E6F3-A5D6-756553B5F3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8029"/>
          <a:stretch>
            <a:fillRect/>
          </a:stretch>
        </p:blipFill>
        <p:spPr>
          <a:xfrm>
            <a:off x="5284650" y="5500580"/>
            <a:ext cx="4071811" cy="102511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69586855-289F-C19B-6579-35A72C972C3D}"/>
              </a:ext>
            </a:extLst>
          </p:cNvPr>
          <p:cNvSpPr txBox="1"/>
          <p:nvPr/>
        </p:nvSpPr>
        <p:spPr>
          <a:xfrm>
            <a:off x="9456366" y="5520694"/>
            <a:ext cx="2292725" cy="98488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All domains had external support and/or gaps in </a:t>
            </a:r>
            <a:r>
              <a:rPr kumimoji="0"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80+% of M&amp;E functions 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F2D65DE-7C0D-7DF5-1E0C-F4F4FC3B3FAF}"/>
              </a:ext>
            </a:extLst>
          </p:cNvPr>
          <p:cNvSpPr txBox="1"/>
          <p:nvPr/>
        </p:nvSpPr>
        <p:spPr>
          <a:xfrm>
            <a:off x="5284651" y="6537585"/>
            <a:ext cx="64610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Source: ICAP CQUIN National M&amp;E System Assessment (Nov 2025 – Feb 2026)</a:t>
            </a:r>
            <a:endParaRPr lang="LID4096" sz="900" b="1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4833C3EA-65AD-587A-47B1-B235C2AD2B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4650" y="1643316"/>
            <a:ext cx="6441023" cy="370315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026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398FF-0023-647D-004A-49E0D9EA8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F13248A-8CCE-0689-7329-5256923CD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0" y="354700"/>
            <a:ext cx="8535857" cy="566082"/>
          </a:xfrm>
        </p:spPr>
        <p:txBody>
          <a:bodyPr>
            <a:noAutofit/>
          </a:bodyPr>
          <a:lstStyle/>
          <a:p>
            <a:r>
              <a:rPr lang="en-US" sz="2800" dirty="0"/>
              <a:t>State of AHD M&amp;E Across CQUIN-Member Countries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9864EE-BF03-C4B5-D33C-C8E492781D3B}"/>
              </a:ext>
            </a:extLst>
          </p:cNvPr>
          <p:cNvSpPr txBox="1"/>
          <p:nvPr/>
        </p:nvSpPr>
        <p:spPr>
          <a:xfrm>
            <a:off x="5257800" y="1511169"/>
            <a:ext cx="6554657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" sz="2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Limited Visibility into AHD Performance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Most countries cannot produce </a:t>
            </a:r>
            <a:r>
              <a:rPr kumimoji="0" lang="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meaningful AHD </a:t>
            </a:r>
            <a:r>
              <a:rPr kumimoji="0" lang="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/>
                <a:ea typeface="+mn-ea"/>
                <a:cs typeface="+mn-cs"/>
              </a:rPr>
              <a:t>cascades:</a:t>
            </a:r>
            <a:r>
              <a:rPr kumimoji="0" lang="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/>
                <a:ea typeface="+mn-ea"/>
                <a:cs typeface="+mn-cs"/>
              </a:rPr>
              <a:t> data gaps exist at every </a:t>
            </a:r>
            <a:r>
              <a:rPr kumimoji="0" lang="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step from identification to management.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AHD indicators are inconsistently captured, fragmented across tools, or missing in national HMIS/DHIS2 platforms.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Reporting pathways for AHD are often parallel, manual, or donor‑driven, resulting in </a:t>
            </a:r>
            <a:r>
              <a:rPr kumimoji="0" lang="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poor completeness and weak national ownership</a:t>
            </a:r>
            <a:r>
              <a:rPr kumimoji="0" lang="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B158CD-95EC-C686-69BF-3A8FC9C81B40}"/>
              </a:ext>
            </a:extLst>
          </p:cNvPr>
          <p:cNvSpPr txBox="1"/>
          <p:nvPr/>
        </p:nvSpPr>
        <p:spPr>
          <a:xfrm>
            <a:off x="5257800" y="3903307"/>
            <a:ext cx="655465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" sz="2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Significant Gaps in Routine AHD Monitoring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" sz="1600" dirty="0"/>
              <a:t>CD4 testing coverage remains uneven, limiting the ability to identify and manage AHD early.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" sz="1600" dirty="0"/>
              <a:t>Recognizing </a:t>
            </a:r>
            <a:r>
              <a:rPr lang="en-US" sz="1600" dirty="0"/>
              <a:t>and monitoring all populations likely to experience AHD, beyond people newly initiating ART, still falls short.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C6A78C-F479-3C99-ED08-EE3573047EB7}"/>
              </a:ext>
            </a:extLst>
          </p:cNvPr>
          <p:cNvSpPr txBox="1"/>
          <p:nvPr/>
        </p:nvSpPr>
        <p:spPr>
          <a:xfrm>
            <a:off x="5257800" y="5520972"/>
            <a:ext cx="655465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" sz="2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In‑Patient Blind Spot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" sz="1600" dirty="0"/>
              <a:t>AHD management in inpatient settings, where the sickest patients are seen, is </a:t>
            </a:r>
            <a:r>
              <a:rPr lang="" sz="1600" b="1" dirty="0"/>
              <a:t>almost entirely invisible</a:t>
            </a:r>
            <a:r>
              <a:rPr lang="" sz="1600" dirty="0"/>
              <a:t> to national HIV programs.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8C0F9E-3840-D365-08CA-0AB265A8E324}"/>
              </a:ext>
            </a:extLst>
          </p:cNvPr>
          <p:cNvSpPr txBox="1"/>
          <p:nvPr/>
        </p:nvSpPr>
        <p:spPr>
          <a:xfrm>
            <a:off x="5257800" y="1075276"/>
            <a:ext cx="667512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" sz="2000" b="1" dirty="0"/>
              <a:t>AHD is Under‑Measured and Under‑Managed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96102EA-CC34-E0CC-8382-F7A716050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1368" y="2468920"/>
            <a:ext cx="2286160" cy="31590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6681E61-3C1E-317C-43F9-CAE0285C8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211" y="2468921"/>
            <a:ext cx="2286160" cy="315905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236677-59BA-CE22-BB98-4B7BB380531B}"/>
              </a:ext>
            </a:extLst>
          </p:cNvPr>
          <p:cNvSpPr/>
          <p:nvPr/>
        </p:nvSpPr>
        <p:spPr>
          <a:xfrm>
            <a:off x="204211" y="2468920"/>
            <a:ext cx="4713317" cy="326834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LID4096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FB5663-B4D5-C3E5-8A62-25EF49F80582}"/>
              </a:ext>
            </a:extLst>
          </p:cNvPr>
          <p:cNvSpPr txBox="1"/>
          <p:nvPr/>
        </p:nvSpPr>
        <p:spPr>
          <a:xfrm>
            <a:off x="102105" y="5789927"/>
            <a:ext cx="4917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200" b="1" dirty="0"/>
              <a:t>Progress on M&amp;E of AHD has been slow over the years even with WHO AHD guidance </a:t>
            </a:r>
            <a:r>
              <a:rPr lang="" sz="1200" b="1" dirty="0"/>
              <a:t>dating back to </a:t>
            </a:r>
            <a:r>
              <a:rPr lang="en-US" sz="1200" b="1" dirty="0"/>
              <a:t>2017</a:t>
            </a:r>
            <a:endParaRPr lang="LID4096" sz="1200" b="1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E9B4CFE-C442-ACB8-B925-68E072C664D8}"/>
              </a:ext>
            </a:extLst>
          </p:cNvPr>
          <p:cNvSpPr txBox="1">
            <a:spLocks/>
          </p:cNvSpPr>
          <p:nvPr/>
        </p:nvSpPr>
        <p:spPr>
          <a:xfrm>
            <a:off x="204211" y="1607922"/>
            <a:ext cx="4713317" cy="75170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latin typeface="Century Gothic"/>
              </a:rPr>
              <a:t>Progress in M&amp;E of AHD </a:t>
            </a:r>
          </a:p>
          <a:p>
            <a:pPr algn="ctr"/>
            <a:r>
              <a:rPr lang="en-US" sz="2400" dirty="0">
                <a:latin typeface="Century Gothic"/>
              </a:rPr>
              <a:t>(2023 and 2024)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AB3D21-6C64-9467-C20A-0BB1AB5A68C6}"/>
              </a:ext>
            </a:extLst>
          </p:cNvPr>
          <p:cNvSpPr txBox="1"/>
          <p:nvPr/>
        </p:nvSpPr>
        <p:spPr>
          <a:xfrm>
            <a:off x="102611" y="6238892"/>
            <a:ext cx="47133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Source: ICAP CQUIN AHD CMM Assessment (2023 and 2024)</a:t>
            </a:r>
            <a:endParaRPr lang="LID4096" sz="900" b="1" dirty="0"/>
          </a:p>
        </p:txBody>
      </p:sp>
    </p:spTree>
    <p:extLst>
      <p:ext uri="{BB962C8B-B14F-4D97-AF65-F5344CB8AC3E}">
        <p14:creationId xmlns:p14="http://schemas.microsoft.com/office/powerpoint/2010/main" val="740645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3A65E-7B34-8941-8E4D-F2CD9B114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FBCD63-03D1-2508-463E-87C1BBC04F0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8650" y="1985873"/>
            <a:ext cx="4970483" cy="4151880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" sz="1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Opportunities to Prioritize and Strengthen AHD M&amp;E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" sz="1600" dirty="0"/>
              <a:t>Integrate AHD indicators into </a:t>
            </a:r>
            <a:r>
              <a:rPr lang="" sz="1600" b="1" dirty="0"/>
              <a:t>HMIS/DHIS2</a:t>
            </a:r>
            <a:r>
              <a:rPr lang="" sz="1600" dirty="0"/>
              <a:t> workflows and national dashboards.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Address the inpatient AHD blind spot through </a:t>
            </a:r>
            <a:r>
              <a:rPr lang="en-US" sz="1600" b="1" dirty="0"/>
              <a:t>sentinel surveillance</a:t>
            </a:r>
            <a:r>
              <a:rPr lang="en-US" sz="1600" dirty="0"/>
              <a:t> while hospitals transition to EMRs.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" sz="1600" dirty="0"/>
              <a:t>Use M&amp;E </a:t>
            </a:r>
            <a:r>
              <a:rPr lang="en-US" sz="1600" dirty="0"/>
              <a:t>system‑shift periods </a:t>
            </a:r>
            <a:r>
              <a:rPr lang="" sz="1600" dirty="0"/>
              <a:t>to </a:t>
            </a:r>
            <a:r>
              <a:rPr lang="" sz="1600" b="1" dirty="0"/>
              <a:t>harmonize definitions, tools, and reporting pathways</a:t>
            </a:r>
            <a:r>
              <a:rPr lang="" sz="1600" dirty="0"/>
              <a:t>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" sz="1600" dirty="0"/>
              <a:t>Strengthen </a:t>
            </a:r>
            <a:r>
              <a:rPr lang="" sz="1600" b="1" dirty="0"/>
              <a:t>data use capacity</a:t>
            </a:r>
            <a:r>
              <a:rPr lang="" sz="1600" dirty="0"/>
              <a:t> at facility, subnational, and national levels.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" sz="1600" dirty="0"/>
              <a:t>Leverage synergies with </a:t>
            </a:r>
            <a:r>
              <a:rPr lang="" sz="1600" b="1" dirty="0"/>
              <a:t>TB screening, mortality audits, CD4 testing systems</a:t>
            </a:r>
            <a:r>
              <a:rPr lang="" sz="1600" dirty="0"/>
              <a:t>, and community reporting.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7DFE241-B655-7584-0C58-F893ECC20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" sz="2800" dirty="0"/>
              <a:t>AHD Metrics: Aligning Indicators to Systems &amp; Epidemics</a:t>
            </a:r>
            <a:endParaRPr lang="en-US" sz="2800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F62DB81F-F251-F883-2AEA-754E02ACF97E}"/>
              </a:ext>
            </a:extLst>
          </p:cNvPr>
          <p:cNvSpPr txBox="1">
            <a:spLocks/>
          </p:cNvSpPr>
          <p:nvPr/>
        </p:nvSpPr>
        <p:spPr>
          <a:xfrm>
            <a:off x="5956300" y="1985403"/>
            <a:ext cx="5792791" cy="441503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" sz="1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AHD M&amp;E Framework &amp; Indicator Rationalization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" sz="1600" dirty="0"/>
              <a:t>Rationalize AHD indicators based on: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" sz="1600" b="1" dirty="0"/>
              <a:t>Epidemic context</a:t>
            </a:r>
            <a:r>
              <a:rPr lang="" sz="1600" dirty="0"/>
              <a:t> (AHD burden, testing coverage, mortality trends).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" sz="1600" b="1" dirty="0"/>
              <a:t>System capabilities</a:t>
            </a:r>
            <a:r>
              <a:rPr lang="" sz="1600" dirty="0"/>
              <a:t> (lab connectivity, digital maturity, data flow reliability).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" sz="1600" b="1" dirty="0"/>
              <a:t>M&amp;E shifts</a:t>
            </a:r>
            <a:r>
              <a:rPr lang="" sz="1600" dirty="0"/>
              <a:t> (integration, interoperability).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" sz="1600" dirty="0"/>
              <a:t>Aim for a </a:t>
            </a:r>
            <a:r>
              <a:rPr lang="" sz="1600" b="1" dirty="0"/>
              <a:t>lean, high‑value indicator set</a:t>
            </a:r>
            <a:r>
              <a:rPr lang="" sz="1600" dirty="0"/>
              <a:t> that is feasible, actionable, and aligned with national priorities.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" sz="1600" dirty="0"/>
              <a:t>Ensure indicators reflect </a:t>
            </a:r>
            <a:r>
              <a:rPr lang="" sz="1600" b="1" dirty="0"/>
              <a:t>what systems can reliably produce</a:t>
            </a:r>
            <a:r>
              <a:rPr lang="" sz="1600" dirty="0"/>
              <a:t> and </a:t>
            </a:r>
            <a:r>
              <a:rPr lang="" sz="1600" b="1" dirty="0"/>
              <a:t>what programs need to act on</a:t>
            </a:r>
            <a:r>
              <a:rPr lang="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78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27A98EA-A703-8A54-34CD-1A89E8B5146A}"/>
              </a:ext>
            </a:extLst>
          </p:cNvPr>
          <p:cNvSpPr/>
          <p:nvPr/>
        </p:nvSpPr>
        <p:spPr>
          <a:xfrm>
            <a:off x="53340" y="2753723"/>
            <a:ext cx="3236713" cy="1545033"/>
          </a:xfrm>
          <a:prstGeom prst="roundRect">
            <a:avLst/>
          </a:prstGeom>
          <a:solidFill>
            <a:srgbClr val="ECF0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LID4096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5E659EE-9E08-ADC4-4017-AA3B863EA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286" y="369689"/>
            <a:ext cx="7632700" cy="745214"/>
          </a:xfrm>
        </p:spPr>
        <p:txBody>
          <a:bodyPr>
            <a:noAutofit/>
          </a:bodyPr>
          <a:lstStyle/>
          <a:p>
            <a:r>
              <a:rPr lang="" sz="2800" dirty="0"/>
              <a:t>Data Trends: Signals in the AHD Data from National HMIS: 2024–2026</a:t>
            </a:r>
            <a:endParaRPr lang="en-US" sz="2800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209E8D2-D71F-A6AA-A47C-27A48357EF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2916541"/>
              </p:ext>
            </p:extLst>
          </p:nvPr>
        </p:nvGraphicFramePr>
        <p:xfrm>
          <a:off x="3370064" y="1169788"/>
          <a:ext cx="8688586" cy="5318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1DC85F2-3A3A-5F8F-2F2A-A91AB198B1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7241741"/>
              </p:ext>
            </p:extLst>
          </p:nvPr>
        </p:nvGraphicFramePr>
        <p:xfrm>
          <a:off x="-297180" y="2760862"/>
          <a:ext cx="2084704" cy="1505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C558C58-9A76-4172-A5E0-EC891AB898A5}"/>
              </a:ext>
            </a:extLst>
          </p:cNvPr>
          <p:cNvSpPr txBox="1"/>
          <p:nvPr/>
        </p:nvSpPr>
        <p:spPr>
          <a:xfrm>
            <a:off x="236220" y="4808369"/>
            <a:ext cx="26530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ID4096" sz="1400" b="1"/>
              <a:t>AHD Identification Data</a:t>
            </a:r>
            <a:r>
              <a:rPr lang="en-US" sz="1400" b="1"/>
              <a:t> Available - 6 Countries</a:t>
            </a:r>
            <a:r>
              <a:rPr lang="LID4096" sz="1400" b="1"/>
              <a:t> 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4373BDC0-D781-4895-551F-C77AC03FDD6F}"/>
              </a:ext>
            </a:extLst>
          </p:cNvPr>
          <p:cNvSpPr/>
          <p:nvPr/>
        </p:nvSpPr>
        <p:spPr>
          <a:xfrm>
            <a:off x="1298890" y="4353815"/>
            <a:ext cx="527098" cy="428171"/>
          </a:xfrm>
          <a:prstGeom prst="down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LID4096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8DEC68-96BF-F915-318F-A4E43A4500AC}"/>
              </a:ext>
            </a:extLst>
          </p:cNvPr>
          <p:cNvSpPr txBox="1"/>
          <p:nvPr/>
        </p:nvSpPr>
        <p:spPr>
          <a:xfrm>
            <a:off x="1554948" y="3036801"/>
            <a:ext cx="1810762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400" b="1"/>
              <a:t>Countries with up-to-date </a:t>
            </a:r>
            <a:r>
              <a:rPr lang="LID4096" sz="1400" b="1"/>
              <a:t>HMIS Submission</a:t>
            </a:r>
            <a:r>
              <a:rPr lang="en-US" sz="1400" b="1"/>
              <a:t>s</a:t>
            </a:r>
            <a:endParaRPr lang="LID4096" sz="1400" b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DD7FB1-849D-6CF4-FD9A-A7B28D8707B3}"/>
              </a:ext>
            </a:extLst>
          </p:cNvPr>
          <p:cNvSpPr txBox="1"/>
          <p:nvPr/>
        </p:nvSpPr>
        <p:spPr>
          <a:xfrm>
            <a:off x="238579" y="5756801"/>
            <a:ext cx="319099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/>
              <a:t>Data completeness: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200" b="1"/>
              <a:t>Partial data set – 3 countries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200" b="1"/>
              <a:t>Complete data set – 3 countries</a:t>
            </a: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19FBD49E-F45B-822F-F5A6-B3EACF22CD08}"/>
              </a:ext>
            </a:extLst>
          </p:cNvPr>
          <p:cNvSpPr/>
          <p:nvPr/>
        </p:nvSpPr>
        <p:spPr>
          <a:xfrm>
            <a:off x="1309427" y="5330109"/>
            <a:ext cx="534355" cy="428172"/>
          </a:xfrm>
          <a:prstGeom prst="down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LID4096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72B03-16E6-E818-410C-B26225D6535C}"/>
              </a:ext>
            </a:extLst>
          </p:cNvPr>
          <p:cNvSpPr txBox="1"/>
          <p:nvPr/>
        </p:nvSpPr>
        <p:spPr>
          <a:xfrm>
            <a:off x="106507" y="1700272"/>
            <a:ext cx="3099553" cy="553998"/>
          </a:xfrm>
          <a:prstGeom prst="rect">
            <a:avLst/>
          </a:prstGeom>
          <a:solidFill>
            <a:srgbClr val="ECF0F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/>
              <a:t>21 </a:t>
            </a:r>
            <a:r>
              <a:rPr lang="en-US" sz="1600" b="1"/>
              <a:t>CQUIN-Member</a:t>
            </a:r>
            <a:r>
              <a:rPr lang="en-US" sz="1400" b="1"/>
              <a:t> Countries</a:t>
            </a:r>
            <a:endParaRPr lang="LID4096" sz="1400" b="1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F0D264BB-8EE5-C187-C09D-6763FFDF9E2B}"/>
              </a:ext>
            </a:extLst>
          </p:cNvPr>
          <p:cNvSpPr/>
          <p:nvPr/>
        </p:nvSpPr>
        <p:spPr>
          <a:xfrm>
            <a:off x="1364204" y="2305682"/>
            <a:ext cx="505327" cy="410755"/>
          </a:xfrm>
          <a:prstGeom prst="down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LID4096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C6F453-C99E-C2ED-AE2F-D248A5B7CC2E}"/>
              </a:ext>
            </a:extLst>
          </p:cNvPr>
          <p:cNvSpPr txBox="1"/>
          <p:nvPr/>
        </p:nvSpPr>
        <p:spPr>
          <a:xfrm>
            <a:off x="6101660" y="6499622"/>
            <a:ext cx="47133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Source: National HMIS Data Submissions to ICAP CQUIN</a:t>
            </a:r>
            <a:endParaRPr lang="LID4096" sz="900" b="1" dirty="0"/>
          </a:p>
        </p:txBody>
      </p:sp>
    </p:spTree>
    <p:extLst>
      <p:ext uri="{BB962C8B-B14F-4D97-AF65-F5344CB8AC3E}">
        <p14:creationId xmlns:p14="http://schemas.microsoft.com/office/powerpoint/2010/main" val="1641870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61EF9-6FA2-6363-DF25-597D0D388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8F6486-78E7-DC6A-2904-E9099D509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5376" y="184281"/>
            <a:ext cx="9439073" cy="1215336"/>
          </a:xfrm>
        </p:spPr>
        <p:txBody>
          <a:bodyPr>
            <a:noAutofit/>
          </a:bodyPr>
          <a:lstStyle/>
          <a:p>
            <a:r>
              <a:rPr lang="" sz="2800" dirty="0"/>
              <a:t>Current State of </a:t>
            </a:r>
            <a:r>
              <a:rPr lang="en-GB" sz="2800" dirty="0"/>
              <a:t>HIV-Related Deaths Reported Among People Receiving ART</a:t>
            </a:r>
            <a:br>
              <a:rPr lang="en-GB" sz="3000" dirty="0"/>
            </a:br>
            <a:r>
              <a:rPr lang="en-GB" sz="2000" dirty="0"/>
              <a:t>[</a:t>
            </a:r>
            <a:r>
              <a:rPr lang="en-GB" sz="2000" i="1" dirty="0"/>
              <a:t>2025–2026 Trends Relative to the 2024 Baseline (3 Countries)]</a:t>
            </a:r>
            <a:endParaRPr lang="LID4096" sz="20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FACC45-BA3F-7A50-D129-1A4C347780A4}"/>
              </a:ext>
            </a:extLst>
          </p:cNvPr>
          <p:cNvSpPr txBox="1"/>
          <p:nvPr/>
        </p:nvSpPr>
        <p:spPr>
          <a:xfrm>
            <a:off x="268391" y="4480798"/>
            <a:ext cx="11655218" cy="18158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" sz="1400" b="1" dirty="0"/>
              <a:t>Deaths are largely captured through passive reporting: </a:t>
            </a:r>
            <a:r>
              <a:rPr lang="" sz="1400" dirty="0"/>
              <a:t>most are documented after tracking and tracing reveals that a recipient of care has died, resulting in delayed and incomplete mortality data.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" sz="1400" b="1" dirty="0"/>
              <a:t>Inpatient deaths remain a major blind spot</a:t>
            </a:r>
            <a:r>
              <a:rPr lang="" sz="1400" dirty="0"/>
              <a:t>: hospital wards rarely use EMRs, and paper‑based inpatient mortality is not routinely integrated into national HIV M&amp;E or DHIS2 systems.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" sz="1400" b="1" dirty="0"/>
              <a:t>National mortality data is fragmented:</a:t>
            </a:r>
            <a:r>
              <a:rPr lang="" sz="1400" dirty="0"/>
              <a:t> civil registration systems are inconsistently linked to HIV programs, limiting reliable death ascertainment. </a:t>
            </a:r>
            <a:r>
              <a:rPr lang="" sz="1400"/>
              <a:t>Underscores</a:t>
            </a:r>
            <a:r>
              <a:rPr lang="" sz="1400" dirty="0"/>
              <a:t> the need for strengthened mortality surveillance, including sentinel platforms.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Observed declines may not reflect improvements in mortality outcomes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as reduced death ascertainment and documentation during 2025–2026 cannot be ruled out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FD4E9A-C93D-5D52-D3F8-63E4DF63B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125" y="1631179"/>
            <a:ext cx="3700593" cy="270685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DDAC4DB-B995-AE3D-7BD5-F3DBDAA18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7960" y="1628131"/>
            <a:ext cx="3773583" cy="279408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625928C-E73D-242C-842D-0823DEF96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0" y="1525345"/>
            <a:ext cx="3990875" cy="287357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CE6FC89-F471-39B0-CAFE-681913272523}"/>
              </a:ext>
            </a:extLst>
          </p:cNvPr>
          <p:cNvSpPr txBox="1"/>
          <p:nvPr/>
        </p:nvSpPr>
        <p:spPr>
          <a:xfrm>
            <a:off x="9179094" y="1587766"/>
            <a:ext cx="2268298" cy="308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Country Z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F7298A-B790-DC49-DE7A-A9D809137E8C}"/>
              </a:ext>
            </a:extLst>
          </p:cNvPr>
          <p:cNvSpPr txBox="1"/>
          <p:nvPr/>
        </p:nvSpPr>
        <p:spPr>
          <a:xfrm>
            <a:off x="6101660" y="6499622"/>
            <a:ext cx="47133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Source: National HMIS Data Submissions to ICAP CQUIN</a:t>
            </a:r>
            <a:endParaRPr lang="LID4096" sz="900" b="1" dirty="0"/>
          </a:p>
        </p:txBody>
      </p:sp>
    </p:spTree>
    <p:extLst>
      <p:ext uri="{BB962C8B-B14F-4D97-AF65-F5344CB8AC3E}">
        <p14:creationId xmlns:p14="http://schemas.microsoft.com/office/powerpoint/2010/main" val="3760670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44393-1E62-CE3B-0F15-39E7E3A13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C3DA1E-DC75-3270-53EE-8B990BFA1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346075"/>
            <a:ext cx="7632700" cy="1223964"/>
          </a:xfrm>
        </p:spPr>
        <p:txBody>
          <a:bodyPr anchor="b">
            <a:normAutofit/>
          </a:bodyPr>
          <a:lstStyle/>
          <a:p>
            <a:r>
              <a:rPr lang="" sz="3400"/>
              <a:t>Call to Action: Protecting AHD M&amp;E in a Time of Transition</a:t>
            </a:r>
            <a:endParaRPr lang="en-US" sz="340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7BE38951-EBCC-9005-A3EA-E32D8F4B13E2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21015719"/>
              </p:ext>
            </p:extLst>
          </p:nvPr>
        </p:nvGraphicFramePr>
        <p:xfrm>
          <a:off x="468313" y="1519240"/>
          <a:ext cx="11342687" cy="4992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2899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BC0179A-944D-A2CE-EC6B-0299BC0D49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6484" y="2097089"/>
            <a:ext cx="5199516" cy="410368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Ministries of Health, recipients of care, communities, donors, implementers, academics, and other key stakeholders in CQUIN countries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World Health Organization, UNAIDS, Global Fund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United States Government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International Treatment Preparedness Coalition </a:t>
            </a:r>
          </a:p>
          <a:p>
            <a:endParaRPr lang="en-US" sz="1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22DC5-85AB-9113-35F2-D3C9011E671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199516" cy="410368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International AIDS Society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Clinton Health Access Initiative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South-to-South Learning Network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CQUIN team and ICAP leadership and staff around the world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Gates Foundation 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E4BCDF5-8AC7-9DEB-730D-6A3B053FA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516361-A987-F890-1DE6-1E6C0A0C2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5892" y="5658467"/>
            <a:ext cx="2499764" cy="130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219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AC727-1FD8-1429-2123-F8FEBF23F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7E9BD4-A185-16EB-DB87-5AAC45A4FF40}"/>
              </a:ext>
            </a:extLst>
          </p:cNvPr>
          <p:cNvSpPr/>
          <p:nvPr/>
        </p:nvSpPr>
        <p:spPr>
          <a:xfrm>
            <a:off x="5880102" y="457200"/>
            <a:ext cx="5549898" cy="61243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859CA8-9E7A-E543-37BB-33923634CF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723" y="3144254"/>
            <a:ext cx="4433886" cy="850232"/>
          </a:xfrm>
        </p:spPr>
        <p:txBody>
          <a:bodyPr>
            <a:normAutofit/>
          </a:bodyPr>
          <a:lstStyle/>
          <a:p>
            <a:pPr algn="ctr"/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617F09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Thank </a:t>
            </a:r>
            <a:r>
              <a:rPr lang="en-US" sz="5400" b="1">
                <a:solidFill>
                  <a:srgbClr val="617F09"/>
                </a:solidFill>
                <a:latin typeface="Verdana"/>
                <a:ea typeface="+mj-ea"/>
                <a:cs typeface="+mj-cs"/>
              </a:rPr>
              <a:t>You!</a:t>
            </a:r>
            <a:endParaRPr lang="en-US" sz="2000" b="1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187E802-A22C-E14A-DF6E-39E4EB6BDF3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r="6116" b="148"/>
          <a:stretch>
            <a:fillRect/>
          </a:stretch>
        </p:blipFill>
        <p:spPr>
          <a:xfrm>
            <a:off x="6480354" y="844472"/>
            <a:ext cx="4456153" cy="489132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9FA4B7-0A68-FA43-53EF-1D3DC096C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832" y="4324499"/>
            <a:ext cx="2439308" cy="1304925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0103894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IDS-2026_Presentation_RibbonSans" id="{685A53CA-2BA7-D44B-B3BD-82F78AEAD68D}" vid="{A35E6BC0-8B90-C649-B0B0-A207886E5F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Props1.xml><?xml version="1.0" encoding="utf-8"?>
<ds:datastoreItem xmlns:ds="http://schemas.openxmlformats.org/officeDocument/2006/customXml" ds:itemID="{22A306A6-BF45-4F16-9F3E-11FA45F38481}"/>
</file>

<file path=customXml/itemProps2.xml><?xml version="1.0" encoding="utf-8"?>
<ds:datastoreItem xmlns:ds="http://schemas.openxmlformats.org/officeDocument/2006/customXml" ds:itemID="{1E6CDA49-A8AC-4040-9A16-E8C2473A2C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3069EC-7E96-4C7A-9F5B-5A4BBE16E6C4}">
  <ds:schemaRefs>
    <ds:schemaRef ds:uri="440186f3-efbf-47f8-9b2f-099ee5b0127d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264440c9-7b8c-4af8-95ca-ba2abb485d1a"/>
    <ds:schemaRef ds:uri="http://purl.org/dc/terms/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b0002a9b-0017-404d-97dc-3d3bab09be81}" enabled="0" method="" siteId="{b0002a9b-0017-404d-97dc-3d3bab09be8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AIDS2026</Template>
  <TotalTime>1367</TotalTime>
  <Words>1373</Words>
  <Application>Microsoft Office PowerPoint</Application>
  <PresentationFormat>Widescreen</PresentationFormat>
  <Paragraphs>150</Paragraphs>
  <Slides>11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Century Gothic</vt:lpstr>
      <vt:lpstr>Calibri</vt:lpstr>
      <vt:lpstr>Verdana</vt:lpstr>
      <vt:lpstr>Arial</vt:lpstr>
      <vt:lpstr>AIDS2026</vt:lpstr>
      <vt:lpstr>Monitoring &amp; evaluation for advanced HIV disease</vt:lpstr>
      <vt:lpstr>Outline</vt:lpstr>
      <vt:lpstr>CQUIN: HIV Coverage, Quality, and Impact Network </vt:lpstr>
      <vt:lpstr>Shifting M&amp;E Systems: Transitioning to Government‑Led M&amp;E</vt:lpstr>
      <vt:lpstr>State of AHD M&amp;E Across CQUIN-Member Countries</vt:lpstr>
      <vt:lpstr>AHD Metrics: Aligning Indicators to Systems &amp; Epidemics</vt:lpstr>
      <vt:lpstr>Data Trends: Signals in the AHD Data from National HMIS: 2024–2026</vt:lpstr>
      <vt:lpstr>Current State of HIV-Related Deaths Reported Among People Receiving ART [2025–2026 Trends Relative to the 2024 Baseline (3 Countries)]</vt:lpstr>
      <vt:lpstr>Call to Action: Protecting AHD M&amp;E in a Time of Transition</vt:lpstr>
      <vt:lpstr>Acknowledgments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Maëva Villard</cp:lastModifiedBy>
  <cp:revision>3</cp:revision>
  <dcterms:created xsi:type="dcterms:W3CDTF">2026-05-29T07:53:03Z</dcterms:created>
  <dcterms:modified xsi:type="dcterms:W3CDTF">2026-07-26T18:26:58Z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  <property fmtid="{D5CDD505-2E9C-101B-9397-08002B2CF9AE}" pid="4" name="NGOOnlineKeywords">
    <vt:lpwstr/>
  </property>
  <property fmtid="{D5CDD505-2E9C-101B-9397-08002B2CF9AE}" pid="5" name="NGOOnlineDocumentType">
    <vt:lpwstr/>
  </property>
</Properties>
</file>